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sldIdLst>
    <p:sldId id="353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59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293F11"/>
    <a:srgbClr val="619428"/>
    <a:srgbClr val="81AF0D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CA82B-BCA0-4A4D-B7A2-843D3083350E}" type="doc">
      <dgm:prSet loTypeId="urn:microsoft.com/office/officeart/2009/3/layout/HorizontalOrganizationChart" loCatId="hierarchy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2F0A614-2A10-43D6-AA96-961DDA031E5C}">
      <dgm:prSet phldrT="[Text]" custT="1"/>
      <dgm:spPr/>
      <dgm:t>
        <a:bodyPr/>
        <a:lstStyle/>
        <a:p>
          <a:r>
            <a:rPr lang="en-US" sz="1600" b="1" smtClean="0"/>
            <a:t>অর্থায়নের উৎস </a:t>
          </a:r>
          <a:endParaRPr lang="en-US" sz="1600" b="1" dirty="0"/>
        </a:p>
      </dgm:t>
    </dgm:pt>
    <dgm:pt modelId="{842103F7-30F3-48CC-8BDD-949E9DC7511A}" type="parTrans" cxnId="{D74D77B1-EE75-4D5D-900B-C7C0A0B50839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F97DB310-6B2B-4947-B411-1816E0A83A2D}" type="sibTrans" cxnId="{D74D77B1-EE75-4D5D-900B-C7C0A0B50839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04F0FFCC-4ACE-4787-B864-780A532F54CC}">
      <dgm:prSet phldrT="[Text]" custT="1"/>
      <dgm:spPr/>
      <dgm:t>
        <a:bodyPr/>
        <a:lstStyle/>
        <a:p>
          <a:r>
            <a:rPr lang="en-US" sz="1600" b="1" smtClean="0"/>
            <a:t>অভ্যন্তরীণ তহবিল </a:t>
          </a:r>
          <a:endParaRPr lang="en-US" sz="1600" b="1" dirty="0"/>
        </a:p>
      </dgm:t>
    </dgm:pt>
    <dgm:pt modelId="{4950F33C-5770-4A6B-9F95-73D0141E72F4}" type="parTrans" cxnId="{96C69A04-A5DC-410F-B1C4-6397B2219176}">
      <dgm:prSet custT="1"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216D4FF8-7CBF-4CD7-A804-0679C9BC9E5C}" type="sibTrans" cxnId="{96C69A04-A5DC-410F-B1C4-6397B2219176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350E9500-9A77-4FD7-914A-D406910B8DE1}">
      <dgm:prSet phldrT="[Text]" custT="1"/>
      <dgm:spPr/>
      <dgm:t>
        <a:bodyPr/>
        <a:lstStyle/>
        <a:p>
          <a:r>
            <a:rPr lang="en-US" sz="1600" b="1" dirty="0" err="1" smtClean="0"/>
            <a:t>বহিঃস্থ</a:t>
          </a:r>
          <a:r>
            <a:rPr lang="en-US" sz="1600" b="1" dirty="0" smtClean="0"/>
            <a:t> </a:t>
          </a:r>
          <a:r>
            <a:rPr lang="en-US" sz="1600" b="1" dirty="0" err="1" smtClean="0"/>
            <a:t>তহবিল</a:t>
          </a:r>
          <a:r>
            <a:rPr lang="en-US" sz="1600" b="1" dirty="0" smtClean="0"/>
            <a:t> </a:t>
          </a:r>
          <a:endParaRPr lang="en-US" sz="1600" b="1" dirty="0"/>
        </a:p>
      </dgm:t>
    </dgm:pt>
    <dgm:pt modelId="{71AC5359-E306-4EDD-995A-CAC30A4ED232}" type="parTrans" cxnId="{F5CD41A6-D959-451B-A39F-B65483AC0B77}">
      <dgm:prSet custT="1"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EDBB5B13-861B-4352-8FB3-A1E79890C7FD}" type="sibTrans" cxnId="{F5CD41A6-D959-451B-A39F-B65483AC0B77}">
      <dgm:prSet/>
      <dgm:spPr/>
      <dgm:t>
        <a:bodyPr/>
        <a:lstStyle/>
        <a:p>
          <a:endParaRPr lang="en-US" sz="1600" b="1">
            <a:solidFill>
              <a:schemeClr val="tx1"/>
            </a:solidFill>
          </a:endParaRPr>
        </a:p>
      </dgm:t>
    </dgm:pt>
    <dgm:pt modelId="{C39A078D-FB7B-42AD-9454-2BAB7DB8641B}" type="pres">
      <dgm:prSet presAssocID="{3E5CA82B-BCA0-4A4D-B7A2-843D308335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A4A78B7-2BAF-44D8-9324-D0C454BCC691}" type="pres">
      <dgm:prSet presAssocID="{E2F0A614-2A10-43D6-AA96-961DDA031E5C}" presName="hierRoot1" presStyleCnt="0">
        <dgm:presLayoutVars>
          <dgm:hierBranch val="init"/>
        </dgm:presLayoutVars>
      </dgm:prSet>
      <dgm:spPr/>
    </dgm:pt>
    <dgm:pt modelId="{1EB62B9C-6FA5-4DE3-BB38-7AB88AE2F4F8}" type="pres">
      <dgm:prSet presAssocID="{E2F0A614-2A10-43D6-AA96-961DDA031E5C}" presName="rootComposite1" presStyleCnt="0"/>
      <dgm:spPr/>
    </dgm:pt>
    <dgm:pt modelId="{FEC373B5-0224-4224-A821-AF1606BBCFB8}" type="pres">
      <dgm:prSet presAssocID="{E2F0A614-2A10-43D6-AA96-961DDA031E5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29C4C0-8070-488F-A634-174E5C67241F}" type="pres">
      <dgm:prSet presAssocID="{E2F0A614-2A10-43D6-AA96-961DDA031E5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A7AEE87-38D5-48BF-B839-4515E1FA3731}" type="pres">
      <dgm:prSet presAssocID="{E2F0A614-2A10-43D6-AA96-961DDA031E5C}" presName="hierChild2" presStyleCnt="0"/>
      <dgm:spPr/>
    </dgm:pt>
    <dgm:pt modelId="{E34467AF-D3FD-4D6B-AF5D-9830E74D5E4B}" type="pres">
      <dgm:prSet presAssocID="{4950F33C-5770-4A6B-9F95-73D0141E72F4}" presName="Name64" presStyleLbl="parChTrans1D2" presStyleIdx="0" presStyleCnt="2"/>
      <dgm:spPr/>
      <dgm:t>
        <a:bodyPr/>
        <a:lstStyle/>
        <a:p>
          <a:endParaRPr lang="en-US"/>
        </a:p>
      </dgm:t>
    </dgm:pt>
    <dgm:pt modelId="{2E46D30D-BB3E-46B1-B6AA-5ECBB0A25D18}" type="pres">
      <dgm:prSet presAssocID="{04F0FFCC-4ACE-4787-B864-780A532F54CC}" presName="hierRoot2" presStyleCnt="0">
        <dgm:presLayoutVars>
          <dgm:hierBranch val="init"/>
        </dgm:presLayoutVars>
      </dgm:prSet>
      <dgm:spPr/>
    </dgm:pt>
    <dgm:pt modelId="{B37D50AE-08B9-4A65-84DC-FA0FE2E277F8}" type="pres">
      <dgm:prSet presAssocID="{04F0FFCC-4ACE-4787-B864-780A532F54CC}" presName="rootComposite" presStyleCnt="0"/>
      <dgm:spPr/>
    </dgm:pt>
    <dgm:pt modelId="{2915E397-3295-46AC-ADFA-AC5153292FF3}" type="pres">
      <dgm:prSet presAssocID="{04F0FFCC-4ACE-4787-B864-780A532F54C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10653D-C5B1-4375-BE3B-D7D2EA32B182}" type="pres">
      <dgm:prSet presAssocID="{04F0FFCC-4ACE-4787-B864-780A532F54CC}" presName="rootConnector" presStyleLbl="node2" presStyleIdx="0" presStyleCnt="2"/>
      <dgm:spPr/>
      <dgm:t>
        <a:bodyPr/>
        <a:lstStyle/>
        <a:p>
          <a:endParaRPr lang="en-US"/>
        </a:p>
      </dgm:t>
    </dgm:pt>
    <dgm:pt modelId="{9099CB25-A773-4167-B18D-12AFD7C11B31}" type="pres">
      <dgm:prSet presAssocID="{04F0FFCC-4ACE-4787-B864-780A532F54CC}" presName="hierChild4" presStyleCnt="0"/>
      <dgm:spPr/>
    </dgm:pt>
    <dgm:pt modelId="{C4B62C00-BA0A-49FE-8E3C-9CCD7BE187C0}" type="pres">
      <dgm:prSet presAssocID="{04F0FFCC-4ACE-4787-B864-780A532F54CC}" presName="hierChild5" presStyleCnt="0"/>
      <dgm:spPr/>
    </dgm:pt>
    <dgm:pt modelId="{0834E808-D871-43D2-9D00-3A74243F1969}" type="pres">
      <dgm:prSet presAssocID="{71AC5359-E306-4EDD-995A-CAC30A4ED232}" presName="Name64" presStyleLbl="parChTrans1D2" presStyleIdx="1" presStyleCnt="2"/>
      <dgm:spPr/>
      <dgm:t>
        <a:bodyPr/>
        <a:lstStyle/>
        <a:p>
          <a:endParaRPr lang="en-US"/>
        </a:p>
      </dgm:t>
    </dgm:pt>
    <dgm:pt modelId="{3C44AB05-155E-434C-B95B-DD3A392A9C89}" type="pres">
      <dgm:prSet presAssocID="{350E9500-9A77-4FD7-914A-D406910B8DE1}" presName="hierRoot2" presStyleCnt="0">
        <dgm:presLayoutVars>
          <dgm:hierBranch val="init"/>
        </dgm:presLayoutVars>
      </dgm:prSet>
      <dgm:spPr/>
    </dgm:pt>
    <dgm:pt modelId="{A17DF58C-DF61-4DAA-A13B-49FB29724861}" type="pres">
      <dgm:prSet presAssocID="{350E9500-9A77-4FD7-914A-D406910B8DE1}" presName="rootComposite" presStyleCnt="0"/>
      <dgm:spPr/>
    </dgm:pt>
    <dgm:pt modelId="{948225EF-D710-4D36-97EC-7389F34A9C59}" type="pres">
      <dgm:prSet presAssocID="{350E9500-9A77-4FD7-914A-D406910B8DE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D6C6CC-877D-417D-9D25-48955FB5F619}" type="pres">
      <dgm:prSet presAssocID="{350E9500-9A77-4FD7-914A-D406910B8DE1}" presName="rootConnector" presStyleLbl="node2" presStyleIdx="1" presStyleCnt="2"/>
      <dgm:spPr/>
      <dgm:t>
        <a:bodyPr/>
        <a:lstStyle/>
        <a:p>
          <a:endParaRPr lang="en-US"/>
        </a:p>
      </dgm:t>
    </dgm:pt>
    <dgm:pt modelId="{12D94D73-6268-45C3-9A60-04E1BEA5E923}" type="pres">
      <dgm:prSet presAssocID="{350E9500-9A77-4FD7-914A-D406910B8DE1}" presName="hierChild4" presStyleCnt="0"/>
      <dgm:spPr/>
    </dgm:pt>
    <dgm:pt modelId="{88A4CCD1-CF40-4180-BFD7-1F64BE19664B}" type="pres">
      <dgm:prSet presAssocID="{350E9500-9A77-4FD7-914A-D406910B8DE1}" presName="hierChild5" presStyleCnt="0"/>
      <dgm:spPr/>
    </dgm:pt>
    <dgm:pt modelId="{9B86BD30-AD47-46EE-A006-E4CF16509B57}" type="pres">
      <dgm:prSet presAssocID="{E2F0A614-2A10-43D6-AA96-961DDA031E5C}" presName="hierChild3" presStyleCnt="0"/>
      <dgm:spPr/>
    </dgm:pt>
  </dgm:ptLst>
  <dgm:cxnLst>
    <dgm:cxn modelId="{6C2D00A1-6C9C-43E8-8F5B-0FE4BDDB630D}" type="presOf" srcId="{3E5CA82B-BCA0-4A4D-B7A2-843D3083350E}" destId="{C39A078D-FB7B-42AD-9454-2BAB7DB8641B}" srcOrd="0" destOrd="0" presId="urn:microsoft.com/office/officeart/2009/3/layout/HorizontalOrganizationChart"/>
    <dgm:cxn modelId="{64B611EF-872C-45A1-964A-844CB50B9733}" type="presOf" srcId="{350E9500-9A77-4FD7-914A-D406910B8DE1}" destId="{D6D6C6CC-877D-417D-9D25-48955FB5F619}" srcOrd="1" destOrd="0" presId="urn:microsoft.com/office/officeart/2009/3/layout/HorizontalOrganizationChart"/>
    <dgm:cxn modelId="{96C69A04-A5DC-410F-B1C4-6397B2219176}" srcId="{E2F0A614-2A10-43D6-AA96-961DDA031E5C}" destId="{04F0FFCC-4ACE-4787-B864-780A532F54CC}" srcOrd="0" destOrd="0" parTransId="{4950F33C-5770-4A6B-9F95-73D0141E72F4}" sibTransId="{216D4FF8-7CBF-4CD7-A804-0679C9BC9E5C}"/>
    <dgm:cxn modelId="{CBA86B36-E279-4DD6-8853-6C1E07C83AD7}" type="presOf" srcId="{E2F0A614-2A10-43D6-AA96-961DDA031E5C}" destId="{9629C4C0-8070-488F-A634-174E5C67241F}" srcOrd="1" destOrd="0" presId="urn:microsoft.com/office/officeart/2009/3/layout/HorizontalOrganizationChart"/>
    <dgm:cxn modelId="{F5CD41A6-D959-451B-A39F-B65483AC0B77}" srcId="{E2F0A614-2A10-43D6-AA96-961DDA031E5C}" destId="{350E9500-9A77-4FD7-914A-D406910B8DE1}" srcOrd="1" destOrd="0" parTransId="{71AC5359-E306-4EDD-995A-CAC30A4ED232}" sibTransId="{EDBB5B13-861B-4352-8FB3-A1E79890C7FD}"/>
    <dgm:cxn modelId="{2F1F3239-BC0B-4AAE-AA2E-859ABF108404}" type="presOf" srcId="{04F0FFCC-4ACE-4787-B864-780A532F54CC}" destId="{E310653D-C5B1-4375-BE3B-D7D2EA32B182}" srcOrd="1" destOrd="0" presId="urn:microsoft.com/office/officeart/2009/3/layout/HorizontalOrganizationChart"/>
    <dgm:cxn modelId="{D74D77B1-EE75-4D5D-900B-C7C0A0B50839}" srcId="{3E5CA82B-BCA0-4A4D-B7A2-843D3083350E}" destId="{E2F0A614-2A10-43D6-AA96-961DDA031E5C}" srcOrd="0" destOrd="0" parTransId="{842103F7-30F3-48CC-8BDD-949E9DC7511A}" sibTransId="{F97DB310-6B2B-4947-B411-1816E0A83A2D}"/>
    <dgm:cxn modelId="{1CD71D6B-FA44-4458-AA27-F01444DBA07D}" type="presOf" srcId="{04F0FFCC-4ACE-4787-B864-780A532F54CC}" destId="{2915E397-3295-46AC-ADFA-AC5153292FF3}" srcOrd="0" destOrd="0" presId="urn:microsoft.com/office/officeart/2009/3/layout/HorizontalOrganizationChart"/>
    <dgm:cxn modelId="{81EA262D-9EF9-4B84-8E14-AC9085254F39}" type="presOf" srcId="{350E9500-9A77-4FD7-914A-D406910B8DE1}" destId="{948225EF-D710-4D36-97EC-7389F34A9C59}" srcOrd="0" destOrd="0" presId="urn:microsoft.com/office/officeart/2009/3/layout/HorizontalOrganizationChart"/>
    <dgm:cxn modelId="{E901FF4D-3072-4C1C-B5F6-EF4887DF8F8A}" type="presOf" srcId="{71AC5359-E306-4EDD-995A-CAC30A4ED232}" destId="{0834E808-D871-43D2-9D00-3A74243F1969}" srcOrd="0" destOrd="0" presId="urn:microsoft.com/office/officeart/2009/3/layout/HorizontalOrganizationChart"/>
    <dgm:cxn modelId="{351D63B0-3F12-4069-83C7-374D86D999C5}" type="presOf" srcId="{E2F0A614-2A10-43D6-AA96-961DDA031E5C}" destId="{FEC373B5-0224-4224-A821-AF1606BBCFB8}" srcOrd="0" destOrd="0" presId="urn:microsoft.com/office/officeart/2009/3/layout/HorizontalOrganizationChart"/>
    <dgm:cxn modelId="{0E5E9644-77B3-4DA3-88A4-A73205C74F76}" type="presOf" srcId="{4950F33C-5770-4A6B-9F95-73D0141E72F4}" destId="{E34467AF-D3FD-4D6B-AF5D-9830E74D5E4B}" srcOrd="0" destOrd="0" presId="urn:microsoft.com/office/officeart/2009/3/layout/HorizontalOrganizationChart"/>
    <dgm:cxn modelId="{3BA39F0E-36F3-4118-A269-9D444384983F}" type="presParOf" srcId="{C39A078D-FB7B-42AD-9454-2BAB7DB8641B}" destId="{3A4A78B7-2BAF-44D8-9324-D0C454BCC691}" srcOrd="0" destOrd="0" presId="urn:microsoft.com/office/officeart/2009/3/layout/HorizontalOrganizationChart"/>
    <dgm:cxn modelId="{3DE27D8F-98A7-45C1-808B-4E33D6917271}" type="presParOf" srcId="{3A4A78B7-2BAF-44D8-9324-D0C454BCC691}" destId="{1EB62B9C-6FA5-4DE3-BB38-7AB88AE2F4F8}" srcOrd="0" destOrd="0" presId="urn:microsoft.com/office/officeart/2009/3/layout/HorizontalOrganizationChart"/>
    <dgm:cxn modelId="{D5B88FB1-8C50-422B-A805-E68A8158438E}" type="presParOf" srcId="{1EB62B9C-6FA5-4DE3-BB38-7AB88AE2F4F8}" destId="{FEC373B5-0224-4224-A821-AF1606BBCFB8}" srcOrd="0" destOrd="0" presId="urn:microsoft.com/office/officeart/2009/3/layout/HorizontalOrganizationChart"/>
    <dgm:cxn modelId="{976E78EE-7360-4067-88B5-EAB2F241565E}" type="presParOf" srcId="{1EB62B9C-6FA5-4DE3-BB38-7AB88AE2F4F8}" destId="{9629C4C0-8070-488F-A634-174E5C67241F}" srcOrd="1" destOrd="0" presId="urn:microsoft.com/office/officeart/2009/3/layout/HorizontalOrganizationChart"/>
    <dgm:cxn modelId="{DFA69E5F-4742-4AD1-828F-16DFBD127CE5}" type="presParOf" srcId="{3A4A78B7-2BAF-44D8-9324-D0C454BCC691}" destId="{CA7AEE87-38D5-48BF-B839-4515E1FA3731}" srcOrd="1" destOrd="0" presId="urn:microsoft.com/office/officeart/2009/3/layout/HorizontalOrganizationChart"/>
    <dgm:cxn modelId="{4886AEF1-4395-4D8E-8A69-EB8C6A4D5F1A}" type="presParOf" srcId="{CA7AEE87-38D5-48BF-B839-4515E1FA3731}" destId="{E34467AF-D3FD-4D6B-AF5D-9830E74D5E4B}" srcOrd="0" destOrd="0" presId="urn:microsoft.com/office/officeart/2009/3/layout/HorizontalOrganizationChart"/>
    <dgm:cxn modelId="{5BB24180-045E-4BA2-9641-4B201A6099B0}" type="presParOf" srcId="{CA7AEE87-38D5-48BF-B839-4515E1FA3731}" destId="{2E46D30D-BB3E-46B1-B6AA-5ECBB0A25D18}" srcOrd="1" destOrd="0" presId="urn:microsoft.com/office/officeart/2009/3/layout/HorizontalOrganizationChart"/>
    <dgm:cxn modelId="{3C6106E7-7E7E-43C0-8299-7781C0738764}" type="presParOf" srcId="{2E46D30D-BB3E-46B1-B6AA-5ECBB0A25D18}" destId="{B37D50AE-08B9-4A65-84DC-FA0FE2E277F8}" srcOrd="0" destOrd="0" presId="urn:microsoft.com/office/officeart/2009/3/layout/HorizontalOrganizationChart"/>
    <dgm:cxn modelId="{D3C1E1F7-FF06-4472-9673-46E77DF12494}" type="presParOf" srcId="{B37D50AE-08B9-4A65-84DC-FA0FE2E277F8}" destId="{2915E397-3295-46AC-ADFA-AC5153292FF3}" srcOrd="0" destOrd="0" presId="urn:microsoft.com/office/officeart/2009/3/layout/HorizontalOrganizationChart"/>
    <dgm:cxn modelId="{1FDD919D-0DDD-46DE-8C82-CCD67FE26E93}" type="presParOf" srcId="{B37D50AE-08B9-4A65-84DC-FA0FE2E277F8}" destId="{E310653D-C5B1-4375-BE3B-D7D2EA32B182}" srcOrd="1" destOrd="0" presId="urn:microsoft.com/office/officeart/2009/3/layout/HorizontalOrganizationChart"/>
    <dgm:cxn modelId="{CA76CC68-AE98-4FF5-A301-F0700F1E0DF6}" type="presParOf" srcId="{2E46D30D-BB3E-46B1-B6AA-5ECBB0A25D18}" destId="{9099CB25-A773-4167-B18D-12AFD7C11B31}" srcOrd="1" destOrd="0" presId="urn:microsoft.com/office/officeart/2009/3/layout/HorizontalOrganizationChart"/>
    <dgm:cxn modelId="{4478ADE9-3B8E-4328-847F-73FD131A9B06}" type="presParOf" srcId="{2E46D30D-BB3E-46B1-B6AA-5ECBB0A25D18}" destId="{C4B62C00-BA0A-49FE-8E3C-9CCD7BE187C0}" srcOrd="2" destOrd="0" presId="urn:microsoft.com/office/officeart/2009/3/layout/HorizontalOrganizationChart"/>
    <dgm:cxn modelId="{96F1AB51-5F73-470E-8136-2A2FE1F3EDAF}" type="presParOf" srcId="{CA7AEE87-38D5-48BF-B839-4515E1FA3731}" destId="{0834E808-D871-43D2-9D00-3A74243F1969}" srcOrd="2" destOrd="0" presId="urn:microsoft.com/office/officeart/2009/3/layout/HorizontalOrganizationChart"/>
    <dgm:cxn modelId="{284C7E03-AB3B-43CC-999B-06B2AA05A878}" type="presParOf" srcId="{CA7AEE87-38D5-48BF-B839-4515E1FA3731}" destId="{3C44AB05-155E-434C-B95B-DD3A392A9C89}" srcOrd="3" destOrd="0" presId="urn:microsoft.com/office/officeart/2009/3/layout/HorizontalOrganizationChart"/>
    <dgm:cxn modelId="{08095093-1748-47BC-AEFF-F6C43E606821}" type="presParOf" srcId="{3C44AB05-155E-434C-B95B-DD3A392A9C89}" destId="{A17DF58C-DF61-4DAA-A13B-49FB29724861}" srcOrd="0" destOrd="0" presId="urn:microsoft.com/office/officeart/2009/3/layout/HorizontalOrganizationChart"/>
    <dgm:cxn modelId="{CDC0C0F6-FBB1-4150-8F94-8FC89428A684}" type="presParOf" srcId="{A17DF58C-DF61-4DAA-A13B-49FB29724861}" destId="{948225EF-D710-4D36-97EC-7389F34A9C59}" srcOrd="0" destOrd="0" presId="urn:microsoft.com/office/officeart/2009/3/layout/HorizontalOrganizationChart"/>
    <dgm:cxn modelId="{039B97AB-2A3E-4A75-87E9-9BBD88BADF07}" type="presParOf" srcId="{A17DF58C-DF61-4DAA-A13B-49FB29724861}" destId="{D6D6C6CC-877D-417D-9D25-48955FB5F619}" srcOrd="1" destOrd="0" presId="urn:microsoft.com/office/officeart/2009/3/layout/HorizontalOrganizationChart"/>
    <dgm:cxn modelId="{72891915-0A6C-43D2-BDE1-A87C4C5065DE}" type="presParOf" srcId="{3C44AB05-155E-434C-B95B-DD3A392A9C89}" destId="{12D94D73-6268-45C3-9A60-04E1BEA5E923}" srcOrd="1" destOrd="0" presId="urn:microsoft.com/office/officeart/2009/3/layout/HorizontalOrganizationChart"/>
    <dgm:cxn modelId="{E0A37ED6-C16D-4202-929C-48FE1E6C4A11}" type="presParOf" srcId="{3C44AB05-155E-434C-B95B-DD3A392A9C89}" destId="{88A4CCD1-CF40-4180-BFD7-1F64BE19664B}" srcOrd="2" destOrd="0" presId="urn:microsoft.com/office/officeart/2009/3/layout/HorizontalOrganizationChart"/>
    <dgm:cxn modelId="{0A372F2A-4ABF-4A1B-A065-95644C128E7B}" type="presParOf" srcId="{3A4A78B7-2BAF-44D8-9324-D0C454BCC691}" destId="{9B86BD30-AD47-46EE-A006-E4CF16509B5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4E808-D871-43D2-9D00-3A74243F1969}">
      <dsp:nvSpPr>
        <dsp:cNvPr id="0" name=""/>
        <dsp:cNvSpPr/>
      </dsp:nvSpPr>
      <dsp:spPr>
        <a:xfrm>
          <a:off x="2964351" y="964139"/>
          <a:ext cx="524649" cy="563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324" y="0"/>
              </a:lnTo>
              <a:lnTo>
                <a:pt x="262324" y="563998"/>
              </a:lnTo>
              <a:lnTo>
                <a:pt x="524649" y="563998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467AF-D3FD-4D6B-AF5D-9830E74D5E4B}">
      <dsp:nvSpPr>
        <dsp:cNvPr id="0" name=""/>
        <dsp:cNvSpPr/>
      </dsp:nvSpPr>
      <dsp:spPr>
        <a:xfrm>
          <a:off x="2964351" y="400140"/>
          <a:ext cx="524649" cy="563998"/>
        </a:xfrm>
        <a:custGeom>
          <a:avLst/>
          <a:gdLst/>
          <a:ahLst/>
          <a:cxnLst/>
          <a:rect l="0" t="0" r="0" b="0"/>
          <a:pathLst>
            <a:path>
              <a:moveTo>
                <a:pt x="0" y="563998"/>
              </a:moveTo>
              <a:lnTo>
                <a:pt x="262324" y="563998"/>
              </a:lnTo>
              <a:lnTo>
                <a:pt x="262324" y="0"/>
              </a:lnTo>
              <a:lnTo>
                <a:pt x="524649" y="0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373B5-0224-4224-A821-AF1606BBCFB8}">
      <dsp:nvSpPr>
        <dsp:cNvPr id="0" name=""/>
        <dsp:cNvSpPr/>
      </dsp:nvSpPr>
      <dsp:spPr>
        <a:xfrm>
          <a:off x="341101" y="564093"/>
          <a:ext cx="2623249" cy="8000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অর্থায়নের উৎস </a:t>
          </a:r>
          <a:endParaRPr lang="en-US" sz="1600" b="1" kern="1200" dirty="0"/>
        </a:p>
      </dsp:txBody>
      <dsp:txXfrm>
        <a:off x="341101" y="564093"/>
        <a:ext cx="2623249" cy="800091"/>
      </dsp:txXfrm>
    </dsp:sp>
    <dsp:sp modelId="{2915E397-3295-46AC-ADFA-AC5153292FF3}">
      <dsp:nvSpPr>
        <dsp:cNvPr id="0" name=""/>
        <dsp:cNvSpPr/>
      </dsp:nvSpPr>
      <dsp:spPr>
        <a:xfrm>
          <a:off x="3489000" y="94"/>
          <a:ext cx="2623249" cy="8000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অভ্যন্তরীণ তহবিল </a:t>
          </a:r>
          <a:endParaRPr lang="en-US" sz="1600" b="1" kern="1200" dirty="0"/>
        </a:p>
      </dsp:txBody>
      <dsp:txXfrm>
        <a:off x="3489000" y="94"/>
        <a:ext cx="2623249" cy="800091"/>
      </dsp:txXfrm>
    </dsp:sp>
    <dsp:sp modelId="{948225EF-D710-4D36-97EC-7389F34A9C59}">
      <dsp:nvSpPr>
        <dsp:cNvPr id="0" name=""/>
        <dsp:cNvSpPr/>
      </dsp:nvSpPr>
      <dsp:spPr>
        <a:xfrm>
          <a:off x="3489000" y="1128092"/>
          <a:ext cx="2623249" cy="8000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বহিঃস্থ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তহবিল</a:t>
          </a:r>
          <a:r>
            <a:rPr lang="en-US" sz="1600" b="1" kern="1200" dirty="0" smtClean="0"/>
            <a:t> </a:t>
          </a:r>
          <a:endParaRPr lang="en-US" sz="1600" b="1" kern="1200" dirty="0"/>
        </a:p>
      </dsp:txBody>
      <dsp:txXfrm>
        <a:off x="3489000" y="1128092"/>
        <a:ext cx="2623249" cy="800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BC4446-A51C-4FF6-9D45-EED873E18528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796089-B78E-4411-866E-ABDBB933E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73DB42-709D-419A-9CC4-BF6217031E6D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57D4A-6B25-48FB-9A34-D76B958F83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>
              <a:defRPr/>
            </a:pPr>
            <a:fld id="{0E0B9B62-EDC8-4717-915F-46C1B74D40C4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>
              <a:defRPr/>
            </a:pPr>
            <a:fld id="{BAEF370C-3C47-41A2-8D01-FEA3845F62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0945C-ACB6-4F45-9D16-5DD4A67F3659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7FBBBE-58D0-4334-9ADE-5F2683FDE4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56401-2458-473F-A527-7B8C3B4C9A26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0A4F3D-EAB4-42B4-A9F2-3BEE3A621D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13CA77DB-F9AE-4642-977B-F23701959D23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08CF12A-87D5-4012-8485-649E563267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38608139-5A29-4E44-AB54-DA885AF2BD8D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2D8DE43-46FB-4D0A-A5E8-5257E8D5B5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61B94-6637-4C2B-8698-B900ED045CE0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522140-C9B3-4581-A1F5-DB8829EBF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E6E23-3EC6-416F-87C5-AC7890389EE4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748A8A-5836-4CDD-8EF2-91C8556085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8B70F-1648-4C3C-9F5D-A7771E2D5E55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F7D301-4182-4FA9-8E1F-57FBCA4DE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>
              <a:defRPr/>
            </a:pPr>
            <a:fld id="{3169D128-48D9-4598-934E-8D5CAE843C41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CAA6D77-9EA3-4E4C-9459-DD3ECFF165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FC332F-E1FE-45B4-AAD8-AC53964996BB}" type="datetimeFigureOut">
              <a:rPr lang="en-US" smtClean="0"/>
              <a:pPr>
                <a:defRPr/>
              </a:pPr>
              <a:t>16-Dec-20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82-A83C-40F8-B9FF-1AED276AB9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427894" y="1574587"/>
            <a:ext cx="6400800" cy="52223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all" spc="250" normalizeH="0" baseline="0" noProof="0" dirty="0" err="1" smtClean="0">
                <a:ln w="1905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rmala UI"/>
                <a:ea typeface="Times New Roman"/>
                <a:cs typeface="Times New Roman"/>
              </a:rPr>
              <a:t>ফিন্যান্স</a:t>
            </a:r>
            <a:r>
              <a:rPr lang="en-US" sz="2000" b="1" cap="all" spc="250" noProof="0" dirty="0" smtClean="0">
                <a:ln w="1905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/>
                <a:ea typeface="Times New Roman"/>
                <a:cs typeface="Times New Roman"/>
              </a:rPr>
              <a:t> </a:t>
            </a:r>
            <a:r>
              <a:rPr lang="en-US" sz="2000" b="1" cap="all" spc="250" noProof="0" dirty="0" smtClean="0">
                <a:ln w="1905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/>
                <a:ea typeface="Times New Roman"/>
                <a:cs typeface="Times New Roman"/>
              </a:rPr>
              <a:t>ও</a:t>
            </a:r>
            <a:r>
              <a:rPr kumimoji="0" lang="en-US" sz="2000" b="1" i="0" u="none" strike="noStrike" kern="1200" cap="all" spc="250" normalizeH="0" baseline="0" noProof="0" dirty="0" smtClean="0">
                <a:ln w="1905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rmala UI"/>
                <a:ea typeface="Times New Roman"/>
                <a:cs typeface="Times New Roman"/>
              </a:rPr>
              <a:t> </a:t>
            </a:r>
            <a:r>
              <a:rPr kumimoji="0" lang="en-US" sz="2000" b="1" i="0" u="none" strike="noStrike" kern="1200" cap="all" spc="250" normalizeH="0" baseline="0" noProof="0" dirty="0" err="1" smtClean="0">
                <a:ln w="1905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rmala UI"/>
                <a:ea typeface="Times New Roman"/>
                <a:cs typeface="Times New Roman"/>
              </a:rPr>
              <a:t>ব্যাংকিং</a:t>
            </a:r>
            <a:endParaRPr kumimoji="0" lang="en-US" sz="1400" b="1" i="0" u="none" strike="noStrike" kern="1200" cap="all" spc="25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</p:txBody>
      </p:sp>
      <p:pic>
        <p:nvPicPr>
          <p:cNvPr id="5" name="Picture 4" descr="G:\Images\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3511911" y="91298"/>
            <a:ext cx="2120178" cy="58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94342" y="2513119"/>
            <a:ext cx="7267904" cy="1198169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 eaLnBrk="1" fontAlgn="auto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438086"/>
              </a:buClr>
              <a:buSzPct val="60000"/>
              <a:defRPr/>
            </a:pPr>
            <a:r>
              <a:rPr lang="en-US" sz="2000" b="1" dirty="0" err="1" smtClean="0">
                <a:ln w="1905"/>
                <a:solidFill>
                  <a:schemeClr val="tx2">
                    <a:lumMod val="90000"/>
                    <a:lumOff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অধ্যায়</a:t>
            </a:r>
            <a:r>
              <a:rPr lang="en-US" sz="2000" b="1" dirty="0" smtClean="0">
                <a:ln w="1905"/>
                <a:solidFill>
                  <a:schemeClr val="tx2">
                    <a:lumMod val="90000"/>
                    <a:lumOff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২  </a:t>
            </a:r>
            <a:endParaRPr lang="en-US" sz="2000" b="1" dirty="0" smtClean="0">
              <a:ln w="1905"/>
              <a:solidFill>
                <a:schemeClr val="tx2">
                  <a:lumMod val="90000"/>
                  <a:lumOff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 eaLnBrk="1" fontAlgn="auto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rgbClr val="438086"/>
              </a:buClr>
              <a:buSzPct val="60000"/>
              <a:defRPr/>
            </a:pPr>
            <a:r>
              <a:rPr lang="as-IN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অর্থায়নের উৎস</a:t>
            </a:r>
            <a:r>
              <a:rPr lang="en-US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en-US" sz="2800" b="1" i="0" u="none" strike="noStrike" kern="1200" normalizeH="0" baseline="0" noProof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818294" cy="325755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err="1" smtClean="0"/>
              <a:t>নবম</a:t>
            </a:r>
            <a:r>
              <a:rPr lang="as-IN" sz="2800" b="1" dirty="0" smtClean="0"/>
              <a:t> </a:t>
            </a:r>
            <a:endParaRPr lang="en-US" sz="2800" b="1" dirty="0" smtClean="0"/>
          </a:p>
          <a:p>
            <a:pPr algn="ctr"/>
            <a:r>
              <a:rPr lang="as-IN" sz="2400" b="1" dirty="0" smtClean="0"/>
              <a:t>(</a:t>
            </a:r>
            <a:r>
              <a:rPr lang="as-IN" sz="1600" b="1" dirty="0" smtClean="0"/>
              <a:t>ব্যবসায় শিক্ষা</a:t>
            </a:r>
            <a:r>
              <a:rPr lang="as-IN" sz="2400" b="1" dirty="0" smtClean="0"/>
              <a:t>)</a:t>
            </a:r>
            <a:r>
              <a:rPr lang="as-IN" sz="1600" b="1" dirty="0" smtClean="0"/>
              <a:t> </a:t>
            </a:r>
            <a:endParaRPr lang="en-US" sz="1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  <a:prstDash val="lgDashDot"/>
          </a:ln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as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অর্থায়নের উৎস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75000"/>
                  </a:schemeClr>
                </a:solidFill>
              </a:rPr>
              <a:t>বহিঃস্থ তহবিল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বিশেষ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উৎস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00150"/>
            <a:ext cx="8153400" cy="33718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en-US" sz="11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800" b="1" dirty="0" err="1" smtClean="0">
                <a:solidFill>
                  <a:schemeClr val="accent2">
                    <a:lumMod val="50000"/>
                  </a:schemeClr>
                </a:solidFill>
              </a:rPr>
              <a:t>আন্তর্জাতিক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50000"/>
                  </a:schemeClr>
                </a:solidFill>
              </a:rPr>
              <a:t>মুদ্রা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2">
                    <a:lumMod val="50000"/>
                  </a:schemeClr>
                </a:solidFill>
              </a:rPr>
              <a:t>তহবিল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]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427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উৎস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নির্বাচনে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বিবেচ্য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বিষয়সমূহ</a:t>
            </a:r>
            <a:r>
              <a:rPr lang="en-US" sz="2000" b="1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ব্যবসার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ধরন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জামানতযোগ্য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সম্পত্তির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অপ্রতুলতা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অর্থায়নের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প্রয়োজনের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ধরন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তহবিল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উৎসের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খরচ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তহবিল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উৎসের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ঝুঁকি</a:t>
            </a:r>
            <a:r>
              <a:rPr lang="en-US" sz="2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8032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2695575" y="2098675"/>
            <a:ext cx="3752850" cy="946150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buNone/>
            </a:pPr>
            <a:r>
              <a:rPr lang="en-US" sz="3600" b="1" dirty="0" err="1" smtClean="0">
                <a:ln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r>
              <a:rPr lang="en-US" sz="3600" b="1" dirty="0" smtClean="0">
                <a:ln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ln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বিভিন্ন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প্রকার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তহবিলের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ধারণা</a:t>
            </a:r>
            <a:r>
              <a:rPr lang="en-US" sz="2400" b="1" dirty="0" smtClean="0"/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4488637"/>
              </p:ext>
            </p:extLst>
          </p:nvPr>
        </p:nvGraphicFramePr>
        <p:xfrm>
          <a:off x="1401256" y="2055895"/>
          <a:ext cx="6453352" cy="192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7244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অর্থায়নের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</a:t>
            </a:r>
            <a:r>
              <a:rPr lang="en-US" sz="2400" b="1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9433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err="1" smtClean="0"/>
              <a:t>অভ্যন্তরীণ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তহবিল</a:t>
            </a:r>
            <a:r>
              <a:rPr lang="en-US" sz="1800" b="1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600" dirty="0" err="1" smtClean="0"/>
              <a:t>মালিকানাভিত্তিক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অভ্যন্তরীণ</a:t>
            </a:r>
            <a:r>
              <a:rPr lang="en-US" sz="1600" dirty="0" smtClean="0"/>
              <a:t> </a:t>
            </a:r>
            <a:r>
              <a:rPr lang="en-US" sz="1600" dirty="0" err="1" smtClean="0"/>
              <a:t>উৎস</a:t>
            </a:r>
            <a:r>
              <a:rPr lang="en-US" sz="16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600" dirty="0" err="1" smtClean="0"/>
              <a:t>মুনাফাভিত্তিক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অভ্যন্তরীণ</a:t>
            </a:r>
            <a:r>
              <a:rPr lang="en-US" sz="1600" dirty="0" smtClean="0"/>
              <a:t> </a:t>
            </a:r>
            <a:r>
              <a:rPr lang="en-US" sz="1600" dirty="0" err="1" smtClean="0"/>
              <a:t>উৎস</a:t>
            </a:r>
            <a:r>
              <a:rPr lang="en-US" sz="16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1800" b="1" dirty="0" err="1" smtClean="0"/>
              <a:t>বহিঃস্থ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তহবিল</a:t>
            </a:r>
            <a:r>
              <a:rPr lang="en-US" sz="1800" b="1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600" dirty="0" err="1" smtClean="0"/>
              <a:t>স্বল্পমেয়াদি</a:t>
            </a:r>
            <a:r>
              <a:rPr lang="en-US" sz="1600" dirty="0" smtClean="0"/>
              <a:t> (</a:t>
            </a:r>
            <a:r>
              <a:rPr lang="en-US" sz="1600" dirty="0" err="1" smtClean="0"/>
              <a:t>প্রাতিষ্ঠানিক</a:t>
            </a:r>
            <a:r>
              <a:rPr lang="en-US" sz="1600" dirty="0" smtClean="0"/>
              <a:t> / </a:t>
            </a:r>
            <a:r>
              <a:rPr lang="en-US" sz="1600" dirty="0" err="1" smtClean="0"/>
              <a:t>অপ্রাতিষ্ঠানিক</a:t>
            </a:r>
            <a:r>
              <a:rPr lang="en-US" sz="16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sz="1600" dirty="0" err="1" smtClean="0"/>
              <a:t>মধ্যমেয়াদি</a:t>
            </a:r>
            <a:r>
              <a:rPr lang="en-US" sz="16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600" dirty="0" err="1" smtClean="0"/>
              <a:t>দীর্ঘমেয়াদি</a:t>
            </a:r>
            <a:r>
              <a:rPr lang="en-US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23702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  <a:prstDash val="lgDashDot"/>
          </a:ln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as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অর্থায়নের উৎস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75000"/>
                  </a:schemeClr>
                </a:solidFill>
              </a:rPr>
              <a:t>অভ্যন্তরীণ তহবিল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মালিকানাভিত্তিক অভ্যন্তরীণ উৎস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মালিকের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মূলধন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শেয়ার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868492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  <a:prstDash val="lgDashDot"/>
          </a:ln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as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অর্থায়নের উৎস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75000"/>
                  </a:schemeClr>
                </a:solidFill>
              </a:rPr>
              <a:t>অভ্যন্তরীণ তহবিল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মুনাফাভিত্তিক অভ্যন্তরীণ উৎস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অবণ্টিত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মুনাফা</a:t>
            </a:r>
            <a:r>
              <a:rPr lang="en-US" sz="2000" b="1" dirty="0" smtClean="0"/>
              <a:t> ও </a:t>
            </a:r>
            <a:r>
              <a:rPr lang="en-US" sz="2000" b="1" dirty="0" err="1" smtClean="0"/>
              <a:t>সঞ্চিত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তহবিল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লভ্যাংশ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সমতাকরণ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তহবিল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বিধিবদ্ধ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সঞ্চিতি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640887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  <a:prstDash val="lgDashDot"/>
          </a:ln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as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অর্থায়নের উৎস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75000"/>
                  </a:schemeClr>
                </a:solidFill>
              </a:rPr>
              <a:t>বহিঃস্থ তহবিল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স্বল্পমেয়াদি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প্রাতিষ্ঠানিক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) 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প্রাপ্য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বাট্টাকরণ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প্রদেয়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বিল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সল্পমেয়াদি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ব্যাংক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ঋণ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ব্যাংক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জমাতিরিক্ত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উত্তোলন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ক্ষুদ্র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ঋণ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99852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  <a:prstDash val="lgDashDot"/>
          </a:ln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as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অর্থায়নের উৎস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75000"/>
                  </a:schemeClr>
                </a:solidFill>
              </a:rPr>
              <a:t>বহিঃস্থ তহবিল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স্বল্পমেয়াদি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অ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প্রাতিষ্ঠানিক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) 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বাণিজ্যিক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পত্র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ক্রেতা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অগ্রিম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গ্রহণ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মজুদ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মাল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বন্ধকিকরণ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গ্রাম্য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মহাজন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33117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  <a:prstDash val="lgDashDot"/>
          </a:ln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as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অর্থায়নের উৎস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75000"/>
                  </a:schemeClr>
                </a:solidFill>
              </a:rPr>
              <a:t>বহিঃস্থ তহবিল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মধ্য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মেয়াদি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বাণিজ্যিক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ব্যাংক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প্রদত্ত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ঋণ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বিশেষায়িত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আর্থিক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প্রতিষ্ঠান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বেসরকারি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প্রতিষ্ঠান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মূলধনি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বাজারের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প্রতিষ্ঠান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আন্তর্জাতিক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তহবিল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910936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  <a:prstDash val="lgDashDot"/>
          </a:ln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as-IN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অর্থায়নের উৎস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as-IN" b="1" dirty="0" smtClean="0">
                <a:solidFill>
                  <a:schemeClr val="accent1">
                    <a:lumMod val="75000"/>
                  </a:schemeClr>
                </a:solidFill>
              </a:rPr>
              <a:t>বহিঃস্থ তহবিল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দীর্ঘ</a:t>
            </a:r>
            <a:r>
              <a:rPr lang="as-IN" b="1" dirty="0" smtClean="0">
                <a:solidFill>
                  <a:schemeClr val="accent1">
                    <a:lumMod val="50000"/>
                  </a:schemeClr>
                </a:solidFill>
              </a:rPr>
              <a:t>মেয়াদি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ঋণ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ঋণপত্র</a:t>
            </a:r>
            <a:r>
              <a:rPr lang="en-US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/>
              <a:t>লিজিং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277760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CBCBCB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4156</TotalTime>
  <Words>185</Words>
  <Application>Microsoft Office PowerPoint</Application>
  <PresentationFormat>On-screen Show (16:9)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Nirmala UI</vt:lpstr>
      <vt:lpstr>Times New Roman</vt:lpstr>
      <vt:lpstr>Tw Cen MT</vt:lpstr>
      <vt:lpstr>Vrinda</vt:lpstr>
      <vt:lpstr>Wingdings</vt:lpstr>
      <vt:lpstr>Wingdings 2</vt:lpstr>
      <vt:lpstr>Median</vt:lpstr>
      <vt:lpstr>PowerPoint Presentation</vt:lpstr>
      <vt:lpstr>বিভিন্ন প্রকার তহবিলের উৎসের ধারণা </vt:lpstr>
      <vt:lpstr>অর্থায়নের উৎস </vt:lpstr>
      <vt:lpstr>অর্থায়নের উৎস - অভ্যন্তরীণ তহবিল - মালিকানাভিত্তিক অভ্যন্তরীণ উৎস   </vt:lpstr>
      <vt:lpstr>অর্থায়নের উৎস - অভ্যন্তরীণ তহবিল - মুনাফাভিত্তিক অভ্যন্তরীণ উৎস    </vt:lpstr>
      <vt:lpstr>অর্থায়নের উৎস - বহিঃস্থ তহবিল - স্বল্পমেয়াদি ( প্রাতিষ্ঠানিক )     </vt:lpstr>
      <vt:lpstr>অর্থায়নের উৎস - বহিঃস্থ তহবিল - স্বল্পমেয়াদি ( অপ্রাতিষ্ঠানিক )     </vt:lpstr>
      <vt:lpstr>অর্থায়নের উৎস - বহিঃস্থ তহবিল – মধ্যমেয়াদি </vt:lpstr>
      <vt:lpstr>অর্থায়নের উৎস - বহিঃস্থ তহবিল – দীর্ঘমেয়াদি </vt:lpstr>
      <vt:lpstr>অর্থায়নের উৎস - বহিঃস্থ তহবিল – বিশেষ উৎস </vt:lpstr>
      <vt:lpstr>উৎস নির্বাচনে বিবেচ্য বিষয়সমূহ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Confused</dc:creator>
  <cp:lastModifiedBy>Asus</cp:lastModifiedBy>
  <cp:revision>406</cp:revision>
  <dcterms:created xsi:type="dcterms:W3CDTF">2015-01-12T00:16:52Z</dcterms:created>
  <dcterms:modified xsi:type="dcterms:W3CDTF">2020-12-16T05:36:07Z</dcterms:modified>
</cp:coreProperties>
</file>