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8"/>
  </p:notesMasterIdLst>
  <p:sldIdLst>
    <p:sldId id="280" r:id="rId2"/>
    <p:sldId id="279" r:id="rId3"/>
    <p:sldId id="258" r:id="rId4"/>
    <p:sldId id="266" r:id="rId5"/>
    <p:sldId id="272" r:id="rId6"/>
    <p:sldId id="263" r:id="rId7"/>
    <p:sldId id="271" r:id="rId8"/>
    <p:sldId id="281" r:id="rId9"/>
    <p:sldId id="282" r:id="rId10"/>
    <p:sldId id="269" r:id="rId11"/>
    <p:sldId id="283" r:id="rId12"/>
    <p:sldId id="275" r:id="rId13"/>
    <p:sldId id="274" r:id="rId14"/>
    <p:sldId id="286" r:id="rId15"/>
    <p:sldId id="285" r:id="rId16"/>
    <p:sldId id="28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29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96" autoAdjust="0"/>
    <p:restoredTop sz="94563" autoAdjust="0"/>
  </p:normalViewPr>
  <p:slideViewPr>
    <p:cSldViewPr>
      <p:cViewPr>
        <p:scale>
          <a:sx n="66" d="100"/>
          <a:sy n="66" d="100"/>
        </p:scale>
        <p:origin x="1120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5" d="100"/>
        <a:sy n="5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552D4-DA3B-41DC-9A79-F7545B660109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70EE22-E7EE-4DA9-B9E3-AEE0EEA5EB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87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0EE22-E7EE-4DA9-B9E3-AEE0EEA5EBC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351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0EE22-E7EE-4DA9-B9E3-AEE0EEA5EBC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247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0EE22-E7EE-4DA9-B9E3-AEE0EEA5EBC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247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0EE22-E7EE-4DA9-B9E3-AEE0EEA5EBC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186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0EE22-E7EE-4DA9-B9E3-AEE0EEA5EBC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2478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0EE22-E7EE-4DA9-B9E3-AEE0EEA5EBC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247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555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203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085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0833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1014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36710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4501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5720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39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15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27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384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760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729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342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001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50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974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8458199" cy="59626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752600" y="29678"/>
            <a:ext cx="460735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ফুলে</a:t>
            </a:r>
            <a:r>
              <a:rPr lang="bn-IN" sz="8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en-US" sz="8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endParaRPr lang="en-GB" sz="8000" dirty="0"/>
          </a:p>
        </p:txBody>
      </p:sp>
    </p:spTree>
    <p:extLst>
      <p:ext uri="{BB962C8B-B14F-4D97-AF65-F5344CB8AC3E}">
        <p14:creationId xmlns:p14="http://schemas.microsoft.com/office/powerpoint/2010/main" val="399697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762000" y="548898"/>
            <a:ext cx="5486400" cy="5486400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61999" y="566394"/>
            <a:ext cx="1066800" cy="10887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a2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802970" y="548898"/>
            <a:ext cx="1854630" cy="108875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ab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828800" y="609600"/>
            <a:ext cx="0" cy="548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828800" y="609600"/>
            <a:ext cx="0" cy="548640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3" idx="0"/>
          </p:cNvCxnSpPr>
          <p:nvPr/>
        </p:nvCxnSpPr>
        <p:spPr>
          <a:xfrm>
            <a:off x="3505200" y="548898"/>
            <a:ext cx="23247" cy="5486400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723721" y="1604232"/>
            <a:ext cx="5461179" cy="21368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61999" y="3380352"/>
            <a:ext cx="5486400" cy="0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723721" y="1655150"/>
            <a:ext cx="1066800" cy="178602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ab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3563104" y="3403072"/>
            <a:ext cx="2719953" cy="268249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2"/>
                </a:solidFill>
              </a:rPr>
              <a:t>c²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61999" y="3390254"/>
            <a:ext cx="1066801" cy="26450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1777570" y="1614916"/>
            <a:ext cx="1800386" cy="1752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b2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3657600" y="548898"/>
            <a:ext cx="2590800" cy="105533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1852372" y="3337353"/>
            <a:ext cx="1781658" cy="26217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bc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3563104" y="1602564"/>
            <a:ext cx="2621796" cy="1777304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bc</a:t>
            </a:r>
            <a:endParaRPr lang="en-US" dirty="0"/>
          </a:p>
        </p:txBody>
      </p:sp>
      <p:sp>
        <p:nvSpPr>
          <p:cNvPr id="63" name="Left Brace 62"/>
          <p:cNvSpPr/>
          <p:nvPr/>
        </p:nvSpPr>
        <p:spPr>
          <a:xfrm>
            <a:off x="568271" y="538884"/>
            <a:ext cx="155448" cy="1031929"/>
          </a:xfrm>
          <a:prstGeom prst="leftBrac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Left Brace 65"/>
          <p:cNvSpPr/>
          <p:nvPr/>
        </p:nvSpPr>
        <p:spPr>
          <a:xfrm>
            <a:off x="457200" y="1637654"/>
            <a:ext cx="266519" cy="1752600"/>
          </a:xfrm>
          <a:prstGeom prst="leftBrac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Left Brace 66"/>
          <p:cNvSpPr/>
          <p:nvPr/>
        </p:nvSpPr>
        <p:spPr>
          <a:xfrm>
            <a:off x="228600" y="3390254"/>
            <a:ext cx="463115" cy="2584342"/>
          </a:xfrm>
          <a:prstGeom prst="leftBrace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Connector 70"/>
          <p:cNvCxnSpPr/>
          <p:nvPr/>
        </p:nvCxnSpPr>
        <p:spPr>
          <a:xfrm>
            <a:off x="1828802" y="381000"/>
            <a:ext cx="1828798" cy="0"/>
          </a:xfrm>
          <a:prstGeom prst="line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1815886" y="1637654"/>
            <a:ext cx="1828798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400800" y="1637654"/>
            <a:ext cx="3" cy="17526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3657600" y="483348"/>
            <a:ext cx="2552055" cy="0"/>
          </a:xfrm>
          <a:prstGeom prst="line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6400800" y="3543300"/>
            <a:ext cx="4" cy="249199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1828802" y="3350053"/>
            <a:ext cx="0" cy="268330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2281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1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7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9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08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41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36" grpId="0" animBg="1"/>
      <p:bldP spid="37" grpId="0" animBg="1"/>
      <p:bldP spid="38" grpId="0" animBg="1"/>
      <p:bldP spid="39" grpId="0" animBg="1"/>
      <p:bldP spid="41" grpId="0" animBg="1"/>
      <p:bldP spid="42" grpId="0" animBg="1"/>
      <p:bldP spid="43" grpId="0" animBg="1"/>
      <p:bldP spid="63" grpId="0" animBg="1"/>
      <p:bldP spid="63" grpId="1" animBg="1"/>
      <p:bldP spid="66" grpId="0" animBg="1"/>
      <p:bldP spid="66" grpId="1" animBg="1"/>
      <p:bldP spid="67" grpId="0" animBg="1"/>
      <p:bldP spid="67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76200"/>
            <a:ext cx="425308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b="1" dirty="0" err="1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8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GB" sz="8000" dirty="0"/>
          </a:p>
        </p:txBody>
      </p:sp>
      <p:sp>
        <p:nvSpPr>
          <p:cNvPr id="3" name="Rectangle 2"/>
          <p:cNvSpPr/>
          <p:nvPr/>
        </p:nvSpPr>
        <p:spPr>
          <a:xfrm>
            <a:off x="140519" y="2828203"/>
            <a:ext cx="1066800" cy="10887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a2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73076" y="2802120"/>
            <a:ext cx="1066800" cy="108875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ab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72032" y="2751180"/>
            <a:ext cx="1066801" cy="111194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80252" y="2783996"/>
            <a:ext cx="1066800" cy="108875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ab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069583" y="2778929"/>
            <a:ext cx="1066801" cy="111194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283369" y="2790525"/>
            <a:ext cx="1355034" cy="10887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b2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89399" y="2783996"/>
            <a:ext cx="1075948" cy="117716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2"/>
                </a:solidFill>
              </a:rPr>
              <a:t>c²</a:t>
            </a:r>
          </a:p>
        </p:txBody>
      </p:sp>
      <p:sp>
        <p:nvSpPr>
          <p:cNvPr id="10" name="Rectangle 9"/>
          <p:cNvSpPr/>
          <p:nvPr/>
        </p:nvSpPr>
        <p:spPr>
          <a:xfrm>
            <a:off x="260913" y="4267200"/>
            <a:ext cx="370806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যোগফল</a:t>
            </a:r>
            <a:r>
              <a:rPr lang="en-US" sz="4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4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করো</a:t>
            </a:r>
            <a:endParaRPr lang="en-US" sz="4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880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458200" cy="838200"/>
          </a:xfrm>
          <a:scene3d>
            <a:camera prst="perspectiveAbove"/>
            <a:lightRig rig="threePt" dir="tl">
              <a:rot lat="0" lon="0" rev="0"/>
            </a:lightRig>
          </a:scene3d>
          <a:sp3d prstMaterial="metal">
            <a:bevelT w="10000" h="100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সূত্রটি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endParaRPr lang="en-US" sz="44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96596" cy="1276350"/>
          </a:xfrm>
          <a:solidFill>
            <a:srgbClr val="00B05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1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</a:p>
          <a:p>
            <a:pPr marL="0" indent="0">
              <a:buNone/>
            </a:pPr>
            <a:endParaRPr lang="en-US" sz="11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11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en-US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2x+3y+5z</a:t>
            </a:r>
            <a:r>
              <a:rPr lang="en-US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² =  ?</a:t>
            </a:r>
          </a:p>
          <a:p>
            <a:pPr marL="0" indent="0">
              <a:buNone/>
            </a:pPr>
            <a:r>
              <a:rPr lang="en-US" sz="1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যদি</a:t>
            </a:r>
            <a:r>
              <a:rPr lang="en-US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2x=a</a:t>
            </a:r>
            <a:r>
              <a:rPr lang="en-US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3y=b, 5z=c</a:t>
            </a:r>
          </a:p>
          <a:p>
            <a:pPr marL="0" indent="0">
              <a:buNone/>
            </a:pPr>
            <a:endParaRPr lang="en-US" sz="7400" b="1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7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endParaRPr lang="en-US" sz="28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1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2743200"/>
            <a:ext cx="8696596" cy="25908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endParaRPr lang="en-US" sz="2800" b="1" i="1" dirty="0" smtClean="0">
              <a:solidFill>
                <a:srgbClr val="FFFF00"/>
              </a:solidFill>
            </a:endParaRPr>
          </a:p>
          <a:p>
            <a:pPr marL="0" indent="0">
              <a:buFont typeface="Wingdings 2"/>
              <a:buNone/>
            </a:pPr>
            <a:r>
              <a:rPr lang="en-US" b="1" i="1" dirty="0" smtClean="0">
                <a:solidFill>
                  <a:srgbClr val="FFFF00"/>
                </a:solidFill>
              </a:rPr>
              <a:t>(a +</a:t>
            </a:r>
            <a:r>
              <a:rPr lang="en-US" b="1" i="1" dirty="0" err="1" smtClean="0">
                <a:solidFill>
                  <a:srgbClr val="FFFF00"/>
                </a:solidFill>
              </a:rPr>
              <a:t>b+c</a:t>
            </a:r>
            <a:r>
              <a:rPr lang="en-US" b="1" i="1" dirty="0" smtClean="0">
                <a:solidFill>
                  <a:srgbClr val="FFFF00"/>
                </a:solidFill>
              </a:rPr>
              <a:t>) ² = a ² +b ² +c ² +2ab+2bc+2ca</a:t>
            </a:r>
          </a:p>
          <a:p>
            <a:pPr marL="0" indent="0">
              <a:buFont typeface="Wingdings 2"/>
              <a:buNone/>
            </a:pPr>
            <a:r>
              <a:rPr lang="en-US" sz="2800" b="1" dirty="0" smtClean="0"/>
              <a:t>(2x+3y+5z) ² = (2x ) ² +(3y) ² + (5z) ² + 2.2x.3y +2.3y.5z + 2.5z.2x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0" indent="0">
              <a:buFont typeface="Wingdings 2"/>
              <a:buNone/>
            </a:pPr>
            <a:endParaRPr lang="en-US" sz="2000" b="1" dirty="0" smtClean="0">
              <a:solidFill>
                <a:schemeClr val="bg1"/>
              </a:solidFill>
            </a:endParaRPr>
          </a:p>
          <a:p>
            <a:pPr marL="0" indent="0">
              <a:buFont typeface="Wingdings 2"/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 </a:t>
            </a:r>
          </a:p>
          <a:p>
            <a:pPr marL="0" indent="0">
              <a:buFont typeface="Wingdings 2"/>
              <a:buNone/>
            </a:pPr>
            <a:endParaRPr lang="en-US" sz="800" b="1" dirty="0" smtClean="0">
              <a:solidFill>
                <a:schemeClr val="bg1"/>
              </a:solidFill>
            </a:endParaRPr>
          </a:p>
          <a:p>
            <a:pPr marL="0" indent="0">
              <a:buFont typeface="Wingdings 2"/>
              <a:buNone/>
            </a:pPr>
            <a:r>
              <a:rPr lang="en-US" sz="800" b="1" dirty="0" smtClean="0"/>
              <a:t>  </a:t>
            </a:r>
            <a:endParaRPr lang="en-US" sz="5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8804" y="5429250"/>
            <a:ext cx="8706392" cy="685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4x </a:t>
            </a:r>
            <a:r>
              <a:rPr lang="en-US" sz="3600" b="1" dirty="0">
                <a:solidFill>
                  <a:srgbClr val="FFFF00"/>
                </a:solidFill>
              </a:rPr>
              <a:t>² </a:t>
            </a:r>
            <a:r>
              <a:rPr lang="en-US" sz="3600" b="1" dirty="0" smtClean="0">
                <a:solidFill>
                  <a:srgbClr val="FFFF00"/>
                </a:solidFill>
              </a:rPr>
              <a:t>+9y² </a:t>
            </a:r>
            <a:r>
              <a:rPr lang="en-US" sz="3600" b="1" dirty="0">
                <a:solidFill>
                  <a:srgbClr val="FFFF00"/>
                </a:solidFill>
              </a:rPr>
              <a:t>+ </a:t>
            </a:r>
            <a:r>
              <a:rPr lang="en-US" sz="3600" b="1" dirty="0" smtClean="0">
                <a:solidFill>
                  <a:srgbClr val="FFFF00"/>
                </a:solidFill>
              </a:rPr>
              <a:t>25z² </a:t>
            </a:r>
            <a:r>
              <a:rPr lang="en-US" sz="3600" b="1" dirty="0">
                <a:solidFill>
                  <a:srgbClr val="FFFF00"/>
                </a:solidFill>
              </a:rPr>
              <a:t>+ </a:t>
            </a:r>
            <a:r>
              <a:rPr lang="en-US" sz="3600" b="1" dirty="0" smtClean="0">
                <a:solidFill>
                  <a:srgbClr val="FFFF00"/>
                </a:solidFill>
              </a:rPr>
              <a:t>12x.y +30yz </a:t>
            </a:r>
            <a:r>
              <a:rPr lang="en-US" sz="3600" b="1" dirty="0">
                <a:solidFill>
                  <a:srgbClr val="FFFF00"/>
                </a:solidFill>
              </a:rPr>
              <a:t>+ </a:t>
            </a:r>
            <a:r>
              <a:rPr lang="en-US" sz="3600" b="1" dirty="0" smtClean="0">
                <a:solidFill>
                  <a:srgbClr val="FFFF00"/>
                </a:solidFill>
              </a:rPr>
              <a:t>20zx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392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3716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       </a:t>
            </a:r>
            <a:br>
              <a:rPr lang="en-US" sz="4800" b="1" dirty="0" smtClean="0">
                <a:latin typeface="NikoshBAN" pitchFamily="2" charset="0"/>
                <a:cs typeface="NikoshBAN" pitchFamily="2" charset="0"/>
              </a:rPr>
            </a:b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194" y="1752600"/>
            <a:ext cx="8686800" cy="4068763"/>
          </a:xfrm>
          <a:noFill/>
          <a:ln>
            <a:solidFill>
              <a:srgbClr val="FF0000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7030A0"/>
                </a:solidFill>
              </a:rPr>
              <a:t>(a +</a:t>
            </a:r>
            <a:r>
              <a:rPr lang="en-US" sz="3600" b="1" dirty="0" err="1" smtClean="0">
                <a:solidFill>
                  <a:srgbClr val="7030A0"/>
                </a:solidFill>
              </a:rPr>
              <a:t>b+c</a:t>
            </a:r>
            <a:r>
              <a:rPr lang="en-US" sz="3600" b="1" dirty="0" smtClean="0">
                <a:solidFill>
                  <a:srgbClr val="7030A0"/>
                </a:solidFill>
              </a:rPr>
              <a:t>)²= a²+b²+c</a:t>
            </a:r>
            <a:r>
              <a:rPr lang="en-US" sz="3600" b="1" dirty="0">
                <a:solidFill>
                  <a:srgbClr val="7030A0"/>
                </a:solidFill>
              </a:rPr>
              <a:t>²</a:t>
            </a:r>
            <a:r>
              <a:rPr lang="en-US" sz="3600" b="1" dirty="0" smtClean="0">
                <a:solidFill>
                  <a:srgbClr val="7030A0"/>
                </a:solidFill>
              </a:rPr>
              <a:t>+2ab+2bc+2ca</a:t>
            </a:r>
            <a:endParaRPr lang="en-US" sz="3600" b="1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US" sz="36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সূত্রটি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করো</a:t>
            </a:r>
            <a:endParaRPr lang="en-US" sz="36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      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xy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+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yz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+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zx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</a:t>
            </a:r>
          </a:p>
          <a:p>
            <a:pPr marL="0" indent="0" algn="ctr">
              <a:buNone/>
            </a:pPr>
            <a:endParaRPr lang="en-US" sz="36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marL="1143000" lvl="1" indent="-742950" algn="ctr">
              <a:buFont typeface="+mj-lt"/>
              <a:buAutoNum type="alphaLcParenR"/>
            </a:pPr>
            <a:endParaRPr lang="en-US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marL="742950" indent="-742950" algn="ctr">
              <a:buFont typeface="+mj-lt"/>
              <a:buAutoNum type="alphaLcParenR"/>
            </a:pPr>
            <a:endParaRPr lang="en-US" sz="36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828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0" y="304800"/>
            <a:ext cx="40385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dirty="0" err="1">
                <a:latin typeface="NikoshBAN" pitchFamily="2" charset="0"/>
                <a:cs typeface="NikoshBAN" pitchFamily="2" charset="0"/>
              </a:rPr>
              <a:t>মূল্যায়ন</a:t>
            </a:r>
            <a:endParaRPr lang="en-GB" sz="8000" dirty="0"/>
          </a:p>
        </p:txBody>
      </p:sp>
      <p:sp>
        <p:nvSpPr>
          <p:cNvPr id="3" name="Rectangle 2"/>
          <p:cNvSpPr/>
          <p:nvPr/>
        </p:nvSpPr>
        <p:spPr>
          <a:xfrm>
            <a:off x="609600" y="2057400"/>
            <a:ext cx="6858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ctr">
              <a:buFont typeface="+mj-lt"/>
              <a:buAutoNum type="alphaLcParenR"/>
            </a:pPr>
            <a:r>
              <a:rPr lang="en-US" sz="36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১০০ </a:t>
            </a:r>
            <a:r>
              <a:rPr lang="en-US" sz="36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36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মি</a:t>
            </a:r>
            <a:r>
              <a:rPr lang="en-US" sz="36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36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বিশিষ্ট</a:t>
            </a:r>
            <a:r>
              <a:rPr lang="en-US" sz="36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বর্গক্ষেত্রের</a:t>
            </a:r>
            <a:r>
              <a:rPr lang="en-US" sz="36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36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marL="742950" indent="-742950" algn="ctr">
              <a:buFont typeface="+mj-lt"/>
              <a:buAutoNum type="alphaLcParenR"/>
            </a:pPr>
            <a:r>
              <a:rPr lang="en-US" sz="36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সূত্রটি</a:t>
            </a:r>
            <a:r>
              <a:rPr lang="en-US" sz="36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কাজে</a:t>
            </a:r>
            <a:r>
              <a:rPr lang="en-US" sz="36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6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sz="36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464412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3200" y="609600"/>
            <a:ext cx="328006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GB" sz="6000" dirty="0"/>
          </a:p>
        </p:txBody>
      </p:sp>
      <p:sp>
        <p:nvSpPr>
          <p:cNvPr id="3" name="Rectangle 2"/>
          <p:cNvSpPr/>
          <p:nvPr/>
        </p:nvSpPr>
        <p:spPr>
          <a:xfrm>
            <a:off x="1447800" y="2514600"/>
            <a:ext cx="6248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rgbClr val="7030A0"/>
                </a:solidFill>
              </a:rPr>
              <a:t>a)     (2x-3y-5z) ²</a:t>
            </a:r>
            <a:r>
              <a:rPr lang="en-US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= </a:t>
            </a:r>
            <a:r>
              <a:rPr lang="en-US" sz="4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</a:t>
            </a:r>
            <a:r>
              <a:rPr lang="bn-IN" sz="4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b</a:t>
            </a:r>
            <a:r>
              <a:rPr lang="en-US" sz="4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)    (</a:t>
            </a:r>
            <a:r>
              <a:rPr lang="en-US" sz="4800" b="1" dirty="0">
                <a:solidFill>
                  <a:srgbClr val="7030A0"/>
                </a:solidFill>
              </a:rPr>
              <a:t>555</a:t>
            </a:r>
            <a:r>
              <a:rPr lang="en-US" sz="4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en-US" sz="5400" b="1" dirty="0">
                <a:solidFill>
                  <a:srgbClr val="7030A0"/>
                </a:solidFill>
              </a:rPr>
              <a:t> ²= ?</a:t>
            </a:r>
            <a:r>
              <a:rPr lang="en-US" sz="5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3209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09600"/>
            <a:ext cx="8472792" cy="5943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0" y="633663"/>
            <a:ext cx="370642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dirty="0" err="1">
                <a:latin typeface="NikoshBAN" pitchFamily="2" charset="0"/>
                <a:cs typeface="NikoshBAN" pitchFamily="2" charset="0"/>
              </a:rPr>
              <a:t>ধন্যবাদ</a:t>
            </a:r>
            <a:endParaRPr lang="en-GB" sz="8000" dirty="0"/>
          </a:p>
        </p:txBody>
      </p:sp>
    </p:spTree>
    <p:extLst>
      <p:ext uri="{BB962C8B-B14F-4D97-AF65-F5344CB8AC3E}">
        <p14:creationId xmlns:p14="http://schemas.microsoft.com/office/powerpoint/2010/main" val="73666348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686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0070C0"/>
                </a:solidFill>
              </a:rPr>
              <a:t>মোঃ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আমিনুল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ইসলাম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endParaRPr lang="bn-BD" sz="4400" dirty="0" smtClean="0">
              <a:solidFill>
                <a:srgbClr val="0070C0"/>
              </a:solidFill>
            </a:endParaRPr>
          </a:p>
          <a:p>
            <a:pPr algn="ctr"/>
            <a:r>
              <a:rPr lang="bn-BD" sz="4400" dirty="0" smtClean="0">
                <a:solidFill>
                  <a:srgbClr val="0070C0"/>
                </a:solidFill>
              </a:rPr>
              <a:t>সহকারি শিক্ষক(গণিত)</a:t>
            </a:r>
          </a:p>
          <a:p>
            <a:pPr algn="ctr"/>
            <a:r>
              <a:rPr lang="en-US" sz="4400" dirty="0" err="1" smtClean="0">
                <a:solidFill>
                  <a:srgbClr val="0070C0"/>
                </a:solidFill>
              </a:rPr>
              <a:t>লোহাজাল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দাখিল</a:t>
            </a:r>
            <a:r>
              <a:rPr lang="bn-BD" sz="4400" dirty="0" smtClean="0">
                <a:solidFill>
                  <a:srgbClr val="0070C0"/>
                </a:solidFill>
              </a:rPr>
              <a:t> মাদ্রাসা</a:t>
            </a:r>
          </a:p>
          <a:p>
            <a:pPr algn="ctr"/>
            <a:r>
              <a:rPr lang="en-US" sz="4400" dirty="0" err="1" smtClean="0">
                <a:solidFill>
                  <a:srgbClr val="0070C0"/>
                </a:solidFill>
              </a:rPr>
              <a:t>কাহালু</a:t>
            </a:r>
            <a:r>
              <a:rPr lang="en-US" sz="4400" dirty="0" smtClean="0">
                <a:solidFill>
                  <a:srgbClr val="0070C0"/>
                </a:solidFill>
              </a:rPr>
              <a:t>, </a:t>
            </a:r>
            <a:r>
              <a:rPr lang="en-US" sz="4400" dirty="0" err="1" smtClean="0">
                <a:solidFill>
                  <a:srgbClr val="0070C0"/>
                </a:solidFill>
              </a:rPr>
              <a:t>বগুড়া</a:t>
            </a:r>
            <a:r>
              <a:rPr lang="bn-BD" sz="4400" dirty="0" smtClean="0">
                <a:solidFill>
                  <a:srgbClr val="0070C0"/>
                </a:solidFill>
              </a:rPr>
              <a:t>।</a:t>
            </a:r>
          </a:p>
          <a:p>
            <a:pPr algn="ctr"/>
            <a:r>
              <a:rPr lang="bn-BD" sz="4400" dirty="0" smtClean="0">
                <a:solidFill>
                  <a:srgbClr val="0070C0"/>
                </a:solidFill>
              </a:rPr>
              <a:t>মোবাইলঃ ০১৭</a:t>
            </a:r>
            <a:r>
              <a:rPr lang="en-US" sz="4400" dirty="0" smtClean="0">
                <a:solidFill>
                  <a:srgbClr val="0070C0"/>
                </a:solidFill>
              </a:rPr>
              <a:t>২১৯৪৯২১৩ </a:t>
            </a:r>
            <a:endParaRPr lang="en-US" sz="4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943" y="838200"/>
            <a:ext cx="8686800" cy="4800600"/>
          </a:xfrm>
          <a:noFill/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/>
            <a:r>
              <a:rPr lang="en-US" sz="4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অষ্টম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- ৪</a:t>
            </a:r>
            <a:b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সময়-৪০ </a:t>
            </a:r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</a:br>
            <a:endParaRPr lang="en-US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924971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8839200" cy="6553200"/>
          </a:xfrm>
          <a:noFill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এগুলো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আকারের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চতুর্ভূজ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3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D:\school photo\mnjh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3733800" cy="365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school photo\9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646043"/>
            <a:ext cx="26670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968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583363"/>
          </a:xfrm>
        </p:spPr>
        <p:style>
          <a:lnRef idx="0">
            <a:schemeClr val="dk1"/>
          </a:lnRef>
          <a:fillRef idx="1002">
            <a:schemeClr val="dk2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000" b="1" i="1" dirty="0" smtClean="0">
                <a:solidFill>
                  <a:schemeClr val="bg1"/>
                </a:solidFill>
              </a:rPr>
              <a:t>(a +</a:t>
            </a:r>
            <a:r>
              <a:rPr lang="en-US" sz="4000" b="1" i="1" dirty="0" err="1" smtClean="0">
                <a:solidFill>
                  <a:schemeClr val="bg1"/>
                </a:solidFill>
              </a:rPr>
              <a:t>b+c</a:t>
            </a:r>
            <a:r>
              <a:rPr lang="en-US" sz="4000" b="1" i="1" dirty="0" smtClean="0">
                <a:solidFill>
                  <a:schemeClr val="bg1"/>
                </a:solidFill>
              </a:rPr>
              <a:t>)</a:t>
            </a:r>
            <a:r>
              <a:rPr lang="en-US" sz="4000" b="1" i="1" dirty="0" smtClean="0"/>
              <a:t> </a:t>
            </a:r>
            <a:r>
              <a:rPr lang="en-US" sz="4000" b="1" i="1" dirty="0" smtClean="0">
                <a:solidFill>
                  <a:schemeClr val="bg1"/>
                </a:solidFill>
              </a:rPr>
              <a:t>² = a</a:t>
            </a:r>
            <a:r>
              <a:rPr lang="en-US" sz="4000" b="1" i="1" dirty="0" smtClean="0"/>
              <a:t> </a:t>
            </a:r>
            <a:r>
              <a:rPr lang="en-US" sz="4000" b="1" i="1" dirty="0" smtClean="0">
                <a:solidFill>
                  <a:schemeClr val="bg1"/>
                </a:solidFill>
              </a:rPr>
              <a:t>²</a:t>
            </a:r>
            <a:r>
              <a:rPr lang="en-US" sz="4000" b="1" i="1" dirty="0" smtClean="0"/>
              <a:t> </a:t>
            </a:r>
            <a:r>
              <a:rPr lang="en-US" sz="4000" b="1" i="1" dirty="0" smtClean="0">
                <a:solidFill>
                  <a:schemeClr val="bg1"/>
                </a:solidFill>
              </a:rPr>
              <a:t>+b ² +c</a:t>
            </a:r>
            <a:r>
              <a:rPr lang="en-US" sz="4000" b="1" i="1" dirty="0" smtClean="0"/>
              <a:t> </a:t>
            </a:r>
            <a:r>
              <a:rPr lang="en-US" sz="4000" b="1" i="1" dirty="0" smtClean="0">
                <a:solidFill>
                  <a:schemeClr val="bg1"/>
                </a:solidFill>
              </a:rPr>
              <a:t>²</a:t>
            </a:r>
            <a:r>
              <a:rPr lang="en-US" sz="4000" b="1" i="1" dirty="0" smtClean="0"/>
              <a:t> </a:t>
            </a:r>
            <a:r>
              <a:rPr lang="en-US" sz="4000" b="1" i="1" dirty="0" smtClean="0">
                <a:solidFill>
                  <a:schemeClr val="bg1"/>
                </a:solidFill>
              </a:rPr>
              <a:t>+2ab+2bc+2ca</a:t>
            </a:r>
          </a:p>
          <a:p>
            <a:pPr marL="0" indent="0" algn="ctr">
              <a:buNone/>
            </a:pPr>
            <a:r>
              <a:rPr lang="en-US" sz="4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সূত্রটির</a:t>
            </a:r>
            <a:r>
              <a:rPr lang="en-US" sz="4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প্রমাণ</a:t>
            </a:r>
            <a:endParaRPr lang="en-US" sz="44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878130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228600"/>
            <a:ext cx="9105900" cy="1015663"/>
          </a:xfrm>
          <a:prstGeom prst="rect">
            <a:avLst/>
          </a:prstGeom>
          <a:scene3d>
            <a:camera prst="perspectiveRelaxed"/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6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6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" y="1014004"/>
            <a:ext cx="9182100" cy="5909310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36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36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a+b+c</a:t>
            </a:r>
            <a:r>
              <a:rPr lang="en-US" sz="36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)±  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= </a:t>
            </a:r>
            <a:r>
              <a:rPr lang="en-US" sz="3600" b="1" dirty="0" smtClean="0">
                <a:solidFill>
                  <a:schemeClr val="bg1"/>
                </a:solidFill>
              </a:rPr>
              <a:t>a</a:t>
            </a:r>
            <a:r>
              <a:rPr lang="en-US" sz="36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±</a:t>
            </a:r>
            <a:r>
              <a:rPr lang="en-US" sz="3600" b="1" dirty="0" smtClean="0">
                <a:solidFill>
                  <a:schemeClr val="bg1"/>
                </a:solidFill>
              </a:rPr>
              <a:t>+b</a:t>
            </a:r>
            <a:r>
              <a:rPr lang="en-US" sz="36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±</a:t>
            </a:r>
            <a:r>
              <a:rPr lang="en-US" sz="3600" b="1" dirty="0" smtClean="0">
                <a:solidFill>
                  <a:schemeClr val="bg1"/>
                </a:solidFill>
              </a:rPr>
              <a:t>+c</a:t>
            </a:r>
            <a:r>
              <a:rPr lang="en-US" sz="36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±</a:t>
            </a:r>
            <a:r>
              <a:rPr lang="en-US" sz="3600" b="1" dirty="0" smtClean="0">
                <a:solidFill>
                  <a:schemeClr val="bg1"/>
                </a:solidFill>
              </a:rPr>
              <a:t>+2ab+2bc+2ca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গাণিতিক</a:t>
            </a:r>
            <a:r>
              <a:rPr lang="en-US" sz="36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প্রমাণ</a:t>
            </a:r>
            <a:r>
              <a:rPr lang="en-US" sz="36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36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marL="571500" indent="-57150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অঙ্কন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a+b+c</a:t>
            </a:r>
            <a:r>
              <a:rPr lang="en-US" sz="2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)± = </a:t>
            </a:r>
            <a:r>
              <a:rPr lang="en-US" sz="2800" b="1" dirty="0" smtClean="0">
                <a:solidFill>
                  <a:schemeClr val="bg1"/>
                </a:solidFill>
              </a:rPr>
              <a:t>a2+b2+c2+2ab+2bc+2ca </a:t>
            </a: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জ্যামিতিক</a:t>
            </a:r>
            <a:r>
              <a:rPr lang="en-US" sz="36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প্রমাণ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সুত্রটি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6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36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রাশির</a:t>
            </a:r>
            <a:r>
              <a:rPr lang="en-US" sz="36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সমষ্টির</a:t>
            </a:r>
            <a:r>
              <a:rPr lang="en-US" sz="36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36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6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58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67000" y="1371600"/>
            <a:ext cx="381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জেনেছি</a:t>
            </a:r>
            <a:endParaRPr lang="en-GB" sz="4800" dirty="0"/>
          </a:p>
        </p:txBody>
      </p:sp>
      <p:sp>
        <p:nvSpPr>
          <p:cNvPr id="7" name="Rectangle 6"/>
          <p:cNvSpPr/>
          <p:nvPr/>
        </p:nvSpPr>
        <p:spPr>
          <a:xfrm>
            <a:off x="914400" y="2286000"/>
            <a:ext cx="69342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4400" b="1" dirty="0"/>
          </a:p>
          <a:p>
            <a:pPr algn="ctr"/>
            <a:r>
              <a:rPr lang="en-US" sz="4400" b="1" dirty="0"/>
              <a:t>(a + b) ² = a ² + 2ab + b ²</a:t>
            </a:r>
          </a:p>
          <a:p>
            <a:pPr algn="ctr"/>
            <a:r>
              <a:rPr lang="en-US" sz="2400" b="1" dirty="0"/>
              <a:t> </a:t>
            </a:r>
          </a:p>
          <a:p>
            <a:pPr algn="ctr"/>
            <a:r>
              <a:rPr lang="en-US" sz="2400" b="1" dirty="0"/>
              <a:t>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8149789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105835"/>
            <a:ext cx="8839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(x + a )(</a:t>
            </a:r>
            <a:r>
              <a:rPr lang="en-US" sz="3600" b="1" dirty="0" err="1"/>
              <a:t>x+b</a:t>
            </a:r>
            <a:r>
              <a:rPr lang="en-US" sz="3600" b="1" dirty="0"/>
              <a:t>)  =  x(x + b ) + a( </a:t>
            </a:r>
            <a:r>
              <a:rPr lang="en-US" sz="3600" b="1" dirty="0" err="1"/>
              <a:t>x+b</a:t>
            </a:r>
            <a:r>
              <a:rPr lang="en-US" sz="3600" b="1" dirty="0"/>
              <a:t>)</a:t>
            </a:r>
          </a:p>
          <a:p>
            <a:r>
              <a:rPr lang="en-US" sz="3600" b="1" dirty="0"/>
              <a:t>                       = x2 + </a:t>
            </a:r>
            <a:r>
              <a:rPr lang="en-US" sz="3600" b="1" dirty="0" err="1"/>
              <a:t>xb</a:t>
            </a:r>
            <a:r>
              <a:rPr lang="en-US" sz="3600" b="1" dirty="0"/>
              <a:t> +</a:t>
            </a:r>
            <a:r>
              <a:rPr lang="en-US" sz="3600" b="1" dirty="0" err="1"/>
              <a:t>xa</a:t>
            </a:r>
            <a:r>
              <a:rPr lang="en-US" sz="3600" b="1" dirty="0"/>
              <a:t> + </a:t>
            </a:r>
            <a:r>
              <a:rPr lang="en-US" sz="3600" b="1" dirty="0" err="1"/>
              <a:t>ab</a:t>
            </a:r>
            <a:endParaRPr lang="en-US" sz="3600" b="1" dirty="0"/>
          </a:p>
        </p:txBody>
      </p:sp>
      <p:sp>
        <p:nvSpPr>
          <p:cNvPr id="3" name="Rectangle 2"/>
          <p:cNvSpPr/>
          <p:nvPr/>
        </p:nvSpPr>
        <p:spPr>
          <a:xfrm>
            <a:off x="2133600" y="914400"/>
            <a:ext cx="371608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পাশাপাশি</a:t>
            </a:r>
            <a:r>
              <a:rPr lang="en-US" sz="6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গুণ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153338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152400"/>
            <a:ext cx="331052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7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GB" sz="7200" dirty="0"/>
          </a:p>
        </p:txBody>
      </p:sp>
      <p:sp>
        <p:nvSpPr>
          <p:cNvPr id="3" name="Rectangle 2"/>
          <p:cNvSpPr/>
          <p:nvPr/>
        </p:nvSpPr>
        <p:spPr>
          <a:xfrm>
            <a:off x="152400" y="1828800"/>
            <a:ext cx="8839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(a + b+ c ) ² = (a + b+ c ) (a + b+ c)=?</a:t>
            </a:r>
          </a:p>
          <a:p>
            <a:r>
              <a:rPr lang="en-US" sz="3600" b="1" dirty="0"/>
              <a:t> </a:t>
            </a:r>
          </a:p>
          <a:p>
            <a:r>
              <a:rPr lang="en-US" sz="3600" b="1" dirty="0"/>
              <a:t>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10304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2596</TotalTime>
  <Words>331</Words>
  <Application>Microsoft Office PowerPoint</Application>
  <PresentationFormat>On-screen Show (4:3)</PresentationFormat>
  <Paragraphs>80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Calibri</vt:lpstr>
      <vt:lpstr>Century Gothic</vt:lpstr>
      <vt:lpstr>NikoshBAN</vt:lpstr>
      <vt:lpstr>Times New Roman</vt:lpstr>
      <vt:lpstr>Vrinda</vt:lpstr>
      <vt:lpstr>Wingdings</vt:lpstr>
      <vt:lpstr>Wingdings 2</vt:lpstr>
      <vt:lpstr>Wingdings 3</vt:lpstr>
      <vt:lpstr>Slice</vt:lpstr>
      <vt:lpstr>PowerPoint Presentation</vt:lpstr>
      <vt:lpstr>PowerPoint Presentation</vt:lpstr>
      <vt:lpstr> শ্রেণি- অষ্টম বিষয়- গণিত অধ্যায়- ৪ সময়-৪০ মিনিট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সূত্রটি ব্যবহার করে বর্গ  নির্ণয়</vt:lpstr>
      <vt:lpstr>দলীয় কাজ        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ফুলেল শুভেচ্ছা</dc:title>
  <dc:creator>salim</dc:creator>
  <cp:lastModifiedBy>Windows User</cp:lastModifiedBy>
  <cp:revision>372</cp:revision>
  <dcterms:created xsi:type="dcterms:W3CDTF">2006-08-16T00:00:00Z</dcterms:created>
  <dcterms:modified xsi:type="dcterms:W3CDTF">2020-12-23T16:53:48Z</dcterms:modified>
</cp:coreProperties>
</file>