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C50060-74FE-4C17-B8E6-BECC88294FE1}" type="datetimeFigureOut">
              <a:rPr lang="en-US" smtClean="0"/>
              <a:t>12/24/2020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DCE79B-17B3-4B9F-89F4-75C92AE5718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122785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Showing the</a:t>
            </a:r>
            <a:r>
              <a:rPr lang="en-US" baseline="0" dirty="0" smtClean="0"/>
              <a:t> picture you may ask the phrase then show the other accordingly.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2640A8-556E-4EBF-A602-B4518828F7A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908515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122785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Showing the</a:t>
            </a:r>
            <a:r>
              <a:rPr lang="en-US" baseline="0" dirty="0" smtClean="0"/>
              <a:t> picture you may ask the phrase then show the other accordingly.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2640A8-556E-4EBF-A602-B4518828F7A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766016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122785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Showing the</a:t>
            </a:r>
            <a:r>
              <a:rPr lang="en-US" baseline="0" dirty="0" smtClean="0"/>
              <a:t> picture you may ask the phrase then show the other accordingly.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2640A8-556E-4EBF-A602-B4518828F7A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086923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122785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Showing the</a:t>
            </a:r>
            <a:r>
              <a:rPr lang="en-US" baseline="0" dirty="0" smtClean="0"/>
              <a:t> picture you may ask the phrase then show the other accordingly.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2640A8-556E-4EBF-A602-B4518828F7A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857231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122785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Showing the</a:t>
            </a:r>
            <a:r>
              <a:rPr lang="en-US" baseline="0" dirty="0" smtClean="0"/>
              <a:t> picture you may ask the phrase then show the other accordingly.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2640A8-556E-4EBF-A602-B4518828F7A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08095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ownlo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76200"/>
            <a:ext cx="9144000" cy="67056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133600" y="2641937"/>
            <a:ext cx="5638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b="1" dirty="0" smtClean="0">
                <a:solidFill>
                  <a:srgbClr val="FFFF00"/>
                </a:solidFill>
                <a:latin typeface="Algerian" pitchFamily="82" charset="0"/>
              </a:rPr>
              <a:t>Welcome</a:t>
            </a:r>
            <a:endParaRPr lang="en-US" sz="8800" b="1" dirty="0">
              <a:solidFill>
                <a:srgbClr val="FFFF00"/>
              </a:solidFill>
              <a:latin typeface="Algerian" pitchFamily="82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8738299"/>
              </p:ext>
            </p:extLst>
          </p:nvPr>
        </p:nvGraphicFramePr>
        <p:xfrm>
          <a:off x="228600" y="1295400"/>
          <a:ext cx="8712200" cy="446442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11600"/>
                <a:gridCol w="2363621"/>
                <a:gridCol w="2436979"/>
              </a:tblGrid>
              <a:tr h="833718">
                <a:tc>
                  <a:txBody>
                    <a:bodyPr/>
                    <a:lstStyle/>
                    <a:p>
                      <a:pPr algn="ctr"/>
                      <a:endParaRPr lang="en-US" sz="2500" b="1" dirty="0" smtClean="0">
                        <a:latin typeface="Book Antiqua" pitchFamily="18" charset="0"/>
                      </a:endParaRPr>
                    </a:p>
                  </a:txBody>
                  <a:tcPr marL="60960" marR="60960" marT="40341" marB="40341" anchor="ctr"/>
                </a:tc>
                <a:tc>
                  <a:txBody>
                    <a:bodyPr/>
                    <a:lstStyle/>
                    <a:p>
                      <a:pPr marL="0" marR="0" indent="0" algn="ctr" defTabSz="12278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b="1" dirty="0" smtClean="0">
                          <a:latin typeface="Book Antiqua" pitchFamily="18" charset="0"/>
                        </a:rPr>
                        <a:t>Simple</a:t>
                      </a:r>
                      <a:r>
                        <a:rPr lang="en-US" sz="2500" b="1" baseline="0" dirty="0" smtClean="0">
                          <a:latin typeface="Book Antiqua" pitchFamily="18" charset="0"/>
                        </a:rPr>
                        <a:t> meaning</a:t>
                      </a:r>
                      <a:endParaRPr lang="en-US" sz="2500" b="1" dirty="0" smtClean="0">
                        <a:latin typeface="Book Antiqua" pitchFamily="18" charset="0"/>
                      </a:endParaRPr>
                    </a:p>
                    <a:p>
                      <a:pPr algn="ctr"/>
                      <a:endParaRPr lang="en-US" sz="2500" b="1" dirty="0">
                        <a:latin typeface="Book Antiqua" pitchFamily="18" charset="0"/>
                      </a:endParaRPr>
                    </a:p>
                  </a:txBody>
                  <a:tcPr marL="60960" marR="60960" marT="40341" marB="403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dirty="0" smtClean="0">
                          <a:latin typeface="Book Antiqua" pitchFamily="18" charset="0"/>
                        </a:rPr>
                        <a:t>Idiomatic  meaning</a:t>
                      </a:r>
                      <a:endParaRPr lang="en-US" sz="2500" b="1" dirty="0">
                        <a:latin typeface="Book Antiqua" pitchFamily="18" charset="0"/>
                      </a:endParaRPr>
                    </a:p>
                  </a:txBody>
                  <a:tcPr marL="60960" marR="60960" marT="40341" marB="40341" anchor="ctr"/>
                </a:tc>
              </a:tr>
              <a:tr h="3240741">
                <a:tc>
                  <a:txBody>
                    <a:bodyPr/>
                    <a:lstStyle/>
                    <a:p>
                      <a:endParaRPr lang="en-US" sz="2500" b="1" dirty="0" smtClean="0">
                        <a:latin typeface="Book Antiqua" pitchFamily="18" charset="0"/>
                      </a:endParaRPr>
                    </a:p>
                  </a:txBody>
                  <a:tcPr marL="60960" marR="60960" marT="40341" marB="40341" anchor="ctr"/>
                </a:tc>
                <a:tc>
                  <a:txBody>
                    <a:bodyPr/>
                    <a:lstStyle/>
                    <a:p>
                      <a:pPr marL="0" marR="0" indent="0" algn="l" defTabSz="12278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b="1" dirty="0" smtClean="0">
                          <a:latin typeface="Book Antiqua" pitchFamily="18" charset="0"/>
                        </a:rPr>
                        <a:t> a cat sleeping</a:t>
                      </a:r>
                      <a:endParaRPr lang="en-US" sz="2500" b="1" dirty="0">
                        <a:latin typeface="Book Antiqua" pitchFamily="18" charset="0"/>
                      </a:endParaRPr>
                    </a:p>
                  </a:txBody>
                  <a:tcPr marL="60960" marR="60960" marT="40341" marB="40341" anchor="ctr"/>
                </a:tc>
                <a:tc>
                  <a:txBody>
                    <a:bodyPr/>
                    <a:lstStyle/>
                    <a:p>
                      <a:r>
                        <a:rPr lang="en-US" sz="2500" b="1" dirty="0" smtClean="0">
                          <a:latin typeface="Book Antiqua" pitchFamily="18" charset="0"/>
                        </a:rPr>
                        <a:t>  </a:t>
                      </a:r>
                      <a:r>
                        <a:rPr lang="en-US" sz="2500" b="1" dirty="0" smtClean="0">
                          <a:latin typeface="Book Antiqua" pitchFamily="18" charset="0"/>
                        </a:rPr>
                        <a:t> </a:t>
                      </a:r>
                      <a:r>
                        <a:rPr lang="en-US" sz="2500" b="1" dirty="0" smtClean="0">
                          <a:latin typeface="Book Antiqua" pitchFamily="18" charset="0"/>
                        </a:rPr>
                        <a:t>act of </a:t>
                      </a:r>
                      <a:r>
                        <a:rPr lang="en-US" sz="2500" b="1" dirty="0" smtClean="0">
                          <a:latin typeface="Book Antiqua" pitchFamily="18" charset="0"/>
                        </a:rPr>
                        <a:t>      sleeping</a:t>
                      </a:r>
                      <a:endParaRPr lang="en-US" sz="2500" b="1" dirty="0">
                        <a:latin typeface="Book Antiqua" pitchFamily="18" charset="0"/>
                      </a:endParaRPr>
                    </a:p>
                  </a:txBody>
                  <a:tcPr marL="60960" marR="60960" marT="40341" marB="40341" anchor="ctr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52400" y="5962717"/>
            <a:ext cx="8686800" cy="43808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68086" tIns="34043" rIns="68086" bIns="34043" rtlCol="0">
            <a:spAutoFit/>
          </a:bodyPr>
          <a:lstStyle/>
          <a:p>
            <a:pPr algn="ctr"/>
            <a:r>
              <a:rPr lang="en-US" sz="2400" b="1" dirty="0" smtClean="0">
                <a:latin typeface="Book Antiqua" pitchFamily="18" charset="0"/>
              </a:rPr>
              <a:t>Don’t expose the truth before him because he is in cat’s sleep.</a:t>
            </a:r>
            <a:endParaRPr lang="en-US" sz="2400" b="1" dirty="0">
              <a:latin typeface="Book Antiqua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65200" y="1680883"/>
            <a:ext cx="2540000" cy="345750"/>
          </a:xfrm>
          <a:prstGeom prst="rect">
            <a:avLst/>
          </a:prstGeom>
          <a:noFill/>
        </p:spPr>
        <p:txBody>
          <a:bodyPr wrap="square" lIns="68086" tIns="34043" rIns="68086" bIns="34043" rtlCol="0">
            <a:spAutoFit/>
          </a:bodyPr>
          <a:lstStyle/>
          <a:p>
            <a:pPr algn="ctr"/>
            <a:r>
              <a:rPr lang="en-US" b="1" dirty="0">
                <a:latin typeface="Book Antiqua" pitchFamily="18" charset="0"/>
              </a:rPr>
              <a:t>Cat’s </a:t>
            </a:r>
            <a:r>
              <a:rPr lang="en-US" b="1" dirty="0" smtClean="0">
                <a:latin typeface="Book Antiqua" pitchFamily="18" charset="0"/>
              </a:rPr>
              <a:t>sleep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752600" y="228600"/>
            <a:ext cx="65532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latin typeface="Algerian" pitchFamily="82" charset="0"/>
              </a:rPr>
              <a:t>Idioms and phrases</a:t>
            </a:r>
            <a:endParaRPr lang="en-US" sz="4800" dirty="0">
              <a:latin typeface="Algerian" pitchFamily="82" charset="0"/>
            </a:endParaRPr>
          </a:p>
        </p:txBody>
      </p:sp>
      <p:pic>
        <p:nvPicPr>
          <p:cNvPr id="9" name="Picture 8" descr="download (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600" y="2590800"/>
            <a:ext cx="3809999" cy="3059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43675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54270477"/>
              </p:ext>
            </p:extLst>
          </p:nvPr>
        </p:nvGraphicFramePr>
        <p:xfrm>
          <a:off x="203200" y="1479176"/>
          <a:ext cx="8712200" cy="422524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05200"/>
                <a:gridCol w="2770021"/>
                <a:gridCol w="2436979"/>
              </a:tblGrid>
              <a:tr h="718794">
                <a:tc>
                  <a:txBody>
                    <a:bodyPr/>
                    <a:lstStyle/>
                    <a:p>
                      <a:pPr marL="0" marR="0" indent="0" algn="ctr" defTabSz="12278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500" b="1" dirty="0" smtClean="0">
                        <a:latin typeface="Book Antiqua" pitchFamily="18" charset="0"/>
                      </a:endParaRPr>
                    </a:p>
                  </a:txBody>
                  <a:tcPr marL="60960" marR="60960" marT="40341" marB="40341" anchor="ctr"/>
                </a:tc>
                <a:tc>
                  <a:txBody>
                    <a:bodyPr/>
                    <a:lstStyle/>
                    <a:p>
                      <a:pPr marL="0" marR="0" indent="0" algn="ctr" defTabSz="12278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b="1" dirty="0" smtClean="0">
                          <a:latin typeface="Book Antiqua" pitchFamily="18" charset="0"/>
                        </a:rPr>
                        <a:t>Simple</a:t>
                      </a:r>
                      <a:r>
                        <a:rPr lang="en-US" sz="2500" b="1" baseline="0" dirty="0" smtClean="0">
                          <a:latin typeface="Book Antiqua" pitchFamily="18" charset="0"/>
                        </a:rPr>
                        <a:t> meaning</a:t>
                      </a:r>
                      <a:endParaRPr lang="en-US" sz="2500" b="1" dirty="0" smtClean="0">
                        <a:latin typeface="Book Antiqua" pitchFamily="18" charset="0"/>
                      </a:endParaRPr>
                    </a:p>
                  </a:txBody>
                  <a:tcPr marL="60960" marR="60960" marT="40341" marB="403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dirty="0" smtClean="0">
                          <a:latin typeface="Book Antiqua" pitchFamily="18" charset="0"/>
                        </a:rPr>
                        <a:t>Idiomatic  meaning</a:t>
                      </a:r>
                      <a:endParaRPr lang="en-US" sz="2500" b="1" dirty="0">
                        <a:latin typeface="Book Antiqua" pitchFamily="18" charset="0"/>
                      </a:endParaRPr>
                    </a:p>
                  </a:txBody>
                  <a:tcPr marL="60960" marR="60960" marT="40341" marB="40341" anchor="ctr"/>
                </a:tc>
              </a:tr>
              <a:tr h="3382559">
                <a:tc>
                  <a:txBody>
                    <a:bodyPr/>
                    <a:lstStyle/>
                    <a:p>
                      <a:endParaRPr lang="en-US" sz="2500" b="1" dirty="0" smtClean="0">
                        <a:latin typeface="Book Antiqua" pitchFamily="18" charset="0"/>
                      </a:endParaRPr>
                    </a:p>
                  </a:txBody>
                  <a:tcPr marL="60960" marR="60960" marT="40341" marB="40341" anchor="ctr"/>
                </a:tc>
                <a:tc>
                  <a:txBody>
                    <a:bodyPr/>
                    <a:lstStyle/>
                    <a:p>
                      <a:pPr marL="0" marR="0" indent="0" algn="l" defTabSz="12278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b="1" dirty="0" smtClean="0">
                          <a:latin typeface="Book Antiqua" pitchFamily="18" charset="0"/>
                        </a:rPr>
                        <a:t>     </a:t>
                      </a:r>
                      <a:r>
                        <a:rPr lang="en-US" sz="2500" b="1" dirty="0" smtClean="0">
                          <a:latin typeface="Book Antiqua" pitchFamily="18" charset="0"/>
                        </a:rPr>
                        <a:t>damaged </a:t>
                      </a:r>
                      <a:r>
                        <a:rPr lang="en-US" sz="2500" b="1" dirty="0" smtClean="0">
                          <a:latin typeface="Book Antiqua" pitchFamily="18" charset="0"/>
                        </a:rPr>
                        <a:t>egg</a:t>
                      </a:r>
                      <a:endParaRPr lang="en-US" sz="2500" b="1" dirty="0">
                        <a:latin typeface="Book Antiqua" pitchFamily="18" charset="0"/>
                      </a:endParaRPr>
                    </a:p>
                  </a:txBody>
                  <a:tcPr marL="60960" marR="60960" marT="40341" marB="40341" anchor="ctr"/>
                </a:tc>
                <a:tc>
                  <a:txBody>
                    <a:bodyPr/>
                    <a:lstStyle/>
                    <a:p>
                      <a:r>
                        <a:rPr lang="en-US" sz="2500" b="1" dirty="0" smtClean="0">
                          <a:latin typeface="Book Antiqua" pitchFamily="18" charset="0"/>
                        </a:rPr>
                        <a:t>     characterless</a:t>
                      </a:r>
                      <a:endParaRPr lang="en-US" sz="2500" b="1" dirty="0">
                        <a:latin typeface="Book Antiqua" pitchFamily="18" charset="0"/>
                      </a:endParaRPr>
                    </a:p>
                  </a:txBody>
                  <a:tcPr marL="60960" marR="60960" marT="40341" marB="40341" anchor="ctr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28600" y="5849471"/>
            <a:ext cx="8686800" cy="43808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68086" tIns="34043" rIns="68086" bIns="34043" rtlCol="0">
            <a:spAutoFit/>
          </a:bodyPr>
          <a:lstStyle/>
          <a:p>
            <a:pPr algn="ctr"/>
            <a:r>
              <a:rPr lang="en-US" sz="2400" b="1" dirty="0" smtClean="0">
                <a:latin typeface="Book Antiqua" pitchFamily="18" charset="0"/>
              </a:rPr>
              <a:t>Nobody loves him </a:t>
            </a:r>
            <a:r>
              <a:rPr lang="en-US" sz="2400" b="1" dirty="0" smtClean="0">
                <a:latin typeface="Book Antiqua" pitchFamily="18" charset="0"/>
              </a:rPr>
              <a:t>because he is a bad egg.</a:t>
            </a:r>
            <a:endParaRPr lang="en-US" sz="2400" b="1" dirty="0">
              <a:latin typeface="Book Antiqu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11200" y="1680883"/>
            <a:ext cx="2286000" cy="345750"/>
          </a:xfrm>
          <a:prstGeom prst="rect">
            <a:avLst/>
          </a:prstGeom>
          <a:noFill/>
        </p:spPr>
        <p:txBody>
          <a:bodyPr wrap="square" lIns="68086" tIns="34043" rIns="68086" bIns="34043" rtlCol="0">
            <a:spAutoFit/>
          </a:bodyPr>
          <a:lstStyle/>
          <a:p>
            <a:pPr algn="ctr"/>
            <a:r>
              <a:rPr lang="en-US" b="1" dirty="0">
                <a:latin typeface="Book Antiqua" pitchFamily="18" charset="0"/>
              </a:rPr>
              <a:t>A bad </a:t>
            </a:r>
            <a:r>
              <a:rPr lang="en-US" b="1" dirty="0" smtClean="0">
                <a:latin typeface="Book Antiqua" pitchFamily="18" charset="0"/>
              </a:rPr>
              <a:t>egg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752600" y="228600"/>
            <a:ext cx="65532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latin typeface="Algerian" pitchFamily="82" charset="0"/>
              </a:rPr>
              <a:t>Idioms and phrases</a:t>
            </a:r>
            <a:endParaRPr lang="en-US" sz="4800" dirty="0">
              <a:latin typeface="Algerian" pitchFamily="82" charset="0"/>
            </a:endParaRPr>
          </a:p>
        </p:txBody>
      </p:sp>
      <p:pic>
        <p:nvPicPr>
          <p:cNvPr id="8" name="Picture 7" descr="download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1" y="2362200"/>
            <a:ext cx="3429000" cy="335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89663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86591609"/>
              </p:ext>
            </p:extLst>
          </p:nvPr>
        </p:nvGraphicFramePr>
        <p:xfrm>
          <a:off x="203200" y="1479176"/>
          <a:ext cx="8712200" cy="422524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21015"/>
                <a:gridCol w="2315130"/>
                <a:gridCol w="2376055"/>
              </a:tblGrid>
              <a:tr h="718794">
                <a:tc>
                  <a:txBody>
                    <a:bodyPr/>
                    <a:lstStyle/>
                    <a:p>
                      <a:pPr marL="0" marR="0" indent="0" algn="ctr" defTabSz="12278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500" b="1" dirty="0" smtClean="0">
                        <a:latin typeface="Book Antiqua" pitchFamily="18" charset="0"/>
                      </a:endParaRPr>
                    </a:p>
                  </a:txBody>
                  <a:tcPr marL="60960" marR="60960" marT="40341" marB="40341" anchor="ctr"/>
                </a:tc>
                <a:tc>
                  <a:txBody>
                    <a:bodyPr/>
                    <a:lstStyle/>
                    <a:p>
                      <a:pPr marL="0" marR="0" indent="0" algn="ctr" defTabSz="12278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b="1" dirty="0" smtClean="0">
                          <a:latin typeface="Book Antiqua" pitchFamily="18" charset="0"/>
                        </a:rPr>
                        <a:t>Simple</a:t>
                      </a:r>
                      <a:r>
                        <a:rPr lang="en-US" sz="2500" b="1" baseline="0" dirty="0" smtClean="0">
                          <a:latin typeface="Book Antiqua" pitchFamily="18" charset="0"/>
                        </a:rPr>
                        <a:t> meaning</a:t>
                      </a:r>
                      <a:endParaRPr lang="en-US" sz="2500" b="1" dirty="0" smtClean="0">
                        <a:latin typeface="Book Antiqua" pitchFamily="18" charset="0"/>
                      </a:endParaRPr>
                    </a:p>
                  </a:txBody>
                  <a:tcPr marL="60960" marR="60960" marT="40341" marB="403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dirty="0" smtClean="0">
                          <a:latin typeface="Book Antiqua" pitchFamily="18" charset="0"/>
                        </a:rPr>
                        <a:t>Idiomatic  meaning</a:t>
                      </a:r>
                      <a:endParaRPr lang="en-US" sz="2500" b="1" dirty="0">
                        <a:latin typeface="Book Antiqua" pitchFamily="18" charset="0"/>
                      </a:endParaRPr>
                    </a:p>
                  </a:txBody>
                  <a:tcPr marL="60960" marR="60960" marT="40341" marB="40341" anchor="ctr"/>
                </a:tc>
              </a:tr>
              <a:tr h="3382559">
                <a:tc>
                  <a:txBody>
                    <a:bodyPr/>
                    <a:lstStyle/>
                    <a:p>
                      <a:r>
                        <a:rPr lang="en-US" sz="2500" b="1" dirty="0" smtClean="0">
                          <a:latin typeface="Book Antiqua" pitchFamily="18" charset="0"/>
                        </a:rPr>
                        <a:t> </a:t>
                      </a:r>
                    </a:p>
                  </a:txBody>
                  <a:tcPr marL="60960" marR="60960" marT="40341" marB="40341" anchor="ctr"/>
                </a:tc>
                <a:tc>
                  <a:txBody>
                    <a:bodyPr/>
                    <a:lstStyle/>
                    <a:p>
                      <a:r>
                        <a:rPr lang="en-US" sz="2500" b="1" dirty="0" smtClean="0">
                          <a:latin typeface="Book Antiqua" pitchFamily="18" charset="0"/>
                        </a:rPr>
                        <a:t>One kind of food in big size made by curd</a:t>
                      </a:r>
                      <a:endParaRPr lang="en-US" sz="2500" b="1" dirty="0">
                        <a:latin typeface="Book Antiqua" pitchFamily="18" charset="0"/>
                      </a:endParaRPr>
                    </a:p>
                  </a:txBody>
                  <a:tcPr marL="60960" marR="60960" marT="40341" marB="40341" anchor="ctr"/>
                </a:tc>
                <a:tc>
                  <a:txBody>
                    <a:bodyPr/>
                    <a:lstStyle/>
                    <a:p>
                      <a:r>
                        <a:rPr lang="en-US" sz="2500" b="1" dirty="0" smtClean="0">
                          <a:latin typeface="Book Antiqua" pitchFamily="18" charset="0"/>
                        </a:rPr>
                        <a:t>      influential</a:t>
                      </a:r>
                    </a:p>
                  </a:txBody>
                  <a:tcPr marL="60960" marR="60960" marT="40341" marB="40341"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28600" y="5849471"/>
            <a:ext cx="8686800" cy="43808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68086" tIns="34043" rIns="68086" bIns="34043" rtlCol="0">
            <a:spAutoFit/>
          </a:bodyPr>
          <a:lstStyle/>
          <a:p>
            <a:pPr algn="ctr"/>
            <a:r>
              <a:rPr lang="en-US" sz="2400" b="1" dirty="0" smtClean="0">
                <a:latin typeface="Book Antiqua" pitchFamily="18" charset="0"/>
              </a:rPr>
              <a:t>You can not go against him </a:t>
            </a:r>
            <a:r>
              <a:rPr lang="en-US" sz="2400" b="1" dirty="0" smtClean="0">
                <a:latin typeface="Book Antiqua" pitchFamily="18" charset="0"/>
              </a:rPr>
              <a:t>as he is a big cheese.</a:t>
            </a:r>
            <a:endParaRPr lang="en-US" sz="2400" b="1" dirty="0">
              <a:latin typeface="Book Antiqu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20800" y="1563652"/>
            <a:ext cx="1473200" cy="345750"/>
          </a:xfrm>
          <a:prstGeom prst="rect">
            <a:avLst/>
          </a:prstGeom>
          <a:noFill/>
        </p:spPr>
        <p:txBody>
          <a:bodyPr wrap="square" lIns="68086" tIns="34043" rIns="68086" bIns="34043" rtlCol="0">
            <a:spAutoFit/>
          </a:bodyPr>
          <a:lstStyle/>
          <a:p>
            <a:r>
              <a:rPr lang="en-US" b="1" dirty="0">
                <a:latin typeface="Book Antiqua" pitchFamily="18" charset="0"/>
              </a:rPr>
              <a:t>Big </a:t>
            </a:r>
            <a:r>
              <a:rPr lang="en-US" b="1" dirty="0" smtClean="0">
                <a:latin typeface="Book Antiqua" pitchFamily="18" charset="0"/>
              </a:rPr>
              <a:t>cheese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752600" y="228600"/>
            <a:ext cx="65532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latin typeface="Algerian" pitchFamily="82" charset="0"/>
              </a:rPr>
              <a:t>Idioms and phrases</a:t>
            </a:r>
            <a:endParaRPr lang="en-US" sz="4800" dirty="0">
              <a:latin typeface="Algerian" pitchFamily="82" charset="0"/>
            </a:endParaRPr>
          </a:p>
        </p:txBody>
      </p:sp>
      <p:pic>
        <p:nvPicPr>
          <p:cNvPr id="8" name="Picture 7" descr="download (3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600" y="2362200"/>
            <a:ext cx="3936492" cy="312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52196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13578920"/>
              </p:ext>
            </p:extLst>
          </p:nvPr>
        </p:nvGraphicFramePr>
        <p:xfrm>
          <a:off x="203200" y="1441574"/>
          <a:ext cx="8712200" cy="425661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40000"/>
                <a:gridCol w="2760429"/>
                <a:gridCol w="3411771"/>
              </a:tblGrid>
              <a:tr h="874059">
                <a:tc>
                  <a:txBody>
                    <a:bodyPr/>
                    <a:lstStyle/>
                    <a:p>
                      <a:pPr algn="ctr"/>
                      <a:endParaRPr lang="en-US" sz="2500" b="1" dirty="0" smtClean="0">
                        <a:latin typeface="Book Antiqua" pitchFamily="18" charset="0"/>
                      </a:endParaRPr>
                    </a:p>
                  </a:txBody>
                  <a:tcPr marL="60960" marR="60960" marT="40341" marB="40341" anchor="ctr"/>
                </a:tc>
                <a:tc>
                  <a:txBody>
                    <a:bodyPr/>
                    <a:lstStyle/>
                    <a:p>
                      <a:pPr marL="0" marR="0" indent="0" algn="ctr" defTabSz="12278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b="1" dirty="0" smtClean="0">
                          <a:latin typeface="Book Antiqua" pitchFamily="18" charset="0"/>
                        </a:rPr>
                        <a:t>Simple</a:t>
                      </a:r>
                      <a:r>
                        <a:rPr lang="en-US" sz="2500" b="1" baseline="0" dirty="0" smtClean="0">
                          <a:latin typeface="Book Antiqua" pitchFamily="18" charset="0"/>
                        </a:rPr>
                        <a:t> meaning</a:t>
                      </a:r>
                      <a:endParaRPr lang="en-US" sz="2500" b="1" dirty="0" smtClean="0">
                        <a:latin typeface="Book Antiqua" pitchFamily="18" charset="0"/>
                      </a:endParaRPr>
                    </a:p>
                    <a:p>
                      <a:pPr algn="ctr"/>
                      <a:endParaRPr lang="en-US" sz="2500" b="1" dirty="0">
                        <a:latin typeface="Book Antiqua" pitchFamily="18" charset="0"/>
                      </a:endParaRPr>
                    </a:p>
                  </a:txBody>
                  <a:tcPr marL="60960" marR="60960" marT="40341" marB="403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dirty="0" smtClean="0">
                          <a:latin typeface="Book Antiqua" pitchFamily="18" charset="0"/>
                        </a:rPr>
                        <a:t>Idiomatic  meaning</a:t>
                      </a:r>
                      <a:endParaRPr lang="en-US" sz="2500" b="1" dirty="0">
                        <a:latin typeface="Book Antiqua" pitchFamily="18" charset="0"/>
                      </a:endParaRPr>
                    </a:p>
                  </a:txBody>
                  <a:tcPr marL="60960" marR="60960" marT="40341" marB="40341" anchor="ctr"/>
                </a:tc>
              </a:tr>
              <a:tr h="3382559">
                <a:tc>
                  <a:txBody>
                    <a:bodyPr/>
                    <a:lstStyle/>
                    <a:p>
                      <a:endParaRPr lang="en-US" sz="2500" b="1" dirty="0" smtClean="0">
                        <a:latin typeface="Book Antiqua" pitchFamily="18" charset="0"/>
                      </a:endParaRPr>
                    </a:p>
                  </a:txBody>
                  <a:tcPr marL="60960" marR="60960" marT="40341" marB="40341" anchor="ctr"/>
                </a:tc>
                <a:tc>
                  <a:txBody>
                    <a:bodyPr/>
                    <a:lstStyle/>
                    <a:p>
                      <a:pPr marL="0" marR="0" indent="0" algn="ctr" defTabSz="12278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b="1" dirty="0" smtClean="0">
                          <a:latin typeface="Book Antiqua" pitchFamily="18" charset="0"/>
                        </a:rPr>
                        <a:t> the water </a:t>
                      </a:r>
                      <a:r>
                        <a:rPr lang="en-US" sz="2500" b="1" dirty="0" smtClean="0">
                          <a:latin typeface="Book Antiqua" pitchFamily="18" charset="0"/>
                        </a:rPr>
                        <a:t>which </a:t>
                      </a:r>
                      <a:r>
                        <a:rPr lang="en-US" sz="2500" b="1" dirty="0" smtClean="0">
                          <a:latin typeface="Book Antiqua" pitchFamily="18" charset="0"/>
                        </a:rPr>
                        <a:t>is very cold</a:t>
                      </a:r>
                      <a:endParaRPr lang="en-US" sz="2500" b="1" dirty="0">
                        <a:latin typeface="Book Antiqua" pitchFamily="18" charset="0"/>
                      </a:endParaRPr>
                    </a:p>
                  </a:txBody>
                  <a:tcPr marL="60960" marR="60960" marT="40341" marB="40341" anchor="ctr"/>
                </a:tc>
                <a:tc>
                  <a:txBody>
                    <a:bodyPr/>
                    <a:lstStyle/>
                    <a:p>
                      <a:r>
                        <a:rPr lang="en-US" sz="2500" b="1" baseline="0" dirty="0" smtClean="0">
                          <a:latin typeface="Book Antiqua" pitchFamily="18" charset="0"/>
                        </a:rPr>
                        <a:t>          </a:t>
                      </a:r>
                      <a:r>
                        <a:rPr lang="en-US" sz="2500" b="1" dirty="0" smtClean="0">
                          <a:latin typeface="Book Antiqua" pitchFamily="18" charset="0"/>
                        </a:rPr>
                        <a:t> demoralize</a:t>
                      </a:r>
                      <a:endParaRPr lang="en-US" sz="2500" b="1" dirty="0">
                        <a:latin typeface="Book Antiqua" pitchFamily="18" charset="0"/>
                      </a:endParaRPr>
                    </a:p>
                  </a:txBody>
                  <a:tcPr marL="60960" marR="60960" marT="40341" marB="40341" anchor="ctr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28600" y="5849471"/>
            <a:ext cx="8686800" cy="8074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68086" tIns="34043" rIns="68086" bIns="34043" rtlCol="0">
            <a:spAutoFit/>
          </a:bodyPr>
          <a:lstStyle/>
          <a:p>
            <a:pPr algn="ctr"/>
            <a:r>
              <a:rPr lang="en-US" sz="2400" b="1" dirty="0" smtClean="0">
                <a:latin typeface="Book Antiqua" pitchFamily="18" charset="0"/>
              </a:rPr>
              <a:t>Throwing </a:t>
            </a:r>
            <a:r>
              <a:rPr lang="en-US" sz="2400" b="1" dirty="0" smtClean="0">
                <a:latin typeface="Book Antiqua" pitchFamily="18" charset="0"/>
              </a:rPr>
              <a:t>cold water on </a:t>
            </a:r>
            <a:r>
              <a:rPr lang="en-US" sz="2400" b="1" dirty="0" smtClean="0">
                <a:latin typeface="Book Antiqua" pitchFamily="18" charset="0"/>
              </a:rPr>
              <a:t>anyone’s doing noble deed is not good.</a:t>
            </a:r>
            <a:endParaRPr lang="en-US" sz="2400" b="1" dirty="0">
              <a:latin typeface="Book Antiqu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8800" y="1613648"/>
            <a:ext cx="1879600" cy="345750"/>
          </a:xfrm>
          <a:prstGeom prst="rect">
            <a:avLst/>
          </a:prstGeom>
          <a:noFill/>
        </p:spPr>
        <p:txBody>
          <a:bodyPr wrap="square" lIns="68086" tIns="34043" rIns="68086" bIns="34043" rtlCol="0">
            <a:spAutoFit/>
          </a:bodyPr>
          <a:lstStyle/>
          <a:p>
            <a:pPr algn="ctr"/>
            <a:r>
              <a:rPr lang="en-US" b="1" dirty="0">
                <a:latin typeface="Book Antiqua" pitchFamily="18" charset="0"/>
              </a:rPr>
              <a:t>Cold </a:t>
            </a:r>
            <a:r>
              <a:rPr lang="en-US" b="1" dirty="0" smtClean="0">
                <a:latin typeface="Book Antiqua" pitchFamily="18" charset="0"/>
              </a:rPr>
              <a:t>water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752600" y="228600"/>
            <a:ext cx="65532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latin typeface="Algerian" pitchFamily="82" charset="0"/>
              </a:rPr>
              <a:t>Idioms and phrases</a:t>
            </a:r>
            <a:endParaRPr lang="en-US" sz="4800" dirty="0">
              <a:latin typeface="Algerian" pitchFamily="82" charset="0"/>
            </a:endParaRPr>
          </a:p>
        </p:txBody>
      </p:sp>
      <p:pic>
        <p:nvPicPr>
          <p:cNvPr id="8" name="Picture 7" descr="download (4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600" y="2362200"/>
            <a:ext cx="2514600" cy="3403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93542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457200"/>
            <a:ext cx="6248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i="1" u="sng" dirty="0" err="1" smtClean="0">
                <a:latin typeface="Algerian" pitchFamily="82" charset="0"/>
              </a:rPr>
              <a:t>Individal</a:t>
            </a:r>
            <a:r>
              <a:rPr lang="en-US" sz="6000" b="1" i="1" u="sng" dirty="0" smtClean="0">
                <a:latin typeface="Algerian" pitchFamily="82" charset="0"/>
              </a:rPr>
              <a:t> work</a:t>
            </a:r>
            <a:endParaRPr lang="en-US" sz="6000" b="1" i="1" u="sng" dirty="0">
              <a:latin typeface="Algerian" pitchFamily="8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2133600"/>
            <a:ext cx="7162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Make meaningful sentences with the following idioms:</a:t>
            </a:r>
          </a:p>
          <a:p>
            <a:pPr marL="342900" indent="-342900" algn="ctr"/>
            <a:endParaRPr lang="en-US" sz="2400" dirty="0">
              <a:solidFill>
                <a:schemeClr val="accent1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1905000" y="3505200"/>
            <a:ext cx="6324600" cy="2743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Arial" pitchFamily="34" charset="0"/>
              <a:buChar char="•"/>
            </a:pPr>
            <a:r>
              <a:rPr lang="en-US" dirty="0" smtClean="0"/>
              <a:t>A blessing in disguise</a:t>
            </a:r>
          </a:p>
          <a:p>
            <a:pPr algn="ctr">
              <a:buFont typeface="Arial" pitchFamily="34" charset="0"/>
              <a:buChar char="•"/>
            </a:pPr>
            <a:r>
              <a:rPr lang="en-US" dirty="0" smtClean="0"/>
              <a:t>Beat around the bush</a:t>
            </a:r>
          </a:p>
          <a:p>
            <a:pPr algn="ctr">
              <a:buFont typeface="Arial" pitchFamily="34" charset="0"/>
              <a:buChar char="•"/>
            </a:pPr>
            <a:r>
              <a:rPr lang="en-US" dirty="0" smtClean="0"/>
              <a:t>Better late than never</a:t>
            </a:r>
          </a:p>
          <a:p>
            <a:pPr algn="ctr">
              <a:buFont typeface="Arial" pitchFamily="34" charset="0"/>
              <a:buChar char="•"/>
            </a:pPr>
            <a:r>
              <a:rPr lang="en-US" dirty="0" smtClean="0"/>
              <a:t>On the ball</a:t>
            </a:r>
          </a:p>
          <a:p>
            <a:pPr algn="ctr">
              <a:buFont typeface="Arial" pitchFamily="34" charset="0"/>
              <a:buChar char="•"/>
            </a:pPr>
            <a:r>
              <a:rPr lang="en-US" dirty="0" smtClean="0"/>
              <a:t>That’s the last straw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457200"/>
            <a:ext cx="6248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i="1" u="sng" dirty="0" smtClean="0">
                <a:latin typeface="Algerian" pitchFamily="82" charset="0"/>
              </a:rPr>
              <a:t>homework</a:t>
            </a:r>
            <a:endParaRPr lang="en-US" sz="6000" b="1" i="1" u="sng" dirty="0">
              <a:latin typeface="Algerian" pitchFamily="8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2133600"/>
            <a:ext cx="7162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Make meaningful sentences with the following idioms:</a:t>
            </a:r>
          </a:p>
          <a:p>
            <a:pPr marL="342900" indent="-342900" algn="ctr"/>
            <a:endParaRPr lang="en-US" sz="2400" dirty="0">
              <a:solidFill>
                <a:schemeClr val="accent1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600200" y="3657600"/>
            <a:ext cx="6324600" cy="2286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Font typeface="+mj-lt"/>
              <a:buAutoNum type="arabicPeriod"/>
            </a:pPr>
            <a:r>
              <a:rPr lang="en-US" dirty="0" smtClean="0"/>
              <a:t>Break the ice</a:t>
            </a:r>
          </a:p>
          <a:p>
            <a:pPr marL="342900" indent="-342900" algn="ctr">
              <a:buFont typeface="+mj-lt"/>
              <a:buAutoNum type="arabicPeriod"/>
            </a:pPr>
            <a:r>
              <a:rPr lang="en-US" dirty="0" smtClean="0"/>
              <a:t>See eye to eye</a:t>
            </a:r>
          </a:p>
          <a:p>
            <a:pPr marL="342900" indent="-342900" algn="ctr">
              <a:buFont typeface="+mj-lt"/>
              <a:buAutoNum type="arabicPeriod"/>
            </a:pPr>
            <a:r>
              <a:rPr lang="en-US" dirty="0" smtClean="0"/>
              <a:t>Once in a blue moon</a:t>
            </a:r>
          </a:p>
          <a:p>
            <a:pPr marL="342900" indent="-342900" algn="ctr">
              <a:buFont typeface="+mj-lt"/>
              <a:buAutoNum type="arabicPeriod"/>
            </a:pPr>
            <a:r>
              <a:rPr lang="en-US" dirty="0" smtClean="0"/>
              <a:t>A piece of cake</a:t>
            </a:r>
          </a:p>
          <a:p>
            <a:pPr marL="342900" indent="-342900" algn="ctr">
              <a:buFont typeface="+mj-lt"/>
              <a:buAutoNum type="arabicPeriod"/>
            </a:pPr>
            <a:r>
              <a:rPr lang="en-US" dirty="0" smtClean="0"/>
              <a:t>To kill two birds in one stone</a:t>
            </a:r>
          </a:p>
          <a:p>
            <a:pPr marL="342900" indent="-342900" algn="ctr">
              <a:buFont typeface="+mj-lt"/>
              <a:buAutoNum type="arabicPeriod"/>
            </a:pPr>
            <a:r>
              <a:rPr lang="en-US" dirty="0" smtClean="0"/>
              <a:t>The  elephant in the room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714500" y="1947952"/>
            <a:ext cx="5772150" cy="3046988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9600" b="1" dirty="0">
                <a:ln/>
                <a:solidFill>
                  <a:srgbClr val="00B0F0"/>
                </a:solidFill>
                <a:latin typeface="Calibri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xmlns="" val="407741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evel 3"/>
          <p:cNvSpPr/>
          <p:nvPr/>
        </p:nvSpPr>
        <p:spPr>
          <a:xfrm>
            <a:off x="1437055" y="1156688"/>
            <a:ext cx="3919202" cy="4539803"/>
          </a:xfrm>
          <a:prstGeom prst="bevel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300" dirty="0" smtClean="0">
                <a:solidFill>
                  <a:schemeClr val="tx1"/>
                </a:solidFill>
                <a:latin typeface="Cooper Black" panose="0208090404030B020404" pitchFamily="18" charset="0"/>
              </a:rPr>
              <a:t>SAJIDA ASRAF</a:t>
            </a:r>
            <a:endParaRPr lang="en-GB" sz="3300" dirty="0">
              <a:solidFill>
                <a:schemeClr val="tx1"/>
              </a:solidFill>
              <a:latin typeface="Cooper Black" panose="0208090404030B020404" pitchFamily="18" charset="0"/>
            </a:endParaRPr>
          </a:p>
          <a:p>
            <a:pPr algn="ctr"/>
            <a:r>
              <a:rPr lang="en-GB" sz="2100" dirty="0">
                <a:solidFill>
                  <a:schemeClr val="tx1"/>
                </a:solidFill>
                <a:latin typeface="Cooper Black" panose="0208090404030B020404" pitchFamily="18" charset="0"/>
              </a:rPr>
              <a:t>Assistant </a:t>
            </a:r>
            <a:r>
              <a:rPr lang="en-GB" sz="2100" dirty="0" smtClean="0">
                <a:solidFill>
                  <a:schemeClr val="tx1"/>
                </a:solidFill>
                <a:latin typeface="Cooper Black" panose="0208090404030B020404" pitchFamily="18" charset="0"/>
              </a:rPr>
              <a:t>teacher(English)</a:t>
            </a:r>
            <a:endParaRPr lang="en-GB" sz="2100" dirty="0">
              <a:solidFill>
                <a:schemeClr val="tx1"/>
              </a:solidFill>
              <a:latin typeface="Cooper Black" panose="0208090404030B020404" pitchFamily="18" charset="0"/>
            </a:endParaRPr>
          </a:p>
          <a:p>
            <a:pPr algn="ctr"/>
            <a:r>
              <a:rPr lang="en-GB" sz="2100" dirty="0" smtClean="0">
                <a:solidFill>
                  <a:schemeClr val="tx1"/>
                </a:solidFill>
                <a:latin typeface="Cooper Black" panose="0208090404030B020404" pitchFamily="18" charset="0"/>
              </a:rPr>
              <a:t>Haripur M/L High School</a:t>
            </a:r>
            <a:endParaRPr lang="en-GB" sz="2100" dirty="0">
              <a:solidFill>
                <a:schemeClr val="tx1"/>
              </a:solidFill>
              <a:latin typeface="Cooper Black" panose="0208090404030B020404" pitchFamily="18" charset="0"/>
            </a:endParaRPr>
          </a:p>
          <a:p>
            <a:pPr algn="ctr"/>
            <a:r>
              <a:rPr lang="en-GB" sz="2100" dirty="0" smtClean="0">
                <a:solidFill>
                  <a:schemeClr val="tx1"/>
                </a:solidFill>
                <a:latin typeface="Cooper Black" panose="0208090404030B020404" pitchFamily="18" charset="0"/>
              </a:rPr>
              <a:t>Sylhet</a:t>
            </a:r>
            <a:endParaRPr lang="en-US" sz="2100" dirty="0">
              <a:solidFill>
                <a:schemeClr val="tx1"/>
              </a:solidFill>
              <a:latin typeface="Cooper Black" panose="0208090404030B020404" pitchFamily="18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5886450" y="3810000"/>
            <a:ext cx="1885950" cy="1295400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5886450" y="3932830"/>
            <a:ext cx="1885950" cy="1295400"/>
          </a:xfrm>
          <a:prstGeom prst="line">
            <a:avLst/>
          </a:prstGeom>
          <a:ln w="38100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5886450" y="4082955"/>
            <a:ext cx="1885950" cy="1295400"/>
          </a:xfrm>
          <a:prstGeom prst="line">
            <a:avLst/>
          </a:prstGeom>
          <a:ln/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56256" y="1156687"/>
            <a:ext cx="3304746" cy="453980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24208756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2"/>
          <p:cNvSpPr/>
          <p:nvPr/>
        </p:nvSpPr>
        <p:spPr>
          <a:xfrm>
            <a:off x="685800" y="228600"/>
            <a:ext cx="7848600" cy="5486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latin typeface="Algerian" pitchFamily="82" charset="0"/>
              </a:rPr>
              <a:t>Class:9-10</a:t>
            </a:r>
          </a:p>
          <a:p>
            <a:pPr algn="ctr"/>
            <a:r>
              <a:rPr lang="en-US" sz="3600" b="1" dirty="0" smtClean="0">
                <a:latin typeface="Algerian" pitchFamily="82" charset="0"/>
              </a:rPr>
              <a:t>Sub: English 2</a:t>
            </a:r>
            <a:r>
              <a:rPr lang="en-US" sz="3600" b="1" baseline="30000" dirty="0" smtClean="0">
                <a:latin typeface="Algerian" pitchFamily="82" charset="0"/>
              </a:rPr>
              <a:t>nd</a:t>
            </a:r>
            <a:r>
              <a:rPr lang="en-US" sz="3600" b="1" dirty="0" smtClean="0">
                <a:latin typeface="Algerian" pitchFamily="82" charset="0"/>
              </a:rPr>
              <a:t> Paper</a:t>
            </a:r>
          </a:p>
          <a:p>
            <a:pPr algn="ctr"/>
            <a:r>
              <a:rPr lang="en-US" sz="3600" b="1" dirty="0" err="1" smtClean="0">
                <a:latin typeface="Algerian" pitchFamily="82" charset="0"/>
              </a:rPr>
              <a:t>Part:Grammar</a:t>
            </a:r>
            <a:endParaRPr lang="en-US" sz="3600" b="1" dirty="0">
              <a:latin typeface="Algerian" pitchFamily="82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8c06539a3d7444df3bb6e5081b38ef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4572000" cy="619048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6211669"/>
            <a:ext cx="373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rgbClr val="002060"/>
                </a:solidFill>
                <a:latin typeface="Arial Black" pitchFamily="34" charset="0"/>
              </a:rPr>
              <a:t>Describe what have you understood from the </a:t>
            </a:r>
            <a:r>
              <a:rPr lang="en-US" b="1" i="1" dirty="0" err="1" smtClean="0">
                <a:solidFill>
                  <a:srgbClr val="002060"/>
                </a:solidFill>
                <a:latin typeface="Arial Black" pitchFamily="34" charset="0"/>
              </a:rPr>
              <a:t>pictre</a:t>
            </a:r>
            <a:r>
              <a:rPr lang="en-US" b="1" i="1" dirty="0" smtClean="0">
                <a:solidFill>
                  <a:srgbClr val="002060"/>
                </a:solidFill>
                <a:latin typeface="Arial Black" pitchFamily="34" charset="0"/>
              </a:rPr>
              <a:t>?</a:t>
            </a:r>
            <a:endParaRPr lang="en-US" b="1" i="1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800600" y="533400"/>
            <a:ext cx="4191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This picture has one surface meaning and one hidden meaning . At the very first sight one may define it in one way but if you see deeply you will find another meaning.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800600" y="3429000"/>
            <a:ext cx="4114800" cy="2057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</a:rPr>
              <a:t>Guess the name of today’s topic</a:t>
            </a:r>
            <a:endParaRPr lang="en-US" sz="4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381000"/>
            <a:ext cx="7696200" cy="1295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 Black" pitchFamily="34" charset="0"/>
              </a:rPr>
              <a:t>Lesson Declaration</a:t>
            </a:r>
            <a:endParaRPr lang="en-US" sz="4800" b="1" dirty="0">
              <a:solidFill>
                <a:schemeClr val="accent6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3" name="5-Point Star 2"/>
          <p:cNvSpPr/>
          <p:nvPr/>
        </p:nvSpPr>
        <p:spPr>
          <a:xfrm>
            <a:off x="1524000" y="1752600"/>
            <a:ext cx="5867400" cy="4495800"/>
          </a:xfrm>
          <a:prstGeom prst="star5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Our Today’s Topic is</a:t>
            </a:r>
          </a:p>
          <a:p>
            <a:pPr algn="ctr"/>
            <a:r>
              <a:rPr lang="en-US" sz="2800" b="1" i="1" u="sng" dirty="0" smtClean="0">
                <a:solidFill>
                  <a:schemeClr val="tx1"/>
                </a:solidFill>
                <a:latin typeface="Algerian" pitchFamily="82" charset="0"/>
              </a:rPr>
              <a:t>Idioms and phrases</a:t>
            </a:r>
            <a:endParaRPr lang="en-US" sz="2800" b="1" i="1" u="sng" dirty="0">
              <a:solidFill>
                <a:schemeClr val="tx1"/>
              </a:solidFill>
              <a:latin typeface="Algerian" pitchFamily="82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14601" y="533402"/>
            <a:ext cx="3810536" cy="1200329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rgbClr val="0070C0"/>
                </a:solidFill>
                <a:latin typeface="Cooper Black" panose="0208090404030B020404" pitchFamily="18" charset="0"/>
              </a:rPr>
              <a:t>Learning Outcomes</a:t>
            </a:r>
            <a:endParaRPr lang="en-US" sz="3600" dirty="0">
              <a:solidFill>
                <a:srgbClr val="0070C0"/>
              </a:solidFill>
              <a:latin typeface="Cooper Black" panose="0208090404030B0204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00200" y="1977714"/>
            <a:ext cx="588645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erlin Sans FB Demi" panose="020E0802020502020306" pitchFamily="34" charset="0"/>
              </a:rPr>
              <a:t>After this lesson Students will be able to</a:t>
            </a:r>
            <a:r>
              <a:rPr lang="en-GB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erlin Sans FB Demi" panose="020E0802020502020306" pitchFamily="34" charset="0"/>
              </a:rPr>
              <a:t>….</a:t>
            </a:r>
          </a:p>
          <a:p>
            <a:endParaRPr lang="en-US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Berlin Sans FB Demi" panose="020E0802020502020306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00200" y="3200400"/>
            <a:ext cx="5257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800" b="1" dirty="0" smtClean="0"/>
              <a:t>Define Idioms and phrases.</a:t>
            </a:r>
            <a:endParaRPr lang="en-US" sz="2800" b="1" dirty="0" smtClean="0"/>
          </a:p>
          <a:p>
            <a:pPr>
              <a:buFont typeface="Wingdings" pitchFamily="2" charset="2"/>
              <a:buChar char="Ø"/>
            </a:pPr>
            <a:r>
              <a:rPr lang="en-US" sz="2800" b="1" dirty="0" smtClean="0"/>
              <a:t>Tell the meaning of idioms and phrases.</a:t>
            </a:r>
            <a:endParaRPr lang="en-US" sz="2800" b="1" dirty="0" smtClean="0"/>
          </a:p>
          <a:p>
            <a:pPr>
              <a:buFont typeface="Wingdings" pitchFamily="2" charset="2"/>
              <a:buChar char="Ø"/>
            </a:pPr>
            <a:r>
              <a:rPr lang="en-US" sz="2800" b="1" dirty="0" smtClean="0"/>
              <a:t>Make meaningful sentences with idioms and phrases.</a:t>
            </a:r>
            <a:endParaRPr lang="en-US" sz="2800" b="1" dirty="0"/>
          </a:p>
        </p:txBody>
      </p:sp>
    </p:spTree>
    <p:extLst>
      <p:ext uri="{BB962C8B-B14F-4D97-AF65-F5344CB8AC3E}">
        <p14:creationId xmlns="" xmlns:p14="http://schemas.microsoft.com/office/powerpoint/2010/main" val="427961695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arallelogram 2"/>
          <p:cNvSpPr/>
          <p:nvPr/>
        </p:nvSpPr>
        <p:spPr>
          <a:xfrm>
            <a:off x="838200" y="1066800"/>
            <a:ext cx="7543800" cy="4876800"/>
          </a:xfrm>
          <a:prstGeom prst="parallelogram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48000" y="1534180"/>
            <a:ext cx="419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>
                <a:solidFill>
                  <a:schemeClr val="bg1"/>
                </a:solidFill>
                <a:latin typeface="Algerian" pitchFamily="82" charset="0"/>
              </a:rPr>
              <a:t>Idioms and Phrases</a:t>
            </a:r>
            <a:endParaRPr lang="en-US" sz="2800" b="1" u="sng" dirty="0">
              <a:solidFill>
                <a:schemeClr val="bg1"/>
              </a:solidFill>
              <a:latin typeface="Algerian" pitchFamily="8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81200" y="2514600"/>
            <a:ext cx="51816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smtClean="0">
                <a:latin typeface="Algerian" pitchFamily="82" charset="0"/>
              </a:rPr>
              <a:t> Idioms are expressions, words, or phrases that have figurative meanings conventionally understood by native speakers. This meaning is different from the literal meaning of the idiom's individual elements.</a:t>
            </a:r>
            <a:endParaRPr lang="en-US" sz="2400" b="1" i="1" dirty="0"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65016269"/>
              </p:ext>
            </p:extLst>
          </p:nvPr>
        </p:nvGraphicFramePr>
        <p:xfrm>
          <a:off x="203200" y="1479176"/>
          <a:ext cx="8712200" cy="422524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10000"/>
                <a:gridCol w="2465221"/>
                <a:gridCol w="2436979"/>
              </a:tblGrid>
              <a:tr h="718794">
                <a:tc>
                  <a:txBody>
                    <a:bodyPr/>
                    <a:lstStyle/>
                    <a:p>
                      <a:pPr marL="0" marR="0" indent="0" algn="ctr" defTabSz="12278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500" b="1" dirty="0" smtClean="0">
                        <a:latin typeface="Book Antiqua" pitchFamily="18" charset="0"/>
                      </a:endParaRPr>
                    </a:p>
                  </a:txBody>
                  <a:tcPr marL="60960" marR="60960" marT="40341" marB="40341" anchor="ctr"/>
                </a:tc>
                <a:tc>
                  <a:txBody>
                    <a:bodyPr/>
                    <a:lstStyle/>
                    <a:p>
                      <a:pPr marL="0" marR="0" indent="0" algn="ctr" defTabSz="12278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b="1" dirty="0" smtClean="0">
                          <a:latin typeface="Book Antiqua" pitchFamily="18" charset="0"/>
                        </a:rPr>
                        <a:t>Simple</a:t>
                      </a:r>
                      <a:r>
                        <a:rPr lang="en-US" sz="2500" b="1" baseline="0" dirty="0" smtClean="0">
                          <a:latin typeface="Book Antiqua" pitchFamily="18" charset="0"/>
                        </a:rPr>
                        <a:t> meaning</a:t>
                      </a:r>
                      <a:endParaRPr lang="en-US" sz="2500" b="1" dirty="0">
                        <a:latin typeface="Book Antiqua" pitchFamily="18" charset="0"/>
                      </a:endParaRPr>
                    </a:p>
                  </a:txBody>
                  <a:tcPr marL="60960" marR="60960" marT="40341" marB="403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dirty="0" smtClean="0">
                          <a:latin typeface="Book Antiqua" pitchFamily="18" charset="0"/>
                        </a:rPr>
                        <a:t>Idiomatic  meaning</a:t>
                      </a:r>
                      <a:endParaRPr lang="en-US" sz="2500" b="1" dirty="0">
                        <a:latin typeface="Book Antiqua" pitchFamily="18" charset="0"/>
                      </a:endParaRPr>
                    </a:p>
                  </a:txBody>
                  <a:tcPr marL="60960" marR="60960" marT="40341" marB="40341" anchor="ctr"/>
                </a:tc>
              </a:tr>
              <a:tr h="3382559">
                <a:tc>
                  <a:txBody>
                    <a:bodyPr/>
                    <a:lstStyle/>
                    <a:p>
                      <a:endParaRPr lang="en-US" sz="2500" b="1" dirty="0" smtClean="0">
                        <a:latin typeface="Book Antiqua" pitchFamily="18" charset="0"/>
                      </a:endParaRPr>
                    </a:p>
                  </a:txBody>
                  <a:tcPr marL="60960" marR="60960" marT="40341" marB="40341" anchor="ctr"/>
                </a:tc>
                <a:tc>
                  <a:txBody>
                    <a:bodyPr/>
                    <a:lstStyle/>
                    <a:p>
                      <a:pPr marL="0" marR="0" indent="0" algn="l" defTabSz="12278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b="1" dirty="0" smtClean="0">
                          <a:latin typeface="Book Antiqua" pitchFamily="18" charset="0"/>
                        </a:rPr>
                        <a:t> Pets and pups</a:t>
                      </a:r>
                    </a:p>
                    <a:p>
                      <a:endParaRPr lang="en-US" sz="2500" b="1" dirty="0">
                        <a:latin typeface="Book Antiqua" pitchFamily="18" charset="0"/>
                      </a:endParaRPr>
                    </a:p>
                  </a:txBody>
                  <a:tcPr marL="60960" marR="60960" marT="40341" marB="40341" anchor="ctr"/>
                </a:tc>
                <a:tc>
                  <a:txBody>
                    <a:bodyPr/>
                    <a:lstStyle/>
                    <a:p>
                      <a:r>
                        <a:rPr lang="en-US" sz="2500" b="1" dirty="0" smtClean="0">
                          <a:latin typeface="Book Antiqua" pitchFamily="18" charset="0"/>
                        </a:rPr>
                        <a:t>     Heavy rain</a:t>
                      </a:r>
                      <a:endParaRPr lang="en-US" sz="2500" b="1" dirty="0">
                        <a:latin typeface="Book Antiqua" pitchFamily="18" charset="0"/>
                      </a:endParaRPr>
                    </a:p>
                  </a:txBody>
                  <a:tcPr marL="60960" marR="60960" marT="40341" marB="40341" anchor="ctr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28600" y="5849471"/>
            <a:ext cx="8686800" cy="43808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68086" tIns="34043" rIns="68086" bIns="34043" rtlCol="0">
            <a:spAutoFit/>
          </a:bodyPr>
          <a:lstStyle/>
          <a:p>
            <a:pPr algn="ctr"/>
            <a:r>
              <a:rPr lang="en-US" sz="2400" b="1" dirty="0" smtClean="0">
                <a:latin typeface="Book Antiqua" pitchFamily="18" charset="0"/>
              </a:rPr>
              <a:t>It has been raining cats and dogs for two hours.</a:t>
            </a:r>
            <a:endParaRPr lang="en-US" sz="2400" b="1" dirty="0">
              <a:latin typeface="Book Antiqu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0" y="1613647"/>
            <a:ext cx="2489200" cy="391916"/>
          </a:xfrm>
          <a:prstGeom prst="rect">
            <a:avLst/>
          </a:prstGeom>
          <a:noFill/>
        </p:spPr>
        <p:txBody>
          <a:bodyPr wrap="square" lIns="68086" tIns="34043" rIns="68086" bIns="34043" rtlCol="0">
            <a:spAutoFit/>
          </a:bodyPr>
          <a:lstStyle/>
          <a:p>
            <a:pPr algn="ctr"/>
            <a:r>
              <a:rPr lang="en-US" sz="2100" b="1" dirty="0">
                <a:latin typeface="Book Antiqua" pitchFamily="18" charset="0"/>
              </a:rPr>
              <a:t>Cats and </a:t>
            </a:r>
            <a:r>
              <a:rPr lang="en-US" sz="2100" b="1" dirty="0" smtClean="0">
                <a:latin typeface="Book Antiqua" pitchFamily="18" charset="0"/>
              </a:rPr>
              <a:t>dogs</a:t>
            </a:r>
            <a:endParaRPr lang="en-US" sz="2100" dirty="0"/>
          </a:p>
        </p:txBody>
      </p:sp>
      <p:sp>
        <p:nvSpPr>
          <p:cNvPr id="7" name="Rectangle 6"/>
          <p:cNvSpPr/>
          <p:nvPr/>
        </p:nvSpPr>
        <p:spPr>
          <a:xfrm>
            <a:off x="1752600" y="228600"/>
            <a:ext cx="65532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latin typeface="Algerian" pitchFamily="82" charset="0"/>
              </a:rPr>
              <a:t>Idioms and phrases</a:t>
            </a:r>
            <a:endParaRPr lang="en-US" sz="4800" dirty="0">
              <a:latin typeface="Algerian" pitchFamily="82" charset="0"/>
            </a:endParaRPr>
          </a:p>
        </p:txBody>
      </p:sp>
      <p:pic>
        <p:nvPicPr>
          <p:cNvPr id="8" name="Picture 7" descr="downloa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600" y="2362200"/>
            <a:ext cx="3733799" cy="335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0972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54836862"/>
              </p:ext>
            </p:extLst>
          </p:nvPr>
        </p:nvGraphicFramePr>
        <p:xfrm>
          <a:off x="203200" y="1479177"/>
          <a:ext cx="8712200" cy="422524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06800"/>
                <a:gridCol w="2668421"/>
                <a:gridCol w="2436979"/>
              </a:tblGrid>
              <a:tr h="833718">
                <a:tc>
                  <a:txBody>
                    <a:bodyPr/>
                    <a:lstStyle/>
                    <a:p>
                      <a:pPr algn="ctr"/>
                      <a:endParaRPr lang="en-US" sz="2500" b="1" dirty="0" smtClean="0">
                        <a:latin typeface="Book Antiqua" pitchFamily="18" charset="0"/>
                      </a:endParaRPr>
                    </a:p>
                  </a:txBody>
                  <a:tcPr marL="60960" marR="60960" marT="40341" marB="40341" anchor="ctr"/>
                </a:tc>
                <a:tc>
                  <a:txBody>
                    <a:bodyPr/>
                    <a:lstStyle/>
                    <a:p>
                      <a:pPr marL="0" marR="0" indent="0" algn="ctr" defTabSz="12278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b="1" dirty="0" smtClean="0">
                          <a:latin typeface="Book Antiqua" pitchFamily="18" charset="0"/>
                        </a:rPr>
                        <a:t>Simple</a:t>
                      </a:r>
                      <a:r>
                        <a:rPr lang="en-US" sz="2500" b="1" baseline="0" dirty="0" smtClean="0">
                          <a:latin typeface="Book Antiqua" pitchFamily="18" charset="0"/>
                        </a:rPr>
                        <a:t> meaning</a:t>
                      </a:r>
                      <a:endParaRPr lang="en-US" sz="2500" b="1" dirty="0" smtClean="0">
                        <a:latin typeface="Book Antiqua" pitchFamily="18" charset="0"/>
                      </a:endParaRPr>
                    </a:p>
                    <a:p>
                      <a:pPr algn="ctr"/>
                      <a:endParaRPr lang="en-US" sz="2500" b="1" dirty="0">
                        <a:latin typeface="Book Antiqua" pitchFamily="18" charset="0"/>
                      </a:endParaRPr>
                    </a:p>
                  </a:txBody>
                  <a:tcPr marL="60960" marR="60960" marT="40341" marB="403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dirty="0" smtClean="0">
                          <a:latin typeface="Book Antiqua" pitchFamily="18" charset="0"/>
                        </a:rPr>
                        <a:t>Idiomatic  meaning</a:t>
                      </a:r>
                      <a:endParaRPr lang="en-US" sz="2500" b="1" dirty="0">
                        <a:latin typeface="Book Antiqua" pitchFamily="18" charset="0"/>
                      </a:endParaRPr>
                    </a:p>
                  </a:txBody>
                  <a:tcPr marL="60960" marR="60960" marT="40341" marB="40341" anchor="ctr"/>
                </a:tc>
              </a:tr>
              <a:tr h="3382559">
                <a:tc>
                  <a:txBody>
                    <a:bodyPr/>
                    <a:lstStyle/>
                    <a:p>
                      <a:endParaRPr lang="en-US" sz="2500" b="1" dirty="0" smtClean="0">
                        <a:latin typeface="Book Antiqua" pitchFamily="18" charset="0"/>
                      </a:endParaRPr>
                    </a:p>
                  </a:txBody>
                  <a:tcPr marL="60960" marR="60960" marT="40341" marB="40341" anchor="ctr"/>
                </a:tc>
                <a:tc>
                  <a:txBody>
                    <a:bodyPr/>
                    <a:lstStyle/>
                    <a:p>
                      <a:pPr marL="0" marR="0" indent="0" algn="l" defTabSz="12278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b="1" dirty="0" smtClean="0">
                          <a:latin typeface="Book Antiqua" pitchFamily="18" charset="0"/>
                        </a:rPr>
                        <a:t> damaged apple</a:t>
                      </a:r>
                      <a:endParaRPr lang="en-US" sz="2500" b="1" dirty="0">
                        <a:latin typeface="Book Antiqua" pitchFamily="18" charset="0"/>
                      </a:endParaRPr>
                    </a:p>
                  </a:txBody>
                  <a:tcPr marL="60960" marR="60960" marT="40341" marB="40341" anchor="ctr"/>
                </a:tc>
                <a:tc>
                  <a:txBody>
                    <a:bodyPr/>
                    <a:lstStyle/>
                    <a:p>
                      <a:r>
                        <a:rPr lang="en-US" sz="2500" b="1" dirty="0" smtClean="0">
                          <a:latin typeface="Book Antiqua" pitchFamily="18" charset="0"/>
                        </a:rPr>
                        <a:t>     criminal</a:t>
                      </a:r>
                      <a:endParaRPr lang="en-US" sz="2500" b="1" dirty="0">
                        <a:latin typeface="Book Antiqua" pitchFamily="18" charset="0"/>
                      </a:endParaRPr>
                    </a:p>
                  </a:txBody>
                  <a:tcPr marL="60960" marR="60960" marT="40341" marB="40341" anchor="ctr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28600" y="5849471"/>
            <a:ext cx="8686800" cy="8074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68086" tIns="34043" rIns="68086" bIns="34043" rtlCol="0">
            <a:spAutoFit/>
          </a:bodyPr>
          <a:lstStyle/>
          <a:p>
            <a:pPr algn="ctr"/>
            <a:r>
              <a:rPr lang="en-US" sz="2400" b="1" dirty="0" smtClean="0">
                <a:latin typeface="Book Antiqua" pitchFamily="18" charset="0"/>
              </a:rPr>
              <a:t>We can’t expect good thing from him because </a:t>
            </a:r>
            <a:r>
              <a:rPr lang="en-US" sz="2400" b="1" dirty="0" smtClean="0">
                <a:latin typeface="Book Antiqua" pitchFamily="18" charset="0"/>
              </a:rPr>
              <a:t>he is a bad apple.</a:t>
            </a:r>
            <a:endParaRPr lang="en-US" sz="2400" b="1" dirty="0">
              <a:latin typeface="Book Antiqu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16000" y="1748118"/>
            <a:ext cx="2286000" cy="345750"/>
          </a:xfrm>
          <a:prstGeom prst="rect">
            <a:avLst/>
          </a:prstGeom>
          <a:noFill/>
        </p:spPr>
        <p:txBody>
          <a:bodyPr wrap="square" lIns="68086" tIns="34043" rIns="68086" bIns="34043" rtlCol="0">
            <a:spAutoFit/>
          </a:bodyPr>
          <a:lstStyle/>
          <a:p>
            <a:pPr algn="ctr"/>
            <a:r>
              <a:rPr lang="en-US" b="1" dirty="0">
                <a:latin typeface="Book Antiqua" pitchFamily="18" charset="0"/>
              </a:rPr>
              <a:t>Bad </a:t>
            </a:r>
            <a:r>
              <a:rPr lang="en-US" b="1" dirty="0" smtClean="0">
                <a:latin typeface="Book Antiqua" pitchFamily="18" charset="0"/>
              </a:rPr>
              <a:t>apple</a:t>
            </a:r>
            <a:endParaRPr lang="en-US" dirty="0"/>
          </a:p>
        </p:txBody>
      </p:sp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600" y="2371725"/>
            <a:ext cx="3429000" cy="3317527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752600" y="228600"/>
            <a:ext cx="65532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latin typeface="Algerian" pitchFamily="82" charset="0"/>
              </a:rPr>
              <a:t>Idioms and phrases</a:t>
            </a:r>
            <a:endParaRPr lang="en-US" sz="4800" dirty="0">
              <a:latin typeface="Algerian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51520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430</Words>
  <Application>Microsoft Office PowerPoint</Application>
  <PresentationFormat>On-screen Show (4:3)</PresentationFormat>
  <Paragraphs>90</Paragraphs>
  <Slides>16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Sazzad Hossain</dc:creator>
  <cp:lastModifiedBy>User</cp:lastModifiedBy>
  <cp:revision>25</cp:revision>
  <dcterms:created xsi:type="dcterms:W3CDTF">2006-08-16T00:00:00Z</dcterms:created>
  <dcterms:modified xsi:type="dcterms:W3CDTF">2020-12-24T10:10:10Z</dcterms:modified>
</cp:coreProperties>
</file>