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3"/>
  </p:notesMasterIdLst>
  <p:sldIdLst>
    <p:sldId id="290" r:id="rId2"/>
    <p:sldId id="291" r:id="rId3"/>
    <p:sldId id="258" r:id="rId4"/>
    <p:sldId id="274" r:id="rId5"/>
    <p:sldId id="275" r:id="rId6"/>
    <p:sldId id="260" r:id="rId7"/>
    <p:sldId id="261" r:id="rId8"/>
    <p:sldId id="286" r:id="rId9"/>
    <p:sldId id="285" r:id="rId10"/>
    <p:sldId id="262" r:id="rId11"/>
    <p:sldId id="276" r:id="rId12"/>
    <p:sldId id="263" r:id="rId13"/>
    <p:sldId id="264" r:id="rId14"/>
    <p:sldId id="265" r:id="rId15"/>
    <p:sldId id="267" r:id="rId16"/>
    <p:sldId id="268" r:id="rId17"/>
    <p:sldId id="269" r:id="rId18"/>
    <p:sldId id="270" r:id="rId19"/>
    <p:sldId id="277" r:id="rId20"/>
    <p:sldId id="271" r:id="rId21"/>
    <p:sldId id="28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74A55-AAD5-4CB2-A785-DA650B4B1AF3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AA928-078E-4782-AF58-1BD634CE2D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98012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AA928-078E-4782-AF58-1BD634CE2DE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1257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বোর্ডের লিখা মুছে  শিক্ষার্থীদের সুস্বাস্থ্য কামনা করে ধন্যবাদ দিয়ে শ্রেণিকক্ষ ত্যাগ ক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রা যেতে</a:t>
            </a:r>
            <a:r>
              <a:rPr lang="bn-IN" dirty="0" smtClean="0"/>
              <a:t> পারে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C82A7-2EB6-45D6-B7C2-B3F4B2D8BB7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2707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1295400"/>
            <a:ext cx="32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Iqra\Pictures\New folder\411-4118590_transparent-red-rose-clip-art-red-rose-flowe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2209800"/>
            <a:ext cx="4267200" cy="403444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700"/>
            <a:ext cx="9144000" cy="65556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।যেকোনো সমীকরণ থেকে অজানা রাশি দুইটির  একটির মান অপরটির মাধ্যমে প্রকাশ করা ।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       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                x + y =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বা,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  x =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- y         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	       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অজানা রাশি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bn-BD" sz="2800" dirty="0"/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২।অপর সমীকরণে প্রাপ্ত অজানা রাশির মানটি স্থাপন  করে এক চলক বিশিষ্ট সমীকরণ সমাধান করা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                            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x – y =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      [ অপর সমীকরণ ]            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                                                  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            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                      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বা,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– y – y =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 [ x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এর মান বসিয়ে ]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বা, -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y =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-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     [ একক চলক বিশিষ্ট সমীকরণ]  </a:t>
            </a: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                      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বা, -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y = -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2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                       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বা,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y =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1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2021758" y="2150806"/>
            <a:ext cx="228600" cy="5923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2400300" y="2165555"/>
            <a:ext cx="190500" cy="577645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343400" y="5181600"/>
            <a:ext cx="762000" cy="3048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29769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225927"/>
            <a:ext cx="8458200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s-IN" sz="32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as-IN" sz="32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3200" dirty="0" smtClean="0">
                <a:latin typeface="NikoshBAN" pitchFamily="2" charset="0"/>
                <a:cs typeface="NikoshBAN" pitchFamily="2" charset="0"/>
              </a:rPr>
              <a:t>নির্ণীত </a:t>
            </a:r>
            <a:r>
              <a:rPr lang="as-IN" sz="3200" dirty="0">
                <a:latin typeface="NikoshBAN" pitchFamily="2" charset="0"/>
                <a:cs typeface="NikoshBAN" pitchFamily="2" charset="0"/>
              </a:rPr>
              <a:t>সমাধান প্রদত্ত সমীকরণ দুইটির যেকোনো  একটিতে বসিয়ে অপর চলকের মান নির্ণয় করা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                    x + y =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4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বা,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x +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1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=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   [ y =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1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বসিয়ে ]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                বা,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x =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1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বা।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x = </a:t>
            </a:r>
            <a:r>
              <a:rPr lang="en-US" sz="3200" dirty="0" smtClean="0">
                <a:latin typeface="Mongolian Baiti" pitchFamily="66" charset="0"/>
                <a:cs typeface="Mongolian Baiti" pitchFamily="66" charset="0"/>
              </a:rPr>
              <a:t>3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অতএব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নির্নেয়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x,y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)= (3,1)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as-IN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4405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3429000"/>
            <a:ext cx="8610600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</a:t>
            </a:r>
          </a:p>
          <a:p>
            <a:r>
              <a:rPr lang="en-US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প্রতিস্থাপন </a:t>
            </a:r>
            <a:r>
              <a:rPr lang="bn-BD" sz="4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পদ্ধতির ধাপ গুলো লিখ ।  </a:t>
            </a:r>
            <a:endParaRPr lang="en-US" sz="4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Up Ribbon 3"/>
          <p:cNvSpPr/>
          <p:nvPr/>
        </p:nvSpPr>
        <p:spPr>
          <a:xfrm>
            <a:off x="457200" y="999530"/>
            <a:ext cx="7924800" cy="1743670"/>
          </a:xfrm>
          <a:prstGeom prst="ribbon2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sz="5400" dirty="0">
                <a:latin typeface="NikoshBAN" pitchFamily="2" charset="0"/>
                <a:cs typeface="NikoshBAN" pitchFamily="2" charset="0"/>
              </a:rPr>
              <a:t>জোড়ায় কাজ </a:t>
            </a:r>
            <a:r>
              <a:rPr lang="as-IN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as-IN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249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132886"/>
            <a:ext cx="7772400" cy="42473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।যেকোনো সমীকরণ থেকে অজানা রাশি দুইটির একটির মান অপরটির মাধ্যমে প্রকাশ করা ।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২।অপর সমীকরণে প্রাপ্ত অজানা রাশির মানটি স্থাপন করে এক চলক বিশিষ্ট সমীকরণ সমাধান করা ।</a:t>
            </a:r>
          </a:p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৩।নির্ণীত সমাধান প্রদত্ত সমীকরণ দুইটির যেকোনো একটিতে বসিয়ে অপর চলকের মান নির্ণয় করা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5400" dirty="0"/>
          </a:p>
        </p:txBody>
      </p:sp>
      <p:sp>
        <p:nvSpPr>
          <p:cNvPr id="3" name="Down Arrow Callout 2"/>
          <p:cNvSpPr/>
          <p:nvPr/>
        </p:nvSpPr>
        <p:spPr>
          <a:xfrm>
            <a:off x="990600" y="304800"/>
            <a:ext cx="6705600" cy="1713131"/>
          </a:xfrm>
          <a:prstGeom prst="downArrow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sz="5400" dirty="0">
                <a:latin typeface="NikoshBAN" pitchFamily="2" charset="0"/>
                <a:cs typeface="NikoshBAN" pitchFamily="2" charset="0"/>
              </a:rPr>
              <a:t>জোড়ায় কাজের সমাধান</a:t>
            </a:r>
          </a:p>
        </p:txBody>
      </p:sp>
    </p:spTree>
    <p:extLst>
      <p:ext uri="{BB962C8B-B14F-4D97-AF65-F5344CB8AC3E}">
        <p14:creationId xmlns="" xmlns:p14="http://schemas.microsoft.com/office/powerpoint/2010/main" val="59309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533400"/>
            <a:ext cx="6019800" cy="57554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>
                <a:latin typeface="NikoshBAN" pitchFamily="2" charset="0"/>
                <a:cs typeface="NikoshBAN" pitchFamily="2" charset="0"/>
              </a:rPr>
              <a:t>সমাধান করঃ</a:t>
            </a:r>
          </a:p>
          <a:p>
            <a:pPr algn="ctr"/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5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x –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y=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6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>
                <a:latin typeface="NikoshBAN" pitchFamily="2" charset="0"/>
                <a:cs typeface="NikoshBAN" pitchFamily="2" charset="0"/>
              </a:rPr>
              <a:t>x + </a:t>
            </a:r>
            <a:r>
              <a:rPr lang="en-US" sz="3200" dirty="0" smtClean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y=</a:t>
            </a:r>
            <a:r>
              <a:rPr lang="en-US" sz="3200" dirty="0" smtClean="0">
                <a:latin typeface="Mongolian Baiti" pitchFamily="66" charset="0"/>
                <a:cs typeface="Mongolian Baiti" pitchFamily="66" charset="0"/>
              </a:rPr>
              <a:t>4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সমাধানঃ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প্রদত্ত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সমীকরণ</a:t>
            </a:r>
          </a:p>
          <a:p>
            <a:r>
              <a:rPr lang="en-US" sz="3200" dirty="0" smtClean="0">
                <a:latin typeface="Mongolian Baiti" pitchFamily="66" charset="0"/>
                <a:cs typeface="Mongolian Baiti" pitchFamily="66" charset="0"/>
              </a:rPr>
              <a:t>     5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x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–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y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=6-------(1)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x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+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y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=4---------(2)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সমীকরণ </a:t>
            </a:r>
            <a:r>
              <a:rPr lang="bn-BD" sz="3200" dirty="0">
                <a:latin typeface="Mongolian Baiti" pitchFamily="66" charset="0"/>
                <a:cs typeface="NikoshBAN" pitchFamily="2" charset="0"/>
              </a:rPr>
              <a:t>(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bn-BD" sz="3200" dirty="0">
                <a:latin typeface="Mongolian Baiti" pitchFamily="66" charset="0"/>
                <a:cs typeface="NikoshBAN" pitchFamily="2" charset="0"/>
              </a:rPr>
              <a:t>)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হতে পক্ষান্তর করে পাই,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x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+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y =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4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x =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y-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-----(3</a:t>
            </a:r>
            <a:r>
              <a:rPr lang="en-US" sz="3200" dirty="0" smtClean="0">
                <a:latin typeface="Mongolian Baiti" pitchFamily="66" charset="0"/>
                <a:cs typeface="Mongolian Baiti" pitchFamily="66" charset="0"/>
              </a:rPr>
              <a:t>)</a:t>
            </a:r>
            <a:r>
              <a:rPr lang="bn-BD" sz="4400" dirty="0" smtClean="0"/>
              <a:t>  </a:t>
            </a:r>
            <a:endParaRPr lang="en-US" sz="4400" dirty="0"/>
          </a:p>
        </p:txBody>
      </p:sp>
    </p:spTree>
    <p:extLst>
      <p:ext uri="{BB962C8B-B14F-4D97-AF65-F5344CB8AC3E}">
        <p14:creationId xmlns="" xmlns:p14="http://schemas.microsoft.com/office/powerpoint/2010/main" val="308875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580846"/>
            <a:ext cx="6934200" cy="61247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s-IN" sz="2800" dirty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as-IN" sz="2800" dirty="0">
                <a:latin typeface="Mongolian Baiti" pitchFamily="66" charset="0"/>
                <a:cs typeface="NikoshBAN" pitchFamily="2" charset="0"/>
              </a:rPr>
              <a:t>(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3</a:t>
            </a:r>
            <a:r>
              <a:rPr lang="as-IN" sz="2800" dirty="0">
                <a:latin typeface="Mongolian Baiti" pitchFamily="66" charset="0"/>
                <a:cs typeface="NikoshBAN" pitchFamily="2" charset="0"/>
              </a:rPr>
              <a:t>)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হতে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x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এর মানটি সমীকরণ </a:t>
            </a:r>
            <a:r>
              <a:rPr lang="as-IN" sz="2800" dirty="0">
                <a:latin typeface="Mongolian Baiti" pitchFamily="66" charset="0"/>
                <a:cs typeface="NikoshBAN" pitchFamily="2" charset="0"/>
              </a:rPr>
              <a:t>(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1</a:t>
            </a:r>
            <a:r>
              <a:rPr lang="as-IN" sz="2800" dirty="0">
                <a:latin typeface="Mongolian Baiti" pitchFamily="66" charset="0"/>
                <a:cs typeface="NikoshBAN" pitchFamily="2" charset="0"/>
              </a:rPr>
              <a:t>)</a:t>
            </a:r>
            <a:r>
              <a:rPr lang="bn-BD" sz="2800" dirty="0">
                <a:latin typeface="Mongolian Baiti" pitchFamily="66" charset="0"/>
                <a:cs typeface="NikoshBAN" pitchFamily="2" charset="0"/>
              </a:rPr>
              <a:t> এ  </a:t>
            </a:r>
            <a:r>
              <a:rPr lang="as-IN" sz="2800" dirty="0">
                <a:latin typeface="NikoshBAN" pitchFamily="2" charset="0"/>
                <a:cs typeface="NikoshBAN" pitchFamily="2" charset="0"/>
              </a:rPr>
              <a:t>বসিয়ে পাই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, 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5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x –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y =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6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বা,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5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y) –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y =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6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বা,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20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10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y –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y =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6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বা,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20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14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y =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6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বা, -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14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y =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6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20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বা, -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14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y = -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14     </a:t>
            </a:r>
            <a:r>
              <a:rPr lang="bn-BD" sz="2800" dirty="0">
                <a:latin typeface="Mongolian Baiti" pitchFamily="66" charset="0"/>
                <a:cs typeface="Mongolian Baiti" pitchFamily="66" charset="0"/>
              </a:rPr>
              <a:t>[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উভয় পক্ষকে -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14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ভাগ  দারা করে]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বা,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y =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1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         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এখন সমীকরণ </a:t>
            </a:r>
            <a:r>
              <a:rPr lang="bn-BD" sz="2800" dirty="0">
                <a:latin typeface="Mongolian Baiti" pitchFamily="66" charset="0"/>
                <a:cs typeface="NikoshBAN" pitchFamily="2" charset="0"/>
              </a:rPr>
              <a:t>(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3</a:t>
            </a:r>
            <a:r>
              <a:rPr lang="bn-BD" sz="2800" dirty="0">
                <a:latin typeface="Mongolian Baiti" pitchFamily="66" charset="0"/>
                <a:cs typeface="NikoshBAN" pitchFamily="2" charset="0"/>
              </a:rPr>
              <a:t>)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y=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1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বসিয়ে পাই, </a:t>
            </a:r>
            <a:endParaRPr lang="as-IN" sz="2800" dirty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  x =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2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y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বা,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x =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2.1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বা,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x =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4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2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বা,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x =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2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নির্ণেয় সমাধান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x,y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) = </a:t>
            </a:r>
            <a:r>
              <a:rPr lang="en-US" sz="2800" dirty="0">
                <a:latin typeface="Mongolian Baiti" pitchFamily="66" charset="0"/>
                <a:cs typeface="Mongolian Baiti" pitchFamily="66" charset="0"/>
              </a:rPr>
              <a:t>(2,1)</a:t>
            </a:r>
            <a:r>
              <a:rPr lang="bn-BD" sz="2800" dirty="0">
                <a:latin typeface="Mongolian Baiti" pitchFamily="66" charset="0"/>
                <a:cs typeface="Mongolian Baiti" pitchFamily="66" charset="0"/>
              </a:rPr>
              <a:t> </a:t>
            </a:r>
            <a:endParaRPr lang="en-US" sz="2800" dirty="0">
              <a:latin typeface="Mongolian Baiti" pitchFamily="66" charset="0"/>
              <a:cs typeface="Mongolian Baiti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795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971800"/>
            <a:ext cx="6553200" cy="21852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সমাধান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করঃ</a:t>
            </a:r>
          </a:p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3x + 2y =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y =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Left-Right Arrow 2"/>
          <p:cNvSpPr/>
          <p:nvPr/>
        </p:nvSpPr>
        <p:spPr>
          <a:xfrm>
            <a:off x="1905000" y="609600"/>
            <a:ext cx="5708855" cy="1524000"/>
          </a:xfrm>
          <a:prstGeom prst="left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latin typeface="NikoshBAN" pitchFamily="2" charset="0"/>
                <a:cs typeface="NikoshBAN" pitchFamily="2" charset="0"/>
              </a:rPr>
              <a:t>দলীয় কাজ  </a:t>
            </a:r>
          </a:p>
        </p:txBody>
      </p:sp>
    </p:spTree>
    <p:extLst>
      <p:ext uri="{BB962C8B-B14F-4D97-AF65-F5344CB8AC3E}">
        <p14:creationId xmlns="" xmlns:p14="http://schemas.microsoft.com/office/powerpoint/2010/main" val="398969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দলীয় কাজের সমাধান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0" y="868103"/>
                <a:ext cx="9144000" cy="6218497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3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x + 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2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y 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=10---------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(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1)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x – </a:t>
                </a:r>
                <a:r>
                  <a:rPr lang="en-US" sz="2400">
                    <a:latin typeface="NikoshBAN" pitchFamily="2" charset="0"/>
                    <a:cs typeface="NikoshBAN" pitchFamily="2" charset="0"/>
                  </a:rPr>
                  <a:t>y  </a:t>
                </a:r>
                <a:r>
                  <a:rPr lang="en-US" sz="2400" smtClean="0">
                    <a:latin typeface="NikoshBAN" panose="02000000000000000000" pitchFamily="2" charset="0"/>
                    <a:cs typeface="NikoshBAN" pitchFamily="2" charset="0"/>
                  </a:rPr>
                  <a:t>=</a:t>
                </a:r>
                <a:r>
                  <a:rPr lang="en-US" sz="2400" smtClean="0">
                    <a:latin typeface="Mongolian Baiti" pitchFamily="66" charset="0"/>
                    <a:cs typeface="Mongolian Baiti" pitchFamily="66" charset="0"/>
                  </a:rPr>
                  <a:t>0</a:t>
                </a:r>
                <a:r>
                  <a:rPr lang="en-US" sz="2400" smtClean="0">
                    <a:latin typeface="NikoshBAN" panose="02000000000000000000" pitchFamily="2" charset="0"/>
                    <a:cs typeface="NikoshBAN" pitchFamily="2" charset="0"/>
                  </a:rPr>
                  <a:t>-</a:t>
                </a:r>
                <a:r>
                  <a:rPr lang="en-US" sz="2400" dirty="0" smtClean="0">
                    <a:latin typeface="NikoshBAN" panose="02000000000000000000" pitchFamily="2" charset="0"/>
                    <a:cs typeface="NikoshBAN" pitchFamily="2" charset="0"/>
                  </a:rPr>
                  <a:t>--------(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2)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সমীকরণ 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(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2)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 হতে পক্ষান্তর করে পাই,</a:t>
                </a:r>
              </a:p>
              <a:p>
                <a:pPr algn="ctr"/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x – y = o</a:t>
                </a:r>
                <a:endParaRPr lang="bn-BD" sz="2400" dirty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x = y 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------(3)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/>
                </a:r>
              </a:p>
              <a:p>
                <a:pPr algn="ctr"/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সমীকরণ </a:t>
                </a:r>
                <a:r>
                  <a:rPr lang="bn-BD" sz="2400" dirty="0">
                    <a:latin typeface="Mongolian Baiti" pitchFamily="66" charset="0"/>
                    <a:cs typeface="NikoshBAN" pitchFamily="2" charset="0"/>
                  </a:rPr>
                  <a:t>(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3</a:t>
                </a:r>
                <a:r>
                  <a:rPr lang="bn-BD" sz="2400" dirty="0">
                    <a:latin typeface="Mongolian Baiti" pitchFamily="66" charset="0"/>
                    <a:cs typeface="NikoshBAN" pitchFamily="2" charset="0"/>
                  </a:rPr>
                  <a:t>)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হতে 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x 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এর মানটি সমীকরণ </a:t>
                </a:r>
                <a:r>
                  <a:rPr lang="bn-BD" sz="2400" dirty="0">
                    <a:latin typeface="Mongolian Baiti" pitchFamily="66" charset="0"/>
                    <a:cs typeface="NikoshBAN" pitchFamily="2" charset="0"/>
                  </a:rPr>
                  <a:t>(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1</a:t>
                </a:r>
                <a:r>
                  <a:rPr lang="bn-BD" sz="2400" dirty="0">
                    <a:latin typeface="Mongolian Baiti" pitchFamily="66" charset="0"/>
                    <a:cs typeface="NikoshBAN" pitchFamily="2" charset="0"/>
                  </a:rPr>
                  <a:t>)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এ বসিয়ে পাই,</a:t>
                </a:r>
              </a:p>
              <a:p>
                <a:pPr algn="ctr"/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3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x + 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2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y =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10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3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y +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2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y =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10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5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y =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10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y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/>
                </a:r>
              </a:p>
              <a:p>
                <a:pPr algn="ctr"/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y = 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2</a:t>
                </a:r>
                <a:endParaRPr lang="en-US" sz="2400" dirty="0">
                  <a:latin typeface="NikoshBAN" pitchFamily="2" charset="0"/>
                  <a:cs typeface="NikoshBAN" pitchFamily="2" charset="0"/>
                </a:endParaRPr>
              </a:p>
              <a:p>
                <a:pPr algn="ctr"/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এখন সমীকরণ</a:t>
                </a:r>
                <a:r>
                  <a:rPr lang="bn-BD" sz="2400" dirty="0">
                    <a:latin typeface="Mongolian Baiti" pitchFamily="66" charset="0"/>
                    <a:cs typeface="NikoshBAN" pitchFamily="2" charset="0"/>
                  </a:rPr>
                  <a:t>(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3</a:t>
                </a:r>
                <a:r>
                  <a:rPr lang="bn-BD" sz="2400" dirty="0">
                    <a:latin typeface="Mongolian Baiti" pitchFamily="66" charset="0"/>
                    <a:cs typeface="NikoshBAN" pitchFamily="2" charset="0"/>
                  </a:rPr>
                  <a:t>)</a:t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এ 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y = 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2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বসিয়ে পাই,</a:t>
                </a:r>
              </a:p>
              <a:p>
                <a:pPr algn="ctr"/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x = y</a:t>
                </a:r>
              </a:p>
              <a:p>
                <a:pPr algn="ctr"/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বা,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x=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2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/>
                </a:r>
              </a:p>
              <a:p>
                <a:pPr algn="ctr"/>
                <a:r>
                  <a:rPr lang="bn-BD" sz="2400" dirty="0">
                    <a:latin typeface="NikoshBAN" pitchFamily="2" charset="0"/>
                    <a:cs typeface="NikoshBAN" pitchFamily="2" charset="0"/>
                  </a:rPr>
                  <a:t>নির্ণেয় সমাধান 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(</a:t>
                </a:r>
                <a:r>
                  <a:rPr lang="en-US" sz="2400" dirty="0" err="1">
                    <a:latin typeface="NikoshBAN" pitchFamily="2" charset="0"/>
                    <a:cs typeface="NikoshBAN" pitchFamily="2" charset="0"/>
                  </a:rPr>
                  <a:t>x,y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) = </a:t>
                </a:r>
                <a:r>
                  <a:rPr lang="en-US" sz="2400" dirty="0">
                    <a:latin typeface="Mongolian Baiti" pitchFamily="66" charset="0"/>
                    <a:cs typeface="Mongolian Baiti" pitchFamily="66" charset="0"/>
                  </a:rPr>
                  <a:t>(2,2)</a:t>
                </a:r>
              </a:p>
              <a:p>
                <a:pPr algn="ctr"/>
                <a:endParaRPr lang="en-US" sz="28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868103"/>
                <a:ext cx="9144000" cy="621849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37219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143000" y="76200"/>
            <a:ext cx="6096000" cy="1905000"/>
          </a:xfrm>
          <a:prstGeom prst="horizontalScrol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n-BD" sz="88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-15240" y="1981200"/>
                <a:ext cx="9159240" cy="4068678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solidFill>
                      <a:srgbClr val="00B0F0"/>
                    </a:solidFill>
                    <a:latin typeface="Mongolian Baiti" pitchFamily="66" charset="0"/>
                    <a:cs typeface="Mongolian Baiti" pitchFamily="66" charset="0"/>
                  </a:rPr>
                  <a:t/>
                </a:r>
                <a:r>
                  <a:rPr lang="bn-BD" sz="3200" dirty="0">
                    <a:solidFill>
                      <a:srgbClr val="00B0F0"/>
                    </a:solidFill>
                    <a:latin typeface="NikoshBAN" pitchFamily="2" charset="0"/>
                    <a:cs typeface="NikoshBAN" pitchFamily="2" charset="0"/>
                  </a:rPr>
                  <a:t>প্রতিস্থাপন পদ্ধতিতে সমাধান করা যায়</a:t>
                </a:r>
                <a:endParaRPr lang="en-US" sz="3200" dirty="0">
                  <a:solidFill>
                    <a:srgbClr val="00B0F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      (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i) x + y =</a:t>
                </a:r>
                <a:r>
                  <a:rPr lang="en-US" sz="3200" dirty="0">
                    <a:latin typeface="Mongolian Baiti" pitchFamily="66" charset="0"/>
                    <a:cs typeface="Mongolian Baiti" pitchFamily="66" charset="0"/>
                  </a:rPr>
                  <a:t>7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200" dirty="0" smtClean="0">
                    <a:latin typeface="Mongolian Baiti" pitchFamily="66" charset="0"/>
                    <a:cs typeface="Mongolian Baiti" pitchFamily="66" charset="0"/>
                  </a:rPr>
                  <a:t>     (</a:t>
                </a:r>
                <a:r>
                  <a:rPr lang="en-US" sz="3200" dirty="0">
                    <a:latin typeface="Mongolian Baiti" pitchFamily="66" charset="0"/>
                    <a:cs typeface="Mongolian Baiti" pitchFamily="66" charset="0"/>
                  </a:rPr>
                  <a:t>ii</a:t>
                </a:r>
                <a:r>
                  <a:rPr lang="en-US" sz="3200" dirty="0" smtClean="0">
                    <a:latin typeface="Mongolian Baiti" pitchFamily="66" charset="0"/>
                    <a:cs typeface="Mongolian Baiti" pitchFamily="66" charset="0"/>
                  </a:rPr>
                  <a:t>) 2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x 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+ y = </a:t>
                </a:r>
                <a:r>
                  <a:rPr lang="en-US" sz="3200" dirty="0">
                    <a:latin typeface="Mongolian Baiti" pitchFamily="66" charset="0"/>
                    <a:cs typeface="Mongolian Baiti" pitchFamily="66" charset="0"/>
                  </a:rPr>
                  <a:t>5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এবং 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x – y = </a:t>
                </a:r>
                <a:r>
                  <a:rPr lang="en-US" sz="3200" dirty="0">
                    <a:latin typeface="Mongolian Baiti" pitchFamily="66" charset="0"/>
                    <a:cs typeface="Mongolian Baiti" pitchFamily="66" charset="0"/>
                  </a:rPr>
                  <a:t>1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     (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iii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) ax 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- by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  <m:t> </m:t>
                        </m:r>
                        <m:r>
                          <a:rPr lang="en-US" sz="3200" b="0" i="1" smtClean="0">
                            <a:latin typeface="Cambria Math"/>
                            <a:cs typeface="NikoshBAN" pitchFamily="2" charset="0"/>
                          </a:rPr>
                          <m:t>𝑎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3200" b="0" i="1" dirty="0" smtClean="0"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</m:e>
                      <m:sup>
                        <m:r>
                          <a:rPr lang="en-US" sz="3200" b="0" i="1" dirty="0" smtClean="0"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  <m:r>
                      <a:rPr lang="en-US" sz="3200" b="0" i="0" dirty="0" smtClean="0">
                        <a:latin typeface="Cambria Math"/>
                        <a:cs typeface="NikoshBAN" pitchFamily="2" charset="0"/>
                      </a:rPr>
                      <m:t> </m:t>
                    </m:r>
                  </m:oMath>
                </a14:m>
                <a:endParaRPr lang="en-US" sz="3200" b="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BD" sz="3200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নিচের </a:t>
                </a:r>
                <a:r>
                  <a:rPr lang="bn-BD" sz="3200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কোনটি সঠিক?</a:t>
                </a:r>
              </a:p>
              <a:p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(ক)    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ii</a:t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(</a:t>
                </a:r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খ) 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iii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/>
                </a:r>
                <a:endParaRPr lang="en-US" sz="3200" dirty="0">
                  <a:solidFill>
                    <a:srgbClr val="FF0000"/>
                  </a:solidFill>
                </a:endParaRPr>
              </a:p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/>
                </a:r>
                <a:endParaRPr lang="bn-BD" sz="32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(</a:t>
                </a:r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গ)  </a:t>
                </a:r>
                <a:r>
                  <a:rPr lang="en-US" sz="3200" dirty="0" err="1">
                    <a:latin typeface="NikoshBAN" pitchFamily="2" charset="0"/>
                    <a:cs typeface="NikoshBAN" pitchFamily="2" charset="0"/>
                  </a:rPr>
                  <a:t>i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(ঘ</a:t>
                </a:r>
                <a:r>
                  <a:rPr lang="bn-BD" sz="3200" dirty="0" smtClean="0">
                    <a:latin typeface="NikoshBAN" pitchFamily="2" charset="0"/>
                    <a:cs typeface="NikoshBAN" pitchFamily="2" charset="0"/>
                  </a:rPr>
                  <a:t>)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/>
                </a:r>
                <a:r>
                  <a:rPr lang="en-US" sz="3200" dirty="0" err="1" smtClean="0">
                    <a:latin typeface="NikoshBAN" pitchFamily="2" charset="0"/>
                    <a:cs typeface="NikoshBAN" pitchFamily="2" charset="0"/>
                  </a:rPr>
                  <a:t>i</a:t>
                </a:r>
                <a:r>
                  <a:rPr lang="en-US" sz="3200" dirty="0">
                    <a:latin typeface="NikoshBAN" pitchFamily="2" charset="0"/>
                    <a:cs typeface="NikoshBAN" pitchFamily="2" charset="0"/>
                  </a:rPr>
                  <a:t>, ii</a:t>
                </a:r>
                <a:r>
                  <a:rPr lang="bn-BD" sz="3200" dirty="0">
                    <a:latin typeface="NikoshBAN" pitchFamily="2" charset="0"/>
                    <a:cs typeface="NikoshBAN" pitchFamily="2" charset="0"/>
                  </a:rPr>
                  <a:t> ও </a:t>
                </a:r>
                <a:r>
                  <a:rPr lang="en-US" sz="3200" dirty="0" smtClean="0">
                    <a:latin typeface="NikoshBAN" pitchFamily="2" charset="0"/>
                    <a:cs typeface="NikoshBAN" pitchFamily="2" charset="0"/>
                  </a:rPr>
                  <a:t>iii</a:t>
                </a:r>
                <a:endParaRPr lang="en-US" sz="3200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240" y="1981200"/>
                <a:ext cx="9159240" cy="406867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143000" y="4495800"/>
                <a:ext cx="455574" cy="4891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495800"/>
                <a:ext cx="455574" cy="48917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73436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4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+2y =9</a:t>
            </a:r>
          </a:p>
          <a:p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 – y = 3</a:t>
            </a:r>
          </a:p>
          <a:p>
            <a:pPr algn="l"/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সমীকরণ দুইটির অজানা রাশির মান-</a:t>
            </a:r>
          </a:p>
          <a:p>
            <a:pPr algn="l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(ক) 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2,3</a:t>
            </a: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গ)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3,3</a:t>
            </a:r>
            <a:endParaRPr lang="bn-BD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(খ) 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3,2</a:t>
            </a: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(ঘ) 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3,4</a:t>
            </a:r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5562600" y="3733800"/>
                <a:ext cx="455574" cy="4891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√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733800"/>
                <a:ext cx="455574" cy="48917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38030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38200"/>
            <a:ext cx="7162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b="1" dirty="0" smtClean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জয়নাল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আবেদীন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ভূঁইয়া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বগাচতর</a:t>
            </a:r>
            <a:r>
              <a:rPr lang="en-US" sz="4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এন</a:t>
            </a:r>
            <a:r>
              <a:rPr lang="en-US" sz="4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40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জি</a:t>
            </a:r>
            <a:r>
              <a:rPr lang="en-US" sz="4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40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ইউ</a:t>
            </a:r>
            <a:r>
              <a:rPr lang="en-US" sz="4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40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আই</a:t>
            </a:r>
            <a:r>
              <a:rPr lang="en-US" sz="4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ফাজিল</a:t>
            </a:r>
            <a:r>
              <a:rPr lang="en-US" sz="4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4000" dirty="0" smtClean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সীতাকুণ্ড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চট্টগ্রাম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952797"/>
            <a:ext cx="72390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সমাধান কর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0" y="3124200"/>
                <a:ext cx="9144000" cy="1446550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400" dirty="0" smtClean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 – y = 2a</a:t>
                </a:r>
              </a:p>
              <a:p>
                <a:pPr algn="ctr"/>
                <a:r>
                  <a:rPr lang="en-US" sz="4400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ax + by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4400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4400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 </m:t>
                        </m:r>
                      </m:sup>
                    </m:sSup>
                    <m:r>
                      <a:rPr lang="en-US" sz="4400" b="0" i="0" smtClean="0">
                        <a:solidFill>
                          <a:srgbClr val="00B0F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44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4400" b="0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4400" dirty="0">
                  <a:solidFill>
                    <a:srgbClr val="00B0F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124200"/>
                <a:ext cx="9144000" cy="144655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lowchart: Process 3"/>
          <p:cNvSpPr/>
          <p:nvPr/>
        </p:nvSpPr>
        <p:spPr>
          <a:xfrm>
            <a:off x="1066800" y="304800"/>
            <a:ext cx="6553200" cy="1295400"/>
          </a:xfrm>
          <a:prstGeom prst="flowChartProces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BD" sz="9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</a:p>
        </p:txBody>
      </p:sp>
    </p:spTree>
    <p:extLst>
      <p:ext uri="{BB962C8B-B14F-4D97-AF65-F5344CB8AC3E}">
        <p14:creationId xmlns="" xmlns:p14="http://schemas.microsoft.com/office/powerpoint/2010/main" val="3200411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6"/>
          <p:cNvSpPr>
            <a:spLocks noChangeArrowheads="1" noChangeShapeType="1" noTextEdit="1"/>
          </p:cNvSpPr>
          <p:nvPr/>
        </p:nvSpPr>
        <p:spPr bwMode="auto">
          <a:xfrm>
            <a:off x="867455" y="1875844"/>
            <a:ext cx="7543800" cy="30938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s-IN" sz="2893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blipFill>
                  <a:blip r:embed="rId3"/>
                  <a:tile tx="0" ty="0" sx="100000" sy="100000" flip="none" algn="tl"/>
                </a:blip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NikoshBAN"/>
                <a:cs typeface="NikoshBAN"/>
              </a:rPr>
              <a:t>ধন্যবাদ</a:t>
            </a:r>
            <a:endParaRPr lang="en-US" sz="2893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blipFill>
                <a:blip r:embed="rId3"/>
                <a:tile tx="0" ty="0" sx="100000" sy="100000" flip="none" algn="tl"/>
              </a:blipFill>
              <a:effectLst>
                <a:outerShdw dist="35921" dir="2700000" algn="ctr" rotWithShape="0">
                  <a:srgbClr val="808080">
                    <a:alpha val="79999"/>
                  </a:srgbClr>
                </a:outerShdw>
              </a:effectLst>
              <a:latin typeface="NikoshBAN"/>
              <a:cs typeface="NikoshB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97913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143000"/>
            <a:ext cx="4733544" cy="47653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775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05000" y="972741"/>
            <a:ext cx="4876800" cy="443745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572000"/>
            <a:ext cx="533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959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562" y="1047750"/>
            <a:ext cx="5786438" cy="42862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81000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810000"/>
            <a:ext cx="60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6177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n-BD" dirty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2057400"/>
            <a:ext cx="7696200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শ্রেণি 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BD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অষ্টম  </a:t>
            </a:r>
          </a:p>
          <a:p>
            <a:pPr algn="ctr"/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বিষয়ঃ  গণিত</a:t>
            </a:r>
            <a:r>
              <a:rPr lang="bn-IN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৬ষ্ঠ</a:t>
            </a:r>
            <a:r>
              <a:rPr lang="bn-BD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সহসমীকরণ</a:t>
            </a:r>
            <a:r>
              <a:rPr lang="bn-BD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) </a:t>
            </a:r>
          </a:p>
          <a:p>
            <a:pPr algn="ctr"/>
            <a:r>
              <a:rPr lang="bn-BD" sz="6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সময়  </a:t>
            </a:r>
            <a:r>
              <a:rPr lang="en-US" sz="6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BD" sz="6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০ মিনিট</a:t>
            </a:r>
            <a:r>
              <a:rPr lang="en-US" sz="6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loud 4"/>
          <p:cNvSpPr/>
          <p:nvPr/>
        </p:nvSpPr>
        <p:spPr>
          <a:xfrm>
            <a:off x="990600" y="381000"/>
            <a:ext cx="6781800" cy="1459468"/>
          </a:xfrm>
          <a:prstGeom prst="cloud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sz="6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আজকের </a:t>
            </a:r>
            <a:r>
              <a:rPr lang="as-IN" sz="6000" dirty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60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355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200400"/>
            <a:ext cx="7543800" cy="2438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endParaRPr lang="en-US" sz="36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en-US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প্রতিস্থাপন </a:t>
            </a:r>
            <a:r>
              <a:rPr lang="bn-BD" sz="3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পদ্ধতি বাখ্যা করতে পারবে।</a:t>
            </a:r>
          </a:p>
          <a:p>
            <a:pPr algn="l"/>
            <a:r>
              <a:rPr lang="en-US" sz="36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প্রতিস্থাপন </a:t>
            </a:r>
            <a:r>
              <a:rPr lang="bn-BD" sz="36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পদ্ধতির সাহায্যে গাণিতিক সমস্যার </a:t>
            </a:r>
            <a:r>
              <a:rPr lang="en-US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l"/>
            <a:r>
              <a:rPr lang="en-US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36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সমাধান </a:t>
            </a:r>
            <a:r>
              <a:rPr lang="bn-BD" sz="3600" b="1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করতে পারবে </a:t>
            </a:r>
            <a:r>
              <a:rPr lang="bn-BD" sz="3600" b="1" dirty="0">
                <a:solidFill>
                  <a:srgbClr val="00B0F0"/>
                </a:solidFill>
              </a:rPr>
              <a:t>। 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914400" y="1066800"/>
            <a:ext cx="7162800" cy="1828800"/>
          </a:xfrm>
          <a:prstGeom prst="downArrow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sz="6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6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305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448800" cy="7162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en-US" sz="6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x-y=4 -----------  1</a:t>
            </a:r>
          </a:p>
          <a:p>
            <a:pPr marL="0" indent="0">
              <a:buNone/>
            </a:pPr>
            <a:r>
              <a:rPr lang="en-US" sz="6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6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x+y</a:t>
            </a:r>
            <a:r>
              <a:rPr lang="en-US" sz="6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=6-----------   2 </a:t>
            </a:r>
            <a:endParaRPr lang="en-US" sz="6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2400" y="152400"/>
            <a:ext cx="9144000" cy="685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723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lvl="1" indent="0" algn="ctr">
              <a:buNone/>
            </a:pP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সমীকরণ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lvl="1" indent="0">
              <a:buNone/>
            </a:pPr>
            <a:r>
              <a:rPr lang="en-US" sz="3600" u="sng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sz="3600" u="sng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সমীকরণ</a:t>
            </a:r>
            <a:r>
              <a:rPr lang="en-US" sz="3600" u="sng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</a:t>
            </a:r>
            <a:endParaRPr lang="en-US" sz="3600" dirty="0" smtClean="0">
              <a:solidFill>
                <a:srgbClr val="FF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err="1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x+y</a:t>
            </a:r>
            <a:r>
              <a:rPr lang="en-US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=5 </a:t>
            </a:r>
            <a:r>
              <a:rPr lang="en-US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সমীকরণ</a:t>
            </a:r>
            <a:r>
              <a:rPr lang="en-US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smtClean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অজানা</a:t>
            </a:r>
            <a:r>
              <a:rPr lang="en-US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রাশি</a:t>
            </a:r>
            <a:r>
              <a:rPr lang="en-US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চলক</a:t>
            </a:r>
            <a:r>
              <a:rPr lang="en-US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dirty="0" err="1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চলক</a:t>
            </a:r>
            <a:r>
              <a:rPr lang="en-US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একঘাতবিশিষ্ট</a:t>
            </a:r>
            <a:r>
              <a:rPr lang="en-US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এরুপ</a:t>
            </a:r>
            <a:r>
              <a:rPr lang="en-US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সমীকরণ</a:t>
            </a:r>
            <a:r>
              <a:rPr lang="en-US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সমীকরণ</a:t>
            </a:r>
            <a:r>
              <a:rPr lang="en-US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x+y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=5</a:t>
            </a:r>
            <a:r>
              <a: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x-y=3</a:t>
            </a:r>
            <a:r>
              <a: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সমীকরণ</a:t>
            </a:r>
            <a:r>
              <a: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দুইটি</a:t>
            </a:r>
            <a:r>
              <a: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r>
              <a: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বিবেচনা</a:t>
            </a:r>
            <a:r>
              <a: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সমীকরণ</a:t>
            </a:r>
            <a:r>
              <a: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প্রাপ্ত</a:t>
            </a:r>
            <a:r>
              <a: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সংখ্যাযুগলের</a:t>
            </a:r>
            <a:r>
              <a: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x=4,y=1</a:t>
            </a:r>
            <a:r>
              <a: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সমীকরণ</a:t>
            </a:r>
            <a:r>
              <a: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যুগপ</a:t>
            </a:r>
            <a:r>
              <a: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‍</a:t>
            </a:r>
            <a:r>
              <a:rPr lang="en-US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সিদ্ধ</a:t>
            </a:r>
            <a:r>
              <a: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চলকের</a:t>
            </a:r>
            <a:r>
              <a:rPr lang="en-US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একাধিক</a:t>
            </a:r>
            <a:r>
              <a:rPr lang="en-US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সমীকরণ</a:t>
            </a:r>
            <a:r>
              <a:rPr lang="en-US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সিদ্ধ</a:t>
            </a:r>
            <a:r>
              <a:rPr lang="en-US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হলে,সমীকরণসমূহকে</a:t>
            </a:r>
            <a:r>
              <a:rPr lang="en-US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একত্রে</a:t>
            </a:r>
            <a:r>
              <a:rPr lang="en-US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সহসমীকরণ</a:t>
            </a:r>
            <a:r>
              <a:rPr lang="en-US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চলক</a:t>
            </a:r>
            <a:r>
              <a:rPr lang="en-US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একঘাত</a:t>
            </a:r>
            <a:r>
              <a:rPr lang="en-US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সহসমীকরণকে</a:t>
            </a:r>
            <a:r>
              <a:rPr lang="en-US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সহসমীকরণ</a:t>
            </a:r>
            <a:r>
              <a:rPr lang="en-US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     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313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977</TotalTime>
  <Words>559</Words>
  <Application>Microsoft Office PowerPoint</Application>
  <PresentationFormat>On-screen Show (4:3)</PresentationFormat>
  <Paragraphs>106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 PC</dc:creator>
  <cp:lastModifiedBy>Iqra</cp:lastModifiedBy>
  <cp:revision>222</cp:revision>
  <dcterms:created xsi:type="dcterms:W3CDTF">2006-08-16T00:00:00Z</dcterms:created>
  <dcterms:modified xsi:type="dcterms:W3CDTF">2020-12-24T16:46:44Z</dcterms:modified>
</cp:coreProperties>
</file>