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0" r:id="rId2"/>
    <p:sldId id="264" r:id="rId3"/>
    <p:sldId id="276" r:id="rId4"/>
    <p:sldId id="271" r:id="rId5"/>
    <p:sldId id="277" r:id="rId6"/>
    <p:sldId id="270" r:id="rId7"/>
    <p:sldId id="279" r:id="rId8"/>
    <p:sldId id="280" r:id="rId9"/>
    <p:sldId id="261" r:id="rId10"/>
    <p:sldId id="282" r:id="rId11"/>
    <p:sldId id="283" r:id="rId12"/>
    <p:sldId id="284" r:id="rId13"/>
    <p:sldId id="285" r:id="rId14"/>
    <p:sldId id="286" r:id="rId15"/>
    <p:sldId id="267" r:id="rId16"/>
    <p:sldId id="268" r:id="rId17"/>
    <p:sldId id="275" r:id="rId18"/>
  </p:sldIdLst>
  <p:sldSz cx="13258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718F"/>
    <a:srgbClr val="F21A5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3190" autoAdjust="0"/>
  </p:normalViewPr>
  <p:slideViewPr>
    <p:cSldViewPr>
      <p:cViewPr varScale="1">
        <p:scale>
          <a:sx n="58" d="100"/>
          <a:sy n="58" d="100"/>
        </p:scale>
        <p:origin x="-882" y="-78"/>
      </p:cViewPr>
      <p:guideLst>
        <p:guide orient="horz" pos="2160"/>
        <p:guide pos="41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4571A-F257-47BC-BF34-471A8E61717C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685800"/>
            <a:ext cx="6629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37E54-F836-4F3A-9D88-5954EFC02F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807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685800"/>
            <a:ext cx="6629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7E54-F836-4F3A-9D88-5954EFC02F5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8002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685800"/>
            <a:ext cx="6629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7E54-F836-4F3A-9D88-5954EFC02F5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311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4410" y="2130426"/>
            <a:ext cx="112699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820" y="3886200"/>
            <a:ext cx="92811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12630" y="274639"/>
            <a:ext cx="298323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2940" y="274639"/>
            <a:ext cx="87287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354" y="4406901"/>
            <a:ext cx="112699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354" y="2906713"/>
            <a:ext cx="112699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2940" y="1600201"/>
            <a:ext cx="585597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39890" y="1600201"/>
            <a:ext cx="585597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940" y="1535113"/>
            <a:ext cx="585827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940" y="2174875"/>
            <a:ext cx="585827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35287" y="1535113"/>
            <a:ext cx="58605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35287" y="2174875"/>
            <a:ext cx="58605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1" y="273050"/>
            <a:ext cx="436205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822" y="273051"/>
            <a:ext cx="74120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1" y="1435101"/>
            <a:ext cx="436205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8818" y="4800600"/>
            <a:ext cx="79552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8818" y="612775"/>
            <a:ext cx="79552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8818" y="5367338"/>
            <a:ext cx="79552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2940" y="274638"/>
            <a:ext cx="119329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940" y="1600201"/>
            <a:ext cx="119329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940" y="6356351"/>
            <a:ext cx="3093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6DBB2-F400-489C-9F9D-4985F43EAFB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0090" y="6356351"/>
            <a:ext cx="4198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02140" y="6356351"/>
            <a:ext cx="3093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6C508-4907-4D8A-A570-1839B84AE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02140" y="6356351"/>
            <a:ext cx="3093720" cy="365125"/>
          </a:xfrm>
        </p:spPr>
        <p:txBody>
          <a:bodyPr/>
          <a:lstStyle/>
          <a:p>
            <a:fld id="{07DE8275-B446-47D4-8B32-FEA8E5FA5AF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C:\Users\User\Desktop\Patarn(image)\F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11353800" cy="381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838200" y="5638800"/>
            <a:ext cx="114300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ফুলের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শুভেচ্ছা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3720" y="685801"/>
            <a:ext cx="886968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endParaRPr lang="en-US" sz="48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0" y="0"/>
            <a:ext cx="13258800" cy="6765925"/>
            <a:chOff x="0" y="0"/>
            <a:chExt cx="12192000" cy="6765823"/>
          </a:xfrm>
        </p:grpSpPr>
        <p:sp>
          <p:nvSpPr>
            <p:cNvPr id="8" name="Rectangle 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6860" y="152400"/>
            <a:ext cx="1027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u="sng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7350" y="912674"/>
            <a:ext cx="9391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প্যাটার্ণঃ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পন্থায়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নকসা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গানিতিক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সাজানোকে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প্যাটার্ণ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4900" y="2687079"/>
            <a:ext cx="1027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u="sng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7840" y="3505201"/>
            <a:ext cx="9060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চিত্রে কাঠির সংখ্যাঃ ৪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=৩.১+১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7840" y="4495801"/>
            <a:ext cx="9060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চিত্রে কাঠির সংখ্যাঃ ৭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=৩.২+১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57350" y="5675294"/>
            <a:ext cx="9060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৩য় চিত্রে কাঠির সংখ্যাঃ ১০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=৩.৩+১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0" y="0"/>
            <a:ext cx="13258800" cy="6765925"/>
            <a:chOff x="0" y="0"/>
            <a:chExt cx="12192000" cy="6765823"/>
          </a:xfrm>
        </p:grpSpPr>
        <p:sp>
          <p:nvSpPr>
            <p:cNvPr id="9" name="Rectangle 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449819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7350" y="609600"/>
            <a:ext cx="9060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ক-তম চিত্রে কাঠির সংখ্যাঃ ৩ক+১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6860" y="152400"/>
            <a:ext cx="8065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...........................................................................................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6370" y="1371600"/>
            <a:ext cx="7844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প্যাটার্ণটির বীজগাণিতিক রাশিঃ ৩ক+১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5390" y="2286001"/>
            <a:ext cx="90601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তম চিত্রে কাঠির সংখ্যাঃ ৩.১০+১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=৩০+১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   =৩১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4900" y="3758625"/>
            <a:ext cx="1027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u="sng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7840" y="4303693"/>
            <a:ext cx="9060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চিত্রে কাঠির সংখ্যাঃ ৪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57350" y="4800600"/>
            <a:ext cx="9060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তম চিত্রে কাঠির সংখ্যাঃ ৩১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7840" y="5334000"/>
            <a:ext cx="9060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 সংখ্যা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0" y="0"/>
            <a:ext cx="13258800" cy="6765925"/>
            <a:chOff x="0" y="0"/>
            <a:chExt cx="12192000" cy="6765823"/>
          </a:xfrm>
        </p:grpSpPr>
        <p:sp>
          <p:nvSpPr>
            <p:cNvPr id="11" name="Rectangle 1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7894437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2940" y="609600"/>
            <a:ext cx="5524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চিত্রে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দিয়াশলাইয়ে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কাঠির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345754" y="838200"/>
            <a:ext cx="46405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87440" y="388204"/>
            <a:ext cx="5303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(১ম সংখ্যা+শেষ সংখ্যা)× পদসংখ্যা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5480" y="1143001"/>
            <a:ext cx="4530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>
            <a:endCxn id="11" idx="3"/>
          </p:cNvCxnSpPr>
          <p:nvPr/>
        </p:nvCxnSpPr>
        <p:spPr>
          <a:xfrm flipV="1">
            <a:off x="6408420" y="1522484"/>
            <a:ext cx="1947594" cy="10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87440" y="1105470"/>
            <a:ext cx="2168574" cy="834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(৪+৩১)× ১০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55970" y="2286001"/>
            <a:ext cx="489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 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6518910" y="2516833"/>
            <a:ext cx="89134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297930" y="1981201"/>
            <a:ext cx="1657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৩৫×১০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48549" y="3124200"/>
            <a:ext cx="1996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১৭৫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9203" y="4082535"/>
            <a:ext cx="7065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চিত্রে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দিয়াশলাইয়ে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=১৭৫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6"/>
          <p:cNvGrpSpPr>
            <a:grpSpLocks/>
          </p:cNvGrpSpPr>
          <p:nvPr/>
        </p:nvGrpSpPr>
        <p:grpSpPr bwMode="auto">
          <a:xfrm>
            <a:off x="0" y="0"/>
            <a:ext cx="13258800" cy="6765925"/>
            <a:chOff x="0" y="0"/>
            <a:chExt cx="12192000" cy="6765823"/>
          </a:xfrm>
        </p:grpSpPr>
        <p:sp>
          <p:nvSpPr>
            <p:cNvPr id="14" name="Rectangle 1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2057705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1" grpId="0"/>
      <p:bldP spid="15" grpId="0"/>
      <p:bldP spid="21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1070" y="297360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5880" y="2048470"/>
            <a:ext cx="10938510" cy="92333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ক্রমে ম্যাজিক বর্গ সংখ্যা কত?</a:t>
            </a:r>
            <a:endParaRPr lang="en-US" sz="54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0" y="0"/>
            <a:ext cx="13258800" cy="6765925"/>
            <a:chOff x="0" y="0"/>
            <a:chExt cx="12192000" cy="6765823"/>
          </a:xfrm>
        </p:grpSpPr>
        <p:sp>
          <p:nvSpPr>
            <p:cNvPr id="7" name="Rectangle 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6717118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6170" y="1"/>
            <a:ext cx="59664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490" y="1752600"/>
            <a:ext cx="12927330" cy="144655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ক্রমিক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এবংসূত্র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ক্রমিক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সংখ্যাগুলোর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0" y="0"/>
            <a:ext cx="13258800" cy="6765925"/>
            <a:chOff x="0" y="0"/>
            <a:chExt cx="12192000" cy="6765823"/>
          </a:xfrm>
        </p:grpSpPr>
        <p:sp>
          <p:nvSpPr>
            <p:cNvPr id="6" name="Rectangle 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8423897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" y="558225"/>
            <a:ext cx="1270635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220980" y="1981032"/>
            <a:ext cx="12706350" cy="335296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182880">
              <a:lnSpc>
                <a:spcPct val="107000"/>
              </a:lnSpc>
              <a:spcAft>
                <a:spcPts val="600"/>
              </a:spcAft>
            </a:pP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(5K+2)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GKwU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exR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MwYZxq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ivwk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| </a:t>
            </a:r>
            <a:endParaRPr lang="en-US" sz="3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R="182880">
              <a:lnSpc>
                <a:spcPct val="107000"/>
              </a:lnSpc>
              <a:spcAft>
                <a:spcPts val="600"/>
              </a:spcAft>
            </a:pP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(K)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ivwkwUi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1g I 2q c` KZ? </a:t>
            </a:r>
            <a:endParaRPr lang="en-US" sz="3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R="182880">
              <a:lnSpc>
                <a:spcPct val="107000"/>
              </a:lnSpc>
              <a:spcAft>
                <a:spcPts val="600"/>
              </a:spcAft>
            </a:pP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(L)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DÏxc‡Ki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Av‡jv‡K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3q I 4_© c‡`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জ্যামিতিক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প্যাটার্ণ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AsKb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Ki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Ges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AsK‡bi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সত্যতা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hvPvB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Ki| </a:t>
            </a:r>
            <a:endParaRPr lang="en-US" sz="3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R="182880">
              <a:lnSpc>
                <a:spcPct val="107000"/>
              </a:lnSpc>
              <a:spcAft>
                <a:spcPts val="600"/>
              </a:spcAft>
            </a:pP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(M)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ivwkwUi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cÖ_g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100wU c‡`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mgwó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wbY©q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Ki | </a:t>
            </a:r>
            <a:endParaRPr lang="en-US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0" y="0"/>
            <a:ext cx="13258800" cy="6765925"/>
            <a:chOff x="0" y="0"/>
            <a:chExt cx="12192000" cy="6765823"/>
          </a:xfrm>
        </p:grpSpPr>
        <p:sp>
          <p:nvSpPr>
            <p:cNvPr id="6" name="Rectangle 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1960" y="685800"/>
            <a:ext cx="12374880" cy="707886"/>
          </a:xfrm>
          <a:prstGeom prst="rect">
            <a:avLst/>
          </a:prstGeom>
        </p:spPr>
        <p:style>
          <a:lnRef idx="2">
            <a:schemeClr val="accent6"/>
          </a:lnRef>
          <a:fillRef idx="1001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4000" dirty="0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245006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2541270" y="1952274"/>
            <a:ext cx="5745480" cy="943327"/>
            <a:chOff x="1498" y="6883"/>
            <a:chExt cx="3485" cy="78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>
              <a:off x="1498" y="6883"/>
              <a:ext cx="506" cy="76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655" y="6889"/>
              <a:ext cx="751" cy="765"/>
              <a:chOff x="2655" y="7309"/>
              <a:chExt cx="751" cy="765"/>
            </a:xfrm>
          </p:grpSpPr>
          <p:sp>
            <p:nvSpPr>
              <p:cNvPr id="13" name="AutoShape 8"/>
              <p:cNvSpPr>
                <a:spLocks noChangeArrowheads="1"/>
              </p:cNvSpPr>
              <p:nvPr/>
            </p:nvSpPr>
            <p:spPr bwMode="auto">
              <a:xfrm rot="10674066">
                <a:off x="2900" y="7309"/>
                <a:ext cx="506" cy="765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AutoShape 7"/>
              <p:cNvSpPr>
                <a:spLocks noChangeArrowheads="1"/>
              </p:cNvSpPr>
              <p:nvPr/>
            </p:nvSpPr>
            <p:spPr bwMode="auto">
              <a:xfrm>
                <a:off x="2655" y="7309"/>
                <a:ext cx="506" cy="765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2"/>
            <p:cNvGrpSpPr>
              <a:grpSpLocks/>
            </p:cNvGrpSpPr>
            <p:nvPr/>
          </p:nvGrpSpPr>
          <p:grpSpPr bwMode="auto">
            <a:xfrm>
              <a:off x="3983" y="6907"/>
              <a:ext cx="1000" cy="765"/>
              <a:chOff x="3971" y="7267"/>
              <a:chExt cx="1000" cy="765"/>
            </a:xfrm>
          </p:grpSpPr>
          <p:sp>
            <p:nvSpPr>
              <p:cNvPr id="10" name="AutoShape 5"/>
              <p:cNvSpPr>
                <a:spLocks noChangeArrowheads="1"/>
              </p:cNvSpPr>
              <p:nvPr/>
            </p:nvSpPr>
            <p:spPr bwMode="auto">
              <a:xfrm>
                <a:off x="3971" y="7267"/>
                <a:ext cx="506" cy="765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 rot="10674066">
                <a:off x="4226" y="7267"/>
                <a:ext cx="506" cy="765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AutoShape 3"/>
              <p:cNvSpPr>
                <a:spLocks noChangeArrowheads="1"/>
              </p:cNvSpPr>
              <p:nvPr/>
            </p:nvSpPr>
            <p:spPr bwMode="auto">
              <a:xfrm>
                <a:off x="4465" y="7267"/>
                <a:ext cx="506" cy="765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31470" y="3441918"/>
            <a:ext cx="12153900" cy="1815882"/>
          </a:xfrm>
          <a:prstGeom prst="rect">
            <a:avLst/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wb‡Pi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bn-IN" altLang="en-US" sz="2800" b="1" dirty="0" smtClean="0">
                <a:solidFill>
                  <a:schemeClr val="tx2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জ্যামিতিক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wPÎ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¸‡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jv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KvwV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w`‡q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ˆ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Zwi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Kiv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n‡q‡Q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|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(K)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PZz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_© </a:t>
            </a:r>
            <a:r>
              <a:rPr lang="bn-IN" altLang="en-US" sz="2800" dirty="0" smtClean="0">
                <a:solidFill>
                  <a:schemeClr val="tx2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প্যাটার্ণে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†`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kjvB‡qi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KvwVi</a:t>
            </a:r>
            <a:r>
              <a:rPr lang="bn-IN" altLang="en-US" sz="2800" dirty="0">
                <a:solidFill>
                  <a:schemeClr val="tx2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bn-IN" altLang="en-US" sz="2800" dirty="0" smtClean="0">
                <a:solidFill>
                  <a:schemeClr val="tx2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সংখ্যা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†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ei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Ki|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(L)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ZvwjKvi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cieZ©x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 </a:t>
            </a:r>
            <a:r>
              <a:rPr lang="bn-IN" altLang="en-US" sz="2800" dirty="0" smtClean="0">
                <a:solidFill>
                  <a:schemeClr val="tx2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সংখ্যাটি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Kxfv‡e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†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ei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Ki‡e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Zv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bn-IN" altLang="en-US" sz="2800" dirty="0" smtClean="0">
                <a:solidFill>
                  <a:schemeClr val="tx2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ব্যাখ্যা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Ki|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(M)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kZZg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bn-IN" altLang="en-US" sz="2800" dirty="0" smtClean="0">
                <a:solidFill>
                  <a:schemeClr val="tx2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প্যাটার্ণ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ˆ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Zwi‡Z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KZ¸‡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jv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†`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kjvB‡qi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KvwVi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cÖ‡qvRb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|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0" y="0"/>
            <a:ext cx="13258800" cy="6765925"/>
            <a:chOff x="0" y="0"/>
            <a:chExt cx="12192000" cy="6765823"/>
          </a:xfrm>
        </p:grpSpPr>
        <p:sp>
          <p:nvSpPr>
            <p:cNvPr id="17" name="Rectangle 1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46170" y="5562600"/>
            <a:ext cx="6574155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6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b="1" dirty="0">
              <a:solidFill>
                <a:srgbClr val="0000FF"/>
              </a:solidFill>
            </a:endParaRPr>
          </a:p>
        </p:txBody>
      </p:sp>
      <p:pic>
        <p:nvPicPr>
          <p:cNvPr id="5" name="Picture 4" descr="F-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1361" y="762000"/>
            <a:ext cx="6072249" cy="45773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3258800" cy="6765925"/>
            <a:chOff x="0" y="0"/>
            <a:chExt cx="12192000" cy="6765823"/>
          </a:xfrm>
        </p:grpSpPr>
        <p:sp>
          <p:nvSpPr>
            <p:cNvPr id="6" name="Rectangle 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60870" y="4419600"/>
            <a:ext cx="6297930" cy="2062103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ঃঅষ্টম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গণিত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ঃপ্রথম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</a:t>
            </a:r>
          </a:p>
          <a:p>
            <a:pPr algn="ctr">
              <a:defRPr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শিরোনামঃপ্যাটার্ন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28600"/>
            <a:ext cx="13258800" cy="83099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0" y="914400"/>
            <a:ext cx="13258800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40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 flipV="1">
            <a:off x="457200" y="4151978"/>
            <a:ext cx="5715000" cy="255454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মোহাম্মাদ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জিন্নাহ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আফড়া ইসঃ সিঃ আলিম মাদ্রাসা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রাজবাড়ি সদর, রাজবাড়ি।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E:\GIF picture\beautiful-pink-rose-flower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1954" y="1752600"/>
            <a:ext cx="4279195" cy="23621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0" y="0"/>
            <a:ext cx="13258800" cy="6765925"/>
            <a:chOff x="0" y="0"/>
            <a:chExt cx="12192000" cy="6765823"/>
          </a:xfrm>
        </p:grpSpPr>
        <p:sp>
          <p:nvSpPr>
            <p:cNvPr id="11" name="Rectangle 1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3" name="Oval 12"/>
          <p:cNvSpPr/>
          <p:nvPr/>
        </p:nvSpPr>
        <p:spPr>
          <a:xfrm>
            <a:off x="1524000" y="1676400"/>
            <a:ext cx="2667000" cy="2438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72488080_749353452156205_5341442657560297472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1445" y="1600200"/>
            <a:ext cx="3236755" cy="270458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lumMod val="20000"/>
                <a:lumOff val="80000"/>
                <a:tint val="45000"/>
                <a:satMod val="400000"/>
              </a:schemeClr>
            </a:duotone>
          </a:blip>
          <a:srcRect l="17570" t="20833" r="37335" b="18750"/>
          <a:stretch>
            <a:fillRect/>
          </a:stretch>
        </p:blipFill>
        <p:spPr bwMode="auto">
          <a:xfrm>
            <a:off x="552450" y="258288"/>
            <a:ext cx="12264390" cy="63711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0"/>
            <a:ext cx="13258800" cy="6765925"/>
            <a:chOff x="0" y="0"/>
            <a:chExt cx="12192000" cy="6765823"/>
          </a:xfrm>
        </p:grpSpPr>
        <p:sp>
          <p:nvSpPr>
            <p:cNvPr id="4" name="Rectangle 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Rectangle 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994410" y="3288268"/>
            <a:ext cx="2762250" cy="1295400"/>
          </a:xfrm>
          <a:prstGeom prst="triangl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4530090" y="3288268"/>
            <a:ext cx="2762250" cy="1295400"/>
          </a:xfrm>
          <a:prstGeom prst="triangl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7955280" y="2373868"/>
            <a:ext cx="3867150" cy="2209800"/>
          </a:xfrm>
          <a:prstGeom prst="triangle">
            <a:avLst>
              <a:gd name="adj" fmla="val 49537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507730" y="3897868"/>
            <a:ext cx="276225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9170670" y="3212068"/>
            <a:ext cx="143637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8551545" y="3854053"/>
            <a:ext cx="685800" cy="77343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9203055" y="3179683"/>
            <a:ext cx="1371600" cy="143637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258300" y="3234928"/>
            <a:ext cx="1371600" cy="132588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0595610" y="3909298"/>
            <a:ext cx="685800" cy="66294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3"/>
            <a:endCxn id="3" idx="5"/>
          </p:cNvCxnSpPr>
          <p:nvPr/>
        </p:nvCxnSpPr>
        <p:spPr>
          <a:xfrm rot="5400000" flipH="1" flipV="1">
            <a:off x="5932646" y="3914537"/>
            <a:ext cx="647700" cy="69056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" idx="5"/>
            <a:endCxn id="3" idx="1"/>
          </p:cNvCxnSpPr>
          <p:nvPr/>
        </p:nvCxnSpPr>
        <p:spPr>
          <a:xfrm flipH="1">
            <a:off x="5220653" y="3935968"/>
            <a:ext cx="1381125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1"/>
            <a:endCxn id="3" idx="3"/>
          </p:cNvCxnSpPr>
          <p:nvPr/>
        </p:nvCxnSpPr>
        <p:spPr>
          <a:xfrm rot="10800000" flipH="1" flipV="1">
            <a:off x="5220652" y="3935968"/>
            <a:ext cx="690563" cy="6477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99310" y="4659869"/>
            <a:ext cx="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45480" y="4736069"/>
            <a:ext cx="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723120" y="4812269"/>
            <a:ext cx="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</a:t>
            </a:r>
            <a:endParaRPr lang="en-US" sz="3200" b="1" dirty="0"/>
          </a:p>
        </p:txBody>
      </p:sp>
      <p:sp>
        <p:nvSpPr>
          <p:cNvPr id="19" name="Rectangle 18"/>
          <p:cNvSpPr/>
          <p:nvPr/>
        </p:nvSpPr>
        <p:spPr>
          <a:xfrm>
            <a:off x="220980" y="76201"/>
            <a:ext cx="12816840" cy="1846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6000" dirty="0" err="1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ঘোষণাঃ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           (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সৃজনশীল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অনুশীলন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grpSp>
        <p:nvGrpSpPr>
          <p:cNvPr id="18" name="Group 6"/>
          <p:cNvGrpSpPr>
            <a:grpSpLocks/>
          </p:cNvGrpSpPr>
          <p:nvPr/>
        </p:nvGrpSpPr>
        <p:grpSpPr bwMode="auto">
          <a:xfrm>
            <a:off x="0" y="0"/>
            <a:ext cx="13258800" cy="6765925"/>
            <a:chOff x="0" y="0"/>
            <a:chExt cx="12192000" cy="6765823"/>
          </a:xfrm>
        </p:grpSpPr>
        <p:sp>
          <p:nvSpPr>
            <p:cNvPr id="20" name="Rectangle 1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4" grpId="0"/>
      <p:bldP spid="15" grpId="0"/>
      <p:bldP spid="16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960" y="1600201"/>
            <a:ext cx="1237488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এ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0980" y="152400"/>
            <a:ext cx="12595860" cy="1371600"/>
            <a:chOff x="1295400" y="533400"/>
            <a:chExt cx="3810000" cy="1371600"/>
          </a:xfrm>
        </p:grpSpPr>
        <p:sp>
          <p:nvSpPr>
            <p:cNvPr id="4" name="Round Single Corner Rectangle 81"/>
            <p:cNvSpPr/>
            <p:nvPr/>
          </p:nvSpPr>
          <p:spPr>
            <a:xfrm flipH="1" flipV="1">
              <a:off x="1295400" y="533400"/>
              <a:ext cx="3810000" cy="1371600"/>
            </a:xfrm>
            <a:prstGeom prst="flowChartAlternateProcess">
              <a:avLst/>
            </a:prstGeom>
            <a:gradFill flip="none" rotWithShape="1">
              <a:gsLst>
                <a:gs pos="82000">
                  <a:schemeClr val="bg2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54894" y="914400"/>
              <a:ext cx="104937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atin typeface="NikoshBAN" pitchFamily="2" charset="0"/>
                  <a:cs typeface="NikoshBAN" pitchFamily="2" charset="0"/>
                </a:rPr>
                <a:t>        </a:t>
              </a:r>
              <a:r>
                <a:rPr lang="en-US" sz="5400" dirty="0" err="1" smtClean="0"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441960" y="2474656"/>
            <a:ext cx="12374880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 প্যাটার্ন কী তা ব্যাখ্যা করতে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বিভিন্ন ধরনের জ্যামিতিক প্যাটার্ন লিখতে ও বর্ণনা করতে পারবে।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রৈখিক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প্যাটার্নকে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চলকের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বীজগণিতীয়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রাশিমালায়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রৈখিক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প্যাটার্নের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নির্দিষ্টতম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0" y="-76200"/>
            <a:ext cx="13258800" cy="6765925"/>
            <a:chOff x="0" y="0"/>
            <a:chExt cx="12192000" cy="6765823"/>
          </a:xfrm>
        </p:grpSpPr>
        <p:sp>
          <p:nvSpPr>
            <p:cNvPr id="8" name="Rectangle 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230630" y="3007955"/>
            <a:ext cx="1295400" cy="2303"/>
          </a:xfrm>
          <a:prstGeom prst="line">
            <a:avLst/>
          </a:prstGeom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78330" y="3656012"/>
            <a:ext cx="1104900" cy="1588"/>
          </a:xfrm>
          <a:prstGeom prst="line">
            <a:avLst/>
          </a:prstGeom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78330" y="2360612"/>
            <a:ext cx="1104900" cy="1588"/>
          </a:xfrm>
          <a:prstGeom prst="line">
            <a:avLst/>
          </a:prstGeom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336681" y="3007161"/>
            <a:ext cx="1295400" cy="2303"/>
          </a:xfrm>
          <a:prstGeom prst="line">
            <a:avLst/>
          </a:prstGeom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883541" y="3007161"/>
            <a:ext cx="1295400" cy="230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531241" y="3655218"/>
            <a:ext cx="11049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531241" y="2359818"/>
            <a:ext cx="11049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989593" y="3006367"/>
            <a:ext cx="1295400" cy="230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634990" y="3656012"/>
            <a:ext cx="11049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634990" y="2360612"/>
            <a:ext cx="11049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6093341" y="3007161"/>
            <a:ext cx="1295400" cy="230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6865620" y="3007955"/>
            <a:ext cx="1295400" cy="230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513320" y="3656012"/>
            <a:ext cx="11049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513320" y="2360612"/>
            <a:ext cx="11049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7969369" y="3007161"/>
            <a:ext cx="1295400" cy="230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618220" y="3656012"/>
            <a:ext cx="11049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618220" y="2360612"/>
            <a:ext cx="11049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9076571" y="3007161"/>
            <a:ext cx="1295400" cy="230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9723120" y="3656012"/>
            <a:ext cx="11049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9723120" y="2360612"/>
            <a:ext cx="11049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10181471" y="3007161"/>
            <a:ext cx="1295400" cy="230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099310" y="3729336"/>
            <a:ext cx="441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9200" y="3729336"/>
            <a:ext cx="441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24500" y="3729336"/>
            <a:ext cx="441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1960" y="4514671"/>
            <a:ext cx="12595860" cy="156966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কাঠির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তালিকার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(গ)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31470" y="1214736"/>
            <a:ext cx="12706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31470" y="405825"/>
            <a:ext cx="12595860" cy="707886"/>
          </a:xfrm>
          <a:prstGeom prst="rect">
            <a:avLst/>
          </a:prstGeom>
        </p:spPr>
        <p:style>
          <a:lnRef idx="2">
            <a:schemeClr val="accent2"/>
          </a:lnRef>
          <a:fillRef idx="1003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পাঠদানঃ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9" name="Group 6"/>
          <p:cNvGrpSpPr>
            <a:grpSpLocks/>
          </p:cNvGrpSpPr>
          <p:nvPr/>
        </p:nvGrpSpPr>
        <p:grpSpPr bwMode="auto">
          <a:xfrm>
            <a:off x="0" y="0"/>
            <a:ext cx="13258800" cy="6765925"/>
            <a:chOff x="0" y="0"/>
            <a:chExt cx="12192000" cy="6765823"/>
          </a:xfrm>
        </p:grpSpPr>
        <p:sp>
          <p:nvSpPr>
            <p:cNvPr id="30" name="Rectangle 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 animBg="1"/>
      <p:bldP spid="58" grpId="0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3920" y="152400"/>
            <a:ext cx="1027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u="sng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4900" y="1143001"/>
            <a:ext cx="1182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কাঠির সংখ্যার তালিকাঃ ৪, ৭, ১০............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4900" y="1777425"/>
            <a:ext cx="1027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u="sng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3430" y="2357735"/>
            <a:ext cx="118224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কাঠির সংখ্যার তালিকাঃ ৪, ৭, ১০............</a:t>
            </a:r>
          </a:p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সমাধান : তালিকার সংখ্যাগুলো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৪, ৭, ১০..........</a:t>
            </a:r>
            <a:endParaRPr lang="as-IN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  পাশাপাশি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দুটি সংখ্যার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পার্থক্যঃ ৩, ৩,......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এখানে প্রতিবার পার্থক্য ৩।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অতএব 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পরবর্তী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 সংখ্যা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 হবে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১০+৩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=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১৩</a:t>
            </a:r>
            <a:endParaRPr lang="as-IN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0" y="0"/>
            <a:ext cx="13258800" cy="6765925"/>
            <a:chOff x="0" y="0"/>
            <a:chExt cx="12192000" cy="6765823"/>
          </a:xfrm>
        </p:grpSpPr>
        <p:sp>
          <p:nvSpPr>
            <p:cNvPr id="8" name="Rectangle 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0707754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4900" y="228601"/>
            <a:ext cx="1027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u="sng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2996167" y="3161943"/>
            <a:ext cx="1295400" cy="230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643867" y="3810000"/>
            <a:ext cx="11049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643867" y="2514600"/>
            <a:ext cx="11049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099916" y="3161149"/>
            <a:ext cx="1295400" cy="230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48767" y="3810000"/>
            <a:ext cx="11049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48767" y="2514600"/>
            <a:ext cx="11049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207119" y="3161149"/>
            <a:ext cx="1295400" cy="230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53667" y="3810000"/>
            <a:ext cx="11049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53667" y="2514600"/>
            <a:ext cx="11049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312019" y="3161149"/>
            <a:ext cx="1295400" cy="230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57743" y="1258670"/>
            <a:ext cx="8675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কাঠি দিয়ে পরবর্তী চিত্র নিন্মে আঁকা হলঃ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99310" y="4724401"/>
            <a:ext cx="9391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কাঠি দিয়ে তৈরি পরবর্তী চিত্রে কাঠির সংখ্যাঃ ১৩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960870" y="2514600"/>
            <a:ext cx="11049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960870" y="3810000"/>
            <a:ext cx="11049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416919" y="3161149"/>
            <a:ext cx="1295400" cy="230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6"/>
          <p:cNvGrpSpPr>
            <a:grpSpLocks/>
          </p:cNvGrpSpPr>
          <p:nvPr/>
        </p:nvGrpSpPr>
        <p:grpSpPr bwMode="auto">
          <a:xfrm>
            <a:off x="0" y="0"/>
            <a:ext cx="13258800" cy="6765925"/>
            <a:chOff x="0" y="0"/>
            <a:chExt cx="12192000" cy="6765823"/>
          </a:xfrm>
        </p:grpSpPr>
        <p:sp>
          <p:nvSpPr>
            <p:cNvPr id="19" name="Rectangle 1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671542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Connector 92"/>
          <p:cNvCxnSpPr/>
          <p:nvPr/>
        </p:nvCxnSpPr>
        <p:spPr>
          <a:xfrm rot="5400000">
            <a:off x="906959" y="2246928"/>
            <a:ext cx="838994" cy="115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2233414" y="2247146"/>
            <a:ext cx="838994" cy="230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 flipV="1">
            <a:off x="1327031" y="2666206"/>
            <a:ext cx="132588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2233414" y="3008352"/>
            <a:ext cx="838994" cy="230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>
            <a:off x="3669209" y="2247722"/>
            <a:ext cx="838994" cy="115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4995664" y="2247940"/>
            <a:ext cx="838994" cy="230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10800000" flipV="1">
            <a:off x="4089281" y="2667000"/>
            <a:ext cx="132588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5400000">
            <a:off x="4995664" y="3085346"/>
            <a:ext cx="838994" cy="230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>
            <a:off x="6321544" y="2247940"/>
            <a:ext cx="838994" cy="230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10800000" flipV="1">
            <a:off x="5414010" y="2667000"/>
            <a:ext cx="132588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>
            <a:off x="6320393" y="3085346"/>
            <a:ext cx="838994" cy="230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5400000">
            <a:off x="7757339" y="2247722"/>
            <a:ext cx="838994" cy="115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5400000">
            <a:off x="9083794" y="2246352"/>
            <a:ext cx="838994" cy="230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10800000" flipV="1">
            <a:off x="8176260" y="2666206"/>
            <a:ext cx="132588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9083794" y="3084552"/>
            <a:ext cx="838994" cy="230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>
            <a:off x="10409674" y="2247940"/>
            <a:ext cx="838994" cy="230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0800000" flipV="1">
            <a:off x="9503291" y="2666206"/>
            <a:ext cx="132588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10409674" y="3084552"/>
            <a:ext cx="838994" cy="230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5400000">
            <a:off x="11735554" y="2247146"/>
            <a:ext cx="838994" cy="230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0800000" flipV="1">
            <a:off x="10829171" y="2667000"/>
            <a:ext cx="132588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11735554" y="3084552"/>
            <a:ext cx="838994" cy="230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2430780" y="3657600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193030" y="3733800"/>
            <a:ext cx="31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৭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0607040" y="3733800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2450" y="4572000"/>
            <a:ext cx="12127121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প্যাটার্ন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দিয়াশলাইয়ের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1470" y="877670"/>
            <a:ext cx="12706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1470" y="68759"/>
            <a:ext cx="12595860" cy="707886"/>
          </a:xfrm>
          <a:prstGeom prst="rect">
            <a:avLst/>
          </a:prstGeom>
        </p:spPr>
        <p:style>
          <a:lnRef idx="2">
            <a:schemeClr val="accent2"/>
          </a:lnRef>
          <a:fillRef idx="1003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পাঠদানঃ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1" name="Group 6"/>
          <p:cNvGrpSpPr>
            <a:grpSpLocks/>
          </p:cNvGrpSpPr>
          <p:nvPr/>
        </p:nvGrpSpPr>
        <p:grpSpPr bwMode="auto">
          <a:xfrm>
            <a:off x="0" y="0"/>
            <a:ext cx="13106400" cy="6765925"/>
            <a:chOff x="0" y="0"/>
            <a:chExt cx="12192000" cy="6765823"/>
          </a:xfrm>
        </p:grpSpPr>
        <p:sp>
          <p:nvSpPr>
            <p:cNvPr id="32" name="Rectangle 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  <p:bldP spid="139" grpId="0"/>
      <p:bldP spid="140" grpId="0"/>
      <p:bldP spid="28" grpId="0" animBg="1"/>
      <p:bldP spid="29" grpId="0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529</Words>
  <Application>Microsoft Office PowerPoint</Application>
  <PresentationFormat>Custom</PresentationFormat>
  <Paragraphs>98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jinnah</cp:lastModifiedBy>
  <cp:revision>229</cp:revision>
  <dcterms:created xsi:type="dcterms:W3CDTF">2014-09-08T17:04:42Z</dcterms:created>
  <dcterms:modified xsi:type="dcterms:W3CDTF">2020-12-25T13:05:24Z</dcterms:modified>
</cp:coreProperties>
</file>