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21"/>
  </p:notesMasterIdLst>
  <p:sldIdLst>
    <p:sldId id="257" r:id="rId2"/>
    <p:sldId id="283" r:id="rId3"/>
    <p:sldId id="279" r:id="rId4"/>
    <p:sldId id="262" r:id="rId5"/>
    <p:sldId id="263" r:id="rId6"/>
    <p:sldId id="264" r:id="rId7"/>
    <p:sldId id="267" r:id="rId8"/>
    <p:sldId id="268" r:id="rId9"/>
    <p:sldId id="269" r:id="rId10"/>
    <p:sldId id="282" r:id="rId11"/>
    <p:sldId id="270" r:id="rId12"/>
    <p:sldId id="281" r:id="rId13"/>
    <p:sldId id="271" r:id="rId14"/>
    <p:sldId id="272" r:id="rId15"/>
    <p:sldId id="276" r:id="rId16"/>
    <p:sldId id="275" r:id="rId17"/>
    <p:sldId id="280" r:id="rId18"/>
    <p:sldId id="274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5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885AB-5EAD-432D-8B65-EFABE6546AA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F6A7F-0569-4EDD-96C3-C83EAD9921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E2462-C994-4EE4-A189-AB0563A755EE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8DD96-AEE3-43D1-8340-47202A3F3EF8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6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0B3AF-D937-4B0E-AB3E-853EB898CE24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3596-2004-471B-98A1-D0E6FB11DD3A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CEA0F-5068-400C-9319-A9A6648A67BF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4BE5-17B0-4849-BD06-4F7E18F5594C}" type="datetime1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E19E-D354-461E-B79C-CEC20654E94B}" type="datetime1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862D3-05F5-4996-BCD0-B268BB3F1425}" type="datetime1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7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28F-5952-475B-9722-848F34EB31D4}" type="datetime1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7C7E-ED2C-4688-A9ED-54B500AC12B4}" type="datetime1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201A-A25A-4790-9E19-4B87E7733E48}" type="datetime1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chemeClr val="accent1">
                <a:alpha val="35000"/>
                <a:lumMod val="15000"/>
                <a:lumOff val="85000"/>
              </a:schemeClr>
            </a:gs>
            <a:gs pos="9000">
              <a:schemeClr val="bg1"/>
            </a:gs>
            <a:gs pos="57000">
              <a:schemeClr val="accent4">
                <a:alpha val="22000"/>
                <a:lumMod val="17000"/>
                <a:lumOff val="83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D852-B0F8-4BB0-9EC8-7D8E1BC742D3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F585C-FD19-4D05-91D0-BAA103200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82" y="609600"/>
            <a:ext cx="9698182" cy="839373"/>
          </a:xfr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82" y="1448973"/>
            <a:ext cx="9698182" cy="488150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C74C-79C6-418D-8CDC-966AE3B68BD9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97" y="1240955"/>
            <a:ext cx="5075733" cy="2909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33861" y="5140818"/>
                <a:ext cx="5369803" cy="694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4000" dirty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61" y="5140818"/>
                <a:ext cx="5369803" cy="694293"/>
              </a:xfrm>
              <a:prstGeom prst="rect">
                <a:avLst/>
              </a:prstGeom>
              <a:blipFill>
                <a:blip r:embed="rId3"/>
                <a:stretch>
                  <a:fillRect l="-114" t="-14912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7607178" y="1943690"/>
            <a:ext cx="3746622" cy="3544275"/>
            <a:chOff x="6064793" y="2049218"/>
            <a:chExt cx="3746622" cy="3544275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7336854" y="3666002"/>
              <a:ext cx="1965106" cy="1428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6392506" y="2377440"/>
              <a:ext cx="926730" cy="1288564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319578" y="3342836"/>
              <a:ext cx="491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64793" y="2049218"/>
              <a:ext cx="491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Y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6756410" y="3666003"/>
              <a:ext cx="580445" cy="1474815"/>
            </a:xfrm>
            <a:prstGeom prst="straightConnector1">
              <a:avLst/>
            </a:prstGeom>
            <a:ln w="25400" cmpd="sng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855871" y="4947162"/>
              <a:ext cx="491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Z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93073" y="3203782"/>
              <a:ext cx="5410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i</a:t>
              </a:r>
              <a:endParaRPr lang="en-US" sz="2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884343" y="2548809"/>
              <a:ext cx="491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j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88511" y="3990559"/>
              <a:ext cx="4918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k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4F400787-79D2-4119-AAD3-F4845719FB71}" type="datetime1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1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95997" y="1209187"/>
                <a:ext cx="10515600" cy="1325563"/>
              </a:xfrm>
              <a:solidFill>
                <a:schemeClr val="bg1">
                  <a:lumMod val="65000"/>
                  <a:alpha val="35000"/>
                </a:schemeClr>
              </a:solidFill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>
                <a:no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স্কেলার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ডট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5997" y="1209187"/>
                <a:ext cx="10515600" cy="1325563"/>
              </a:xfrm>
              <a:blipFill>
                <a:blip r:embed="rId2"/>
                <a:stretch>
                  <a:fillRect l="-2377" t="-15138" b="-27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3516923"/>
                <a:ext cx="8596668" cy="25244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0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pc="6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 spc="6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i="1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pc="600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 spc="600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i="1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).(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b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   =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2-6-5</a:t>
                </a:r>
                <a:b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=-9</a:t>
                </a:r>
              </a:p>
              <a:p>
                <a:pPr marL="0" indent="0">
                  <a:buNone/>
                </a:pP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3516923"/>
                <a:ext cx="8596668" cy="2524439"/>
              </a:xfrm>
              <a:blipFill>
                <a:blip r:embed="rId3"/>
                <a:stretch>
                  <a:fillRect t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133A-43A9-4B11-9F86-3661A14976ED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560" y="578255"/>
            <a:ext cx="4596782" cy="46272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57913" y="490680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970859" y="5049750"/>
            <a:ext cx="5479386" cy="1177637"/>
            <a:chOff x="748143" y="1025236"/>
            <a:chExt cx="5479386" cy="1177637"/>
          </a:xfrm>
        </p:grpSpPr>
        <p:sp>
          <p:nvSpPr>
            <p:cNvPr id="7" name="Rectangle 6"/>
            <p:cNvSpPr/>
            <p:nvPr/>
          </p:nvSpPr>
          <p:spPr>
            <a:xfrm>
              <a:off x="748144" y="1025236"/>
              <a:ext cx="5479385" cy="11776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48143" y="1336776"/>
              <a:ext cx="54793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/>
                <a:t>𝐴 ⃗.𝐵 ⃗=|𝐴 ⃗ ||𝐵 ⃗ |  𝑐𝑜𝑠⁡𝜃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941127" y="990773"/>
            <a:ext cx="4073237" cy="367145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33AF-C722-410C-9169-5A6665E73C63}" type="datetime1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67344" y="609601"/>
                <a:ext cx="7306657" cy="803564"/>
              </a:xfrm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pc="60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pc="60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pc="6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pc="600" dirty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67344" y="609601"/>
                <a:ext cx="7306657" cy="803564"/>
              </a:xfrm>
              <a:blipFill>
                <a:blip r:embed="rId2"/>
                <a:stretch>
                  <a:fillRect t="-1060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96836" y="1524000"/>
                <a:ext cx="6877166" cy="4668982"/>
              </a:xfr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pc="6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pc="6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pc="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pc="6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pc="6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i="1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600" i="1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3600" i="1" spc="6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spc="6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3600" i="1" spc="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600" i="1" spc="600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 spc="600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600" i="1" spc="600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 spc="600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sz="3600" spc="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pc="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i="0" dirty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600" i="1" dirty="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			                        					(Ans.)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6836" y="1524000"/>
                <a:ext cx="6877166" cy="4668982"/>
              </a:xfrm>
              <a:blipFill>
                <a:blip r:embed="rId3"/>
                <a:stretch>
                  <a:fillRect l="-2566" t="-1432" b="-4036"/>
                </a:stretch>
              </a:blipFill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9976B-9632-49B4-986E-7CFAF7F56CA1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531" y="1720947"/>
            <a:ext cx="2952131" cy="10503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u="sng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u="sng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u="sng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9531" y="3356344"/>
                <a:ext cx="8596668" cy="210192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অন্তর্গত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;</a:t>
                </a:r>
              </a:p>
              <a:p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9531" y="3356344"/>
                <a:ext cx="8596668" cy="2101922"/>
              </a:xfrm>
              <a:blipFill>
                <a:blip r:embed="rId2"/>
                <a:stretch>
                  <a:fillRect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B352A-4A1B-4107-AC8D-E1B5E0EB1778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794" y="609601"/>
            <a:ext cx="4543864" cy="86750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58794" y="1477110"/>
                <a:ext cx="6615208" cy="479708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ধরি,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pc="6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pc="6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pc="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pc="60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pc="60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i="1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600" i="1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3600" i="1" spc="60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spc="60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3600" i="1" spc="6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600" i="1" spc="600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 spc="600" dirty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en-US" sz="3600" i="1" spc="600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600" i="1" spc="600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i="1" spc="600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600" spc="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pc="600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3600" i="1" spc="600" dirty="0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i="1" spc="6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49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 algn="just">
                  <a:buNone/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spc="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spc="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8794" y="1477110"/>
                <a:ext cx="6615208" cy="4797082"/>
              </a:xfrm>
              <a:blipFill>
                <a:blip r:embed="rId2"/>
                <a:stretch>
                  <a:fillRect l="-2765" t="-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957B-AFDC-4721-AC71-FD1EFAB2875E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030" y="933157"/>
            <a:ext cx="2485752" cy="1320800"/>
          </a:xfrm>
          <a:ln w="317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u="sng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030" y="2926080"/>
            <a:ext cx="7768759" cy="3059011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ভেক্টরের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স্কেলার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E3E44-E01A-490D-9C14-498562FFC319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1381" y="665019"/>
            <a:ext cx="5915891" cy="1620983"/>
          </a:xfrm>
          <a:solidFill>
            <a:schemeClr val="accent1">
              <a:lumMod val="50000"/>
              <a:alpha val="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92504" y="2718524"/>
            <a:ext cx="6372664" cy="3205304"/>
          </a:xfrm>
        </p:spPr>
        <p:txBody>
          <a:bodyPr>
            <a:norm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	ভেক্টর বলতে কি বুঝায়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	ভেক্টরের দিক নির্ণয়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৩.	ভেক্টর রাশির মান নির্ণয়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৪.	দুটি ভেক্টরের মধ্যবর্তী কোণ নির্ণয়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CC3B5-B224-4760-9630-4826A45283B3}" type="datetime1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p"/>
      <p:bldP spid="5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679939"/>
            <a:ext cx="3394364" cy="909711"/>
          </a:xfrm>
          <a:solidFill>
            <a:schemeClr val="accent1">
              <a:lumMod val="20000"/>
              <a:lumOff val="80000"/>
              <a:alpha val="61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5400" u="sng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0244" y="2230927"/>
                <a:ext cx="10030264" cy="388077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১.	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4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২.	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ও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অন্তর্গত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0244" y="2230927"/>
                <a:ext cx="10030264" cy="3880773"/>
              </a:xfrm>
              <a:blipFill>
                <a:blip r:embed="rId2"/>
                <a:stretch>
                  <a:fillRect l="-2188" t="-2198" r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9DE3-4E48-43B5-8378-EF1E818696FD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28F-5952-475B-9722-848F34EB31D4}" type="datetime1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64" y="1060554"/>
            <a:ext cx="5681272" cy="47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1381" y="457200"/>
            <a:ext cx="2845493" cy="858981"/>
          </a:xfrm>
          <a:solidFill>
            <a:srgbClr val="F08CDB">
              <a:alpha val="48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bn-BD" sz="4800" b="1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53358" y="2750234"/>
            <a:ext cx="6178962" cy="4228833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জাহাঙ্গীর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প্রভাষক,গণিত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বদিউল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কোম্পানীগঞ্জ,মুরাদনগর,কুমিল্লা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০১৬২৮-২৮১৩৪০ </a:t>
            </a:r>
          </a:p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jabadc</a:t>
            </a:r>
            <a:r>
              <a:rPr 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1962</a:t>
            </a: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589349" y="2897945"/>
            <a:ext cx="6147582" cy="3446583"/>
          </a:xfrm>
          <a:noFill/>
        </p:spPr>
        <p:txBody>
          <a:bodyPr>
            <a:normAutofit/>
          </a:bodyPr>
          <a:lstStyle/>
          <a:p>
            <a:pPr lvl="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৫০ মিনিট </a:t>
            </a:r>
          </a:p>
          <a:p>
            <a:pPr lvl="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SG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25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endParaRPr lang="bn-BD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5415" y="316523"/>
            <a:ext cx="2377440" cy="229303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682154" y="3010486"/>
            <a:ext cx="14068" cy="3334042"/>
          </a:xfrm>
          <a:prstGeom prst="line">
            <a:avLst/>
          </a:prstGeom>
          <a:ln w="31750" cap="sq">
            <a:solidFill>
              <a:schemeClr val="accent6">
                <a:lumMod val="60000"/>
                <a:lumOff val="40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2E279-D1B3-4FD9-90A9-2E38CB9E3A29}" type="datetime1">
              <a:rPr lang="en-US" smtClean="0"/>
              <a:t>12/24/2020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jahangir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5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873" y="457201"/>
            <a:ext cx="4662054" cy="70788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D4C5-12B5-44AF-B4F5-C874F3AD2A3B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3</a:t>
            </a:fld>
            <a:endParaRPr lang="en-US"/>
          </a:p>
        </p:txBody>
      </p:sp>
      <p:pic>
        <p:nvPicPr>
          <p:cNvPr id="8" name="My Video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7551" y="1278336"/>
            <a:ext cx="8826249" cy="4964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42973" y="1165087"/>
            <a:ext cx="9108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i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#anam</a:t>
            </a:r>
          </a:p>
        </p:txBody>
      </p:sp>
    </p:spTree>
    <p:extLst>
      <p:ext uri="{BB962C8B-B14F-4D97-AF65-F5344CB8AC3E}">
        <p14:creationId xmlns:p14="http://schemas.microsoft.com/office/powerpoint/2010/main" val="294679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8485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18" y="746035"/>
            <a:ext cx="10377055" cy="1385455"/>
          </a:xfrm>
          <a:solidFill>
            <a:schemeClr val="accent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b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18" y="2967857"/>
            <a:ext cx="10270268" cy="31012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54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5400" u="sng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</a:t>
            </a:r>
            <a:endParaRPr lang="bn-IN" sz="54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q"/>
            </a:pP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ভেক্টরের মধ্যবর্তী কোণ নির্ণয়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1818-7416-4073-870B-703767BE4240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jahangir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210908" cy="1325563"/>
          </a:xfrm>
          <a:solidFill>
            <a:schemeClr val="accent4">
              <a:lumMod val="20000"/>
              <a:lumOff val="80000"/>
              <a:alpha val="62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82" y="2086846"/>
            <a:ext cx="9318247" cy="388077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marL="400050" indent="-400050">
              <a:buFont typeface="+mj-lt"/>
              <a:buAutoNum type="romanLcPeriod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Clr>
                <a:schemeClr val="tx1"/>
              </a:buClr>
              <a:buFont typeface="+mj-lt"/>
              <a:buAutoNum type="romanLcPeriod"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ভেক্টর কখন কোণ  উৎপন্ন করবে তা বলতে পারবে;</a:t>
            </a:r>
          </a:p>
          <a:p>
            <a:pPr marL="400050" indent="-400050">
              <a:buClr>
                <a:schemeClr val="tx1"/>
              </a:buClr>
              <a:buFont typeface="+mj-lt"/>
              <a:buAutoNum type="romanLcPeriod"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 মান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পারবে;</a:t>
            </a:r>
          </a:p>
          <a:p>
            <a:pPr marL="400050" indent="-400050">
              <a:buClr>
                <a:schemeClr val="tx1"/>
              </a:buClr>
              <a:buFont typeface="+mj-lt"/>
              <a:buAutoNum type="romanLcPeriod"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ভেক্টরের  স্কেলার গুণন নির্ণয় করতে পারবে;</a:t>
            </a:r>
          </a:p>
          <a:p>
            <a:pPr marL="400050" indent="-400050">
              <a:buClr>
                <a:schemeClr val="tx1"/>
              </a:buClr>
              <a:buFont typeface="+mj-lt"/>
              <a:buAutoNum type="romanLcPeriod"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ভেক্টরের মধ্যবর্তী কোণ  নির্ণয় করতে পারবে।</a:t>
            </a:r>
          </a:p>
          <a:p>
            <a:pPr marL="400050" indent="-400050">
              <a:buFont typeface="+mj-lt"/>
              <a:buAutoNum type="romanLcPeriod"/>
            </a:pP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5F84-860B-49BB-BF47-470F194C3ADD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0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0020" y="1288474"/>
            <a:ext cx="2641310" cy="1953497"/>
            <a:chOff x="1445781" y="3865417"/>
            <a:chExt cx="2641310" cy="195349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445781" y="5430982"/>
              <a:ext cx="2641310" cy="1385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445781" y="5430982"/>
              <a:ext cx="1297419" cy="1385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445781" y="3865418"/>
              <a:ext cx="1946794" cy="15794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338066" y="3865417"/>
              <a:ext cx="1054509" cy="85898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Arc 16"/>
            <p:cNvSpPr/>
            <p:nvPr/>
          </p:nvSpPr>
          <p:spPr>
            <a:xfrm>
              <a:off x="1579415" y="5167750"/>
              <a:ext cx="370721" cy="651164"/>
            </a:xfrm>
            <a:prstGeom prst="arc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737">
            <a:off x="3760461" y="3997483"/>
            <a:ext cx="3952951" cy="193941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96" y="1115698"/>
            <a:ext cx="3882357" cy="1922923"/>
          </a:xfrm>
          <a:prstGeom prst="rect">
            <a:avLst/>
          </a:prstGeom>
          <a:solidFill>
            <a:schemeClr val="accent5">
              <a:lumMod val="75000"/>
              <a:alpha val="0"/>
            </a:schemeClr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2F2E-34A1-4DE3-9AEC-FCB4123FC22E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b="1" u="sng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3594" y="1569746"/>
                <a:ext cx="6750408" cy="4549700"/>
              </a:xfrm>
            </p:spPr>
            <p:txBody>
              <a:bodyPr>
                <a:normAutofit/>
              </a:bodyPr>
              <a:lstStyle/>
              <a:p>
                <a:endParaRPr lang="en-US" sz="3200" i="1" spc="6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pc="600" dirty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 spc="600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i="1" spc="6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pc="600" dirty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3200" i="1" spc="600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1" spc="600" dirty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200" i="1" spc="600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1" spc="600" dirty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200" i="1" spc="600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3200" i="1" spc="6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i="1" spc="6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 spc="600" dirty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200" i="1" spc="600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i="1" spc="600" dirty="0">
                    <a:effectLst/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pc="600" dirty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3200" i="1" spc="600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1" spc="600" dirty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200" i="1" spc="600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1" spc="600" dirty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3200" i="1" spc="600" dirty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  <m:sup>
                            <m:r>
                              <a:rPr lang="en-US" sz="3200" b="0" i="1" spc="600" dirty="0"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en-US" sz="3200" i="1" spc="60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b="1" spc="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3594" y="1569746"/>
                <a:ext cx="6750408" cy="45497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B6C6-3B3E-435F-9410-6C03EF9035D3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31212" y="609600"/>
                <a:ext cx="10490969" cy="1320800"/>
              </a:xfrm>
              <a:solidFill>
                <a:schemeClr val="accent6">
                  <a:lumMod val="60000"/>
                  <a:lumOff val="40000"/>
                  <a:alpha val="98000"/>
                </a:schemeClr>
              </a:solidFill>
            </p:spPr>
            <p:style>
              <a:lnRef idx="1">
                <a:schemeClr val="accent1"/>
              </a:lnRef>
              <a:fillRef idx="1001">
                <a:schemeClr val="lt2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algn="just"/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 </a:t>
                </a:r>
                <a:r>
                  <a:rPr lang="en-US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b="0" i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i="0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212" y="609600"/>
                <a:ext cx="10490969" cy="1320800"/>
              </a:xfrm>
              <a:blipFill>
                <a:blip r:embed="rId2"/>
                <a:stretch>
                  <a:fillRect l="-2381" t="-15596" b="-27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160589"/>
                <a:ext cx="8596668" cy="42196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</a:t>
                </a:r>
                <a:r>
                  <a:rPr lang="en-US" sz="36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3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b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	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36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36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  <m:sup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	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3600" i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	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rad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160589"/>
                <a:ext cx="8596668" cy="4219677"/>
              </a:xfrm>
              <a:blipFill>
                <a:blip r:embed="rId3"/>
                <a:stretch>
                  <a:fillRect l="-2128" t="-2742" b="-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B1CB-58AF-420E-9B22-64EC840E05C5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alpha val="35000"/>
                <a:lumMod val="15000"/>
                <a:lumOff val="85000"/>
              </a:schemeClr>
            </a:gs>
            <a:gs pos="9000">
              <a:schemeClr val="bg1"/>
            </a:gs>
            <a:gs pos="57000">
              <a:schemeClr val="accent4">
                <a:alpha val="22000"/>
                <a:lumMod val="17000"/>
                <a:lumOff val="83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944" y="928468"/>
            <a:ext cx="3205711" cy="1204324"/>
          </a:xfrm>
          <a:solidFill>
            <a:schemeClr val="accent1">
              <a:lumMod val="75000"/>
              <a:alpha val="46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33378" y="3151164"/>
                <a:ext cx="7740624" cy="21868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</a:rPr>
                      <m:t>3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36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</a:t>
                </a:r>
              </a:p>
              <a:p>
                <a:pPr marL="0" indent="0">
                  <a:buNone/>
                </a:pP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এবং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3378" y="3151164"/>
                <a:ext cx="7740624" cy="2186814"/>
              </a:xfrm>
              <a:blipFill>
                <a:blip r:embed="rId2"/>
                <a:stretch>
                  <a:fillRect t="-2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543B-9BE9-49E8-BE11-5870EBBCCC4D}" type="datetime1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jahangir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F585C-FD19-4D05-91D0-BAA1032003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</TotalTime>
  <Words>639</Words>
  <Application>Microsoft Office PowerPoint</Application>
  <PresentationFormat>Widescreen</PresentationFormat>
  <Paragraphs>134</Paragraphs>
  <Slides>19</Slides>
  <Notes>0</Notes>
  <HiddenSlides>2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 স্বাগতম</vt:lpstr>
      <vt:lpstr>পরিচিতি</vt:lpstr>
      <vt:lpstr>PowerPoint Presentation</vt:lpstr>
      <vt:lpstr> পাঠ শিরোনাম  </vt:lpstr>
      <vt:lpstr>শিখনফল-  এই পাঠ শেষে শিক্ষার্থীরা-</vt:lpstr>
      <vt:lpstr>PowerPoint Presentation</vt:lpstr>
      <vt:lpstr>প্রয়োজনীয় সূত্র</vt:lpstr>
      <vt:lpstr>সূত্র ব্যবহার করে A ⃗=2i ̂+2j ̂-k ̂  এবং  B ⃗=i ̂-3j ̂+5k ̂ এর মান নির্ণয়:</vt:lpstr>
      <vt:lpstr>একক কাজ:</vt:lpstr>
      <vt:lpstr>PowerPoint Presentation</vt:lpstr>
      <vt:lpstr>সূত্র ব্যবহার করে  A ⃗= 2i ̂+2j ̂-k ̂  এবং  B ⃗= i ̂- 3j ̂+5k ̂ এর স্কেলার/ডট গুণন নির্ণয়:</vt:lpstr>
      <vt:lpstr>PowerPoint Presentation</vt:lpstr>
      <vt:lpstr>A ⃗ ও B ⃗এর মধ্যবর্তী কোণ নির্ণয়:</vt:lpstr>
      <vt:lpstr>দলীয় কাজ</vt:lpstr>
      <vt:lpstr>দলীয় কাজের সমাধান</vt:lpstr>
      <vt:lpstr>মূল্যায়ন</vt:lpstr>
      <vt:lpstr>আজ আমরা যা কিছু শিখলাম-  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তোমাদের স্বাগতম</dc:title>
  <dc:creator>USER</dc:creator>
  <cp:lastModifiedBy>jahangir alam</cp:lastModifiedBy>
  <cp:revision>207</cp:revision>
  <dcterms:created xsi:type="dcterms:W3CDTF">2017-02-04T05:47:38Z</dcterms:created>
  <dcterms:modified xsi:type="dcterms:W3CDTF">2020-12-24T17:49:49Z</dcterms:modified>
</cp:coreProperties>
</file>