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73" r:id="rId3"/>
    <p:sldId id="263" r:id="rId4"/>
    <p:sldId id="262" r:id="rId5"/>
    <p:sldId id="282" r:id="rId6"/>
    <p:sldId id="272" r:id="rId7"/>
    <p:sldId id="267" r:id="rId8"/>
    <p:sldId id="286" r:id="rId9"/>
    <p:sldId id="265" r:id="rId10"/>
    <p:sldId id="264" r:id="rId11"/>
    <p:sldId id="268" r:id="rId12"/>
    <p:sldId id="284" r:id="rId13"/>
    <p:sldId id="278" r:id="rId14"/>
    <p:sldId id="279" r:id="rId15"/>
    <p:sldId id="281" r:id="rId16"/>
    <p:sldId id="274" r:id="rId17"/>
    <p:sldId id="260" r:id="rId18"/>
    <p:sldId id="258" r:id="rId19"/>
    <p:sldId id="25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FA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962" autoAdjust="0"/>
    <p:restoredTop sz="94660"/>
  </p:normalViewPr>
  <p:slideViewPr>
    <p:cSldViewPr>
      <p:cViewPr varScale="1">
        <p:scale>
          <a:sx n="65" d="100"/>
          <a:sy n="65" d="100"/>
        </p:scale>
        <p:origin x="-129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3" d="100"/>
        <a:sy n="6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3FC85-2288-4BB4-A94F-FC6CF6F6AD57}" type="datetimeFigureOut">
              <a:rPr lang="en-US" smtClean="0"/>
              <a:t>26-Dec-20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669A8-E1A3-40E1-80A4-4CB79E771E6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3FC85-2288-4BB4-A94F-FC6CF6F6AD57}" type="datetimeFigureOut">
              <a:rPr lang="en-US" smtClean="0"/>
              <a:t>26-Dec-20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669A8-E1A3-40E1-80A4-4CB79E771E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3FC85-2288-4BB4-A94F-FC6CF6F6AD57}" type="datetimeFigureOut">
              <a:rPr lang="en-US" smtClean="0"/>
              <a:t>26-Dec-20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669A8-E1A3-40E1-80A4-4CB79E771E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3FC85-2288-4BB4-A94F-FC6CF6F6AD57}" type="datetimeFigureOut">
              <a:rPr lang="en-US" smtClean="0"/>
              <a:t>26-Dec-20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669A8-E1A3-40E1-80A4-4CB79E771E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3FC85-2288-4BB4-A94F-FC6CF6F6AD57}" type="datetimeFigureOut">
              <a:rPr lang="en-US" smtClean="0"/>
              <a:t>26-Dec-20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669A8-E1A3-40E1-80A4-4CB79E771E6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3FC85-2288-4BB4-A94F-FC6CF6F6AD57}" type="datetimeFigureOut">
              <a:rPr lang="en-US" smtClean="0"/>
              <a:t>26-Dec-20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669A8-E1A3-40E1-80A4-4CB79E771E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3FC85-2288-4BB4-A94F-FC6CF6F6AD57}" type="datetimeFigureOut">
              <a:rPr lang="en-US" smtClean="0"/>
              <a:t>26-Dec-20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669A8-E1A3-40E1-80A4-4CB79E771E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3FC85-2288-4BB4-A94F-FC6CF6F6AD57}" type="datetimeFigureOut">
              <a:rPr lang="en-US" smtClean="0"/>
              <a:t>26-Dec-20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669A8-E1A3-40E1-80A4-4CB79E771E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3FC85-2288-4BB4-A94F-FC6CF6F6AD57}" type="datetimeFigureOut">
              <a:rPr lang="en-US" smtClean="0"/>
              <a:t>26-Dec-20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669A8-E1A3-40E1-80A4-4CB79E771E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3FC85-2288-4BB4-A94F-FC6CF6F6AD57}" type="datetimeFigureOut">
              <a:rPr lang="en-US" smtClean="0"/>
              <a:t>26-Dec-20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669A8-E1A3-40E1-80A4-4CB79E771E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3FC85-2288-4BB4-A94F-FC6CF6F6AD57}" type="datetimeFigureOut">
              <a:rPr lang="en-US" smtClean="0"/>
              <a:t>26-Dec-20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11669A8-E1A3-40E1-80A4-4CB79E771E6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913FC85-2288-4BB4-A94F-FC6CF6F6AD57}" type="datetimeFigureOut">
              <a:rPr lang="en-US" smtClean="0"/>
              <a:t>26-Dec-20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11669A8-E1A3-40E1-80A4-4CB79E771E6C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5" Type="http://schemas.openxmlformats.org/officeDocument/2006/relationships/image" Target="../media/image6.png"/><Relationship Id="rId4" Type="http://schemas.openxmlformats.org/officeDocument/2006/relationships/image" Target="../media/image1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3" Type="http://schemas.openxmlformats.org/officeDocument/2006/relationships/image" Target="../media/image140.png"/><Relationship Id="rId7" Type="http://schemas.openxmlformats.org/officeDocument/2006/relationships/image" Target="../media/image18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5" Type="http://schemas.openxmlformats.org/officeDocument/2006/relationships/image" Target="../media/image160.png"/><Relationship Id="rId4" Type="http://schemas.openxmlformats.org/officeDocument/2006/relationships/image" Target="../media/image150.png"/><Relationship Id="rId9" Type="http://schemas.openxmlformats.org/officeDocument/2006/relationships/image" Target="../media/image20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0.png"/><Relationship Id="rId7" Type="http://schemas.openxmlformats.org/officeDocument/2006/relationships/image" Target="../media/image28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2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40.png"/><Relationship Id="rId7" Type="http://schemas.openxmlformats.org/officeDocument/2006/relationships/image" Target="../media/image22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png"/><Relationship Id="rId5" Type="http://schemas.openxmlformats.org/officeDocument/2006/relationships/image" Target="../media/image170.png"/><Relationship Id="rId4" Type="http://schemas.openxmlformats.org/officeDocument/2006/relationships/image" Target="../media/image16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jpe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microsoft.com/office/2007/relationships/hdphoto" Target="../media/hdphoto2.wdp"/><Relationship Id="rId10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92D05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262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8458200" y="228600"/>
            <a:ext cx="0" cy="1981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5334000" y="2209800"/>
            <a:ext cx="3124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5334000" y="231058"/>
            <a:ext cx="3124200" cy="1981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6896100" y="228600"/>
            <a:ext cx="1562100" cy="1981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610600" y="228600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610600" y="20574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705600" y="22479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181600" y="22479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867400" y="2212258"/>
                <a:ext cx="685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32</m:t>
                      </m:r>
                      <m:r>
                        <a:rPr lang="en-US" i="1" dirty="0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2212258"/>
                <a:ext cx="685800" cy="369332"/>
              </a:xfrm>
              <a:prstGeom prst="rect">
                <a:avLst/>
              </a:prstGeom>
              <a:blipFill rotWithShape="1">
                <a:blip r:embed="rId2"/>
                <a:stretch>
                  <a:fillRect t="-8333" r="-125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916" y="980740"/>
                <a:ext cx="3881284" cy="22436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  <a:cs typeface="NikoshBAN" pitchFamily="2" charset="0"/>
                      </a:rPr>
                      <m:t>∆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𝐴𝐵𝐶</m:t>
                    </m:r>
                  </m:oMath>
                </a14:m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থেকে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পাই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, </a:t>
                </a:r>
              </a:p>
              <a:p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tan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NikoshBAN" pitchFamily="2" charset="0"/>
                      </a:rPr>
                      <m:t>60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°=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𝐴𝐵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𝐵𝐶</m:t>
                        </m:r>
                      </m:den>
                    </m:f>
                  </m:oMath>
                </a14:m>
                <a:endParaRPr lang="en-US" sz="28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 smtClean="0">
                            <a:latin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e>
                    </m:rad>
                    <m:r>
                      <a:rPr lang="en-US" sz="2800" b="0" i="1" smtClean="0"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  <a:cs typeface="NikoshBAN" pitchFamily="2" charset="0"/>
                          </a:rPr>
                          <m:t>𝐴𝐵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  <a:cs typeface="NikoshBAN" pitchFamily="2" charset="0"/>
                          </a:rPr>
                          <m:t>𝐵𝐶</m:t>
                        </m:r>
                      </m:den>
                    </m:f>
                  </m:oMath>
                </a14:m>
                <a:endParaRPr lang="en-US" sz="28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, AB=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 smtClean="0">
                            <a:latin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e>
                    </m:rad>
                    <m:r>
                      <a:rPr lang="en-US" sz="2800" b="0" i="1" smtClean="0">
                        <a:latin typeface="Cambria Math"/>
                        <a:cs typeface="NikoshBAN" pitchFamily="2" charset="0"/>
                      </a:rPr>
                      <m:t>𝐵𝐶</m:t>
                    </m:r>
                    <m:r>
                      <a:rPr lang="en-US" sz="2800" b="0" i="0" smtClean="0"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6" y="980740"/>
                <a:ext cx="3881284" cy="2243691"/>
              </a:xfrm>
              <a:prstGeom prst="rect">
                <a:avLst/>
              </a:prstGeom>
              <a:blipFill rotWithShape="1">
                <a:blip r:embed="rId3"/>
                <a:stretch>
                  <a:fillRect l="-3297" t="-2174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916" y="3238868"/>
                <a:ext cx="4109884" cy="36191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  <a:cs typeface="NikoshBAN" pitchFamily="2" charset="0"/>
                      </a:rPr>
                      <m:t>∆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𝐴𝐷𝐵</m:t>
                    </m:r>
                  </m:oMath>
                </a14:m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থেকে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পাই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, </a:t>
                </a:r>
              </a:p>
              <a:p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tan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cs typeface="NikoshBAN" pitchFamily="2" charset="0"/>
                      </a:rPr>
                      <m:t>3</m:t>
                    </m:r>
                    <m:r>
                      <a:rPr lang="en-US" sz="2800" b="0" i="1" smtClean="0">
                        <a:latin typeface="Cambria Math"/>
                        <a:cs typeface="NikoshBAN" pitchFamily="2" charset="0"/>
                      </a:rPr>
                      <m:t>0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°=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𝐴𝐵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𝐵𝐷</m:t>
                        </m:r>
                      </m:den>
                    </m:f>
                  </m:oMath>
                </a14:m>
                <a:endParaRPr lang="en-US" sz="28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b="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latin typeface="Cambria Math"/>
                                <a:cs typeface="NikoshBAN" pitchFamily="2" charset="0"/>
                              </a:rPr>
                              <m:t>3</m:t>
                            </m:r>
                          </m:e>
                        </m:rad>
                      </m:den>
                    </m:f>
                    <m:r>
                      <a:rPr lang="en-US" sz="2800" b="0" i="1" smtClean="0"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  <a:cs typeface="NikoshBAN" pitchFamily="2" charset="0"/>
                          </a:rPr>
                          <m:t>𝐴𝐵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  <a:cs typeface="NikoshBAN" pitchFamily="2" charset="0"/>
                          </a:rPr>
                          <m:t>𝐵𝐷</m:t>
                        </m:r>
                      </m:den>
                    </m:f>
                  </m:oMath>
                </a14:m>
                <a:endParaRPr lang="en-US" sz="28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, BD=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 smtClean="0">
                            <a:latin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e>
                    </m:rad>
                    <m:r>
                      <a:rPr lang="en-US" sz="2800" b="0" i="1" smtClean="0">
                        <a:latin typeface="Cambria Math"/>
                        <a:cs typeface="NikoshBAN" pitchFamily="2" charset="0"/>
                      </a:rPr>
                      <m:t>𝐴𝐵</m:t>
                    </m:r>
                  </m:oMath>
                </a14:m>
                <a:endParaRPr lang="en-US" sz="28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, BC+CD=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>
                            <a:latin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e>
                    </m:rad>
                    <m:r>
                      <a:rPr lang="en-US" sz="2800" i="1">
                        <a:latin typeface="Cambria Math"/>
                        <a:cs typeface="NikoshBAN" pitchFamily="2" charset="0"/>
                      </a:rPr>
                      <m:t>𝐴𝐵</m:t>
                    </m:r>
                  </m:oMath>
                </a14:m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, BC+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NikoshBAN" pitchFamily="2" charset="0"/>
                      </a:rPr>
                      <m:t>32</m:t>
                    </m:r>
                    <m:r>
                      <a:rPr lang="en-US" sz="2800" b="0" i="1" smtClean="0">
                        <a:latin typeface="Cambria Math"/>
                        <a:cs typeface="NikoshBAN" pitchFamily="2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e>
                    </m:rad>
                    <m:r>
                      <a:rPr lang="en-US" sz="2800" b="0" i="1" smtClean="0">
                        <a:latin typeface="Cambria Math"/>
                        <a:cs typeface="NikoshBAN" pitchFamily="2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e>
                    </m:rad>
                    <m:r>
                      <a:rPr lang="en-US" sz="2800" b="0" i="1" smtClean="0">
                        <a:latin typeface="Cambria Math"/>
                        <a:cs typeface="NikoshBAN" pitchFamily="2" charset="0"/>
                      </a:rPr>
                      <m:t>𝐵𝐶</m:t>
                    </m:r>
                  </m:oMath>
                </a14:m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 </a:t>
                </a:r>
              </a:p>
              <a:p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, BC=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NikoshBAN" pitchFamily="2" charset="0"/>
                      </a:rPr>
                      <m:t>16</m:t>
                    </m:r>
                    <m:r>
                      <a:rPr lang="en-US" sz="2800" b="0" i="1" smtClean="0">
                        <a:latin typeface="Cambria Math"/>
                        <a:cs typeface="NikoshBAN" pitchFamily="2" charset="0"/>
                      </a:rPr>
                      <m:t>𝑚</m:t>
                    </m:r>
                  </m:oMath>
                </a14:m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6" y="3238868"/>
                <a:ext cx="4109884" cy="3619132"/>
              </a:xfrm>
              <a:prstGeom prst="rect">
                <a:avLst/>
              </a:prstGeom>
              <a:blipFill rotWithShape="1">
                <a:blip r:embed="rId4"/>
                <a:stretch>
                  <a:fillRect l="-3116" t="-1347" b="-3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457700" y="3276600"/>
                <a:ext cx="4495800" cy="24104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AB=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 smtClean="0">
                            <a:latin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e>
                    </m:rad>
                    <m:r>
                      <a:rPr lang="en-US" sz="2800" i="1" smtClean="0"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16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𝑚</m:t>
                    </m:r>
                  </m:oMath>
                </a14:m>
                <a:endParaRPr lang="en-US" sz="28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   =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NikoshBAN" pitchFamily="2" charset="0"/>
                      </a:rPr>
                      <m:t>27</m:t>
                    </m:r>
                    <m:r>
                      <a:rPr lang="en-US" sz="2800" b="0" i="1" smtClean="0">
                        <a:latin typeface="Cambria Math"/>
                        <a:cs typeface="NikoshBAN" pitchFamily="2" charset="0"/>
                      </a:rPr>
                      <m:t>.</m:t>
                    </m:r>
                    <m:r>
                      <a:rPr lang="en-US" sz="2800" b="0" i="1" smtClean="0">
                        <a:latin typeface="Cambria Math"/>
                        <a:cs typeface="NikoshBAN" pitchFamily="2" charset="0"/>
                      </a:rPr>
                      <m:t>71</m:t>
                    </m:r>
                    <m:r>
                      <a:rPr lang="en-US" sz="2800" b="0" i="1" smtClean="0">
                        <a:latin typeface="Cambria Math"/>
                        <a:cs typeface="NikoshBAN" pitchFamily="2" charset="0"/>
                      </a:rPr>
                      <m:t>𝑚</m:t>
                    </m:r>
                  </m:oMath>
                </a14:m>
                <a:endParaRPr lang="en-US" sz="2800" b="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sz="2800" dirty="0">
                    <a:latin typeface="NikoshBAN" pitchFamily="2" charset="0"/>
                    <a:cs typeface="NikoshBAN" pitchFamily="2" charset="0"/>
                  </a:rPr>
                  <a:t>টাওয়ারের উচ্চাতা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cs typeface="NikoshBAN" pitchFamily="2" charset="0"/>
                      </a:rPr>
                      <m:t>27</m:t>
                    </m:r>
                    <m:r>
                      <a:rPr lang="en-US" sz="2800" i="1">
                        <a:latin typeface="Cambria Math"/>
                        <a:cs typeface="NikoshBAN" pitchFamily="2" charset="0"/>
                      </a:rPr>
                      <m:t>.</m:t>
                    </m:r>
                    <m:r>
                      <a:rPr lang="en-US" sz="2800" i="1">
                        <a:latin typeface="Cambria Math"/>
                        <a:cs typeface="NikoshBAN" pitchFamily="2" charset="0"/>
                      </a:rPr>
                      <m:t>71</m:t>
                    </m:r>
                    <m:r>
                      <a:rPr lang="en-US" sz="2800" i="1">
                        <a:latin typeface="Cambria Math"/>
                        <a:cs typeface="NikoshBAN" pitchFamily="2" charset="0"/>
                      </a:rPr>
                      <m:t>𝑚</m:t>
                    </m:r>
                  </m:oMath>
                </a14:m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sz="2800" dirty="0">
                    <a:latin typeface="NikoshBAN" pitchFamily="2" charset="0"/>
                    <a:cs typeface="NikoshBAN" pitchFamily="2" charset="0"/>
                  </a:rPr>
                  <a:t>ও নদীর বিস্তার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cs typeface="NikoshBAN" pitchFamily="2" charset="0"/>
                      </a:rPr>
                      <m:t>16</m:t>
                    </m:r>
                    <m:r>
                      <a:rPr lang="en-US" sz="2800" i="1">
                        <a:latin typeface="Cambria Math"/>
                        <a:cs typeface="NikoshBAN" pitchFamily="2" charset="0"/>
                      </a:rPr>
                      <m:t>𝑚</m:t>
                    </m:r>
                  </m:oMath>
                </a14:m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।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  <a:p>
                <a:endParaRPr lang="en-US" b="0" dirty="0" smtClean="0">
                  <a:latin typeface="NikoshBAN" pitchFamily="2" charset="0"/>
                  <a:cs typeface="NikoshBAN" pitchFamily="2" charset="0"/>
                </a:endParaRPr>
              </a:p>
              <a:p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7700" y="3276600"/>
                <a:ext cx="4495800" cy="2410403"/>
              </a:xfrm>
              <a:prstGeom prst="rect">
                <a:avLst/>
              </a:prstGeom>
              <a:blipFill rotWithShape="1">
                <a:blip r:embed="rId5"/>
                <a:stretch>
                  <a:fillRect l="-2710" t="-506" b="-30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4916" y="-5466"/>
            <a:ext cx="62053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200" dirty="0">
                <a:latin typeface="NikoshBAN" pitchFamily="2" charset="0"/>
                <a:cs typeface="NikoshBAN" pitchFamily="2" charset="0"/>
              </a:rPr>
              <a:t>টাওয়ারের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উচ্চতা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ও নদীর বিস্তার নির্ণয় কর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Arc 20"/>
          <p:cNvSpPr/>
          <p:nvPr/>
        </p:nvSpPr>
        <p:spPr>
          <a:xfrm>
            <a:off x="6896100" y="1600200"/>
            <a:ext cx="781050" cy="1143000"/>
          </a:xfrm>
          <a:prstGeom prst="arc">
            <a:avLst>
              <a:gd name="adj1" fmla="val 16899895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c 21"/>
          <p:cNvSpPr/>
          <p:nvPr/>
        </p:nvSpPr>
        <p:spPr>
          <a:xfrm>
            <a:off x="5410200" y="1362390"/>
            <a:ext cx="1143000" cy="1219200"/>
          </a:xfrm>
          <a:prstGeom prst="arc">
            <a:avLst>
              <a:gd name="adj1" fmla="val 18988990"/>
              <a:gd name="adj2" fmla="val 150779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5734068" y="1840468"/>
                <a:ext cx="58541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/>
                          <a:cs typeface="NikoshBAN" pitchFamily="2" charset="0"/>
                        </a:rPr>
                        <m:t>3</m:t>
                      </m:r>
                      <m:r>
                        <a:rPr lang="bn-BD" i="1" dirty="0">
                          <a:latin typeface="Cambria Math"/>
                          <a:cs typeface="NikoshBAN" pitchFamily="2" charset="0"/>
                        </a:rPr>
                        <m:t>0</m:t>
                      </m:r>
                      <m:r>
                        <a:rPr lang="en-US">
                          <a:latin typeface="Cambria Math"/>
                        </a:rPr>
                        <m:t>°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4068" y="1840468"/>
                <a:ext cx="585417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197" r="-13542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7091733" y="1802368"/>
                <a:ext cx="58541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  <a:cs typeface="NikoshBAN" pitchFamily="2" charset="0"/>
                        </a:rPr>
                        <m:t>6</m:t>
                      </m:r>
                      <m:r>
                        <a:rPr lang="bn-BD" i="1" dirty="0">
                          <a:latin typeface="Cambria Math"/>
                          <a:cs typeface="NikoshBAN" pitchFamily="2" charset="0"/>
                        </a:rPr>
                        <m:t>0</m:t>
                      </m:r>
                      <m:r>
                        <a:rPr lang="en-US">
                          <a:latin typeface="Cambria Math"/>
                        </a:rPr>
                        <m:t>°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1733" y="1802368"/>
                <a:ext cx="585417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8333" r="-1458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80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6344"/>
                <a:ext cx="9144000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দুইটি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মাইল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পোস্টের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মধ্যবর্তী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কোন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স্থানের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উপরে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একটি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হেলিকাপ্টার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উড়ছে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।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হেলিকাপ্টার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থেকে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 ঐ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মাইল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পোস্ট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দুইটির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অবনতি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কোণ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যথাক্রমে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/>
                        <a:cs typeface="NikoshBAN" pitchFamily="2" charset="0"/>
                      </a:rPr>
                      <m:t>30</m:t>
                    </m:r>
                    <m:r>
                      <a:rPr lang="en-US" sz="36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° </m:t>
                    </m:r>
                  </m:oMath>
                </a14:m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ও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/>
                        <a:cs typeface="NikoshBAN" pitchFamily="2" charset="0"/>
                      </a:rPr>
                      <m:t>60</m:t>
                    </m:r>
                    <m:r>
                      <a:rPr lang="en-US" sz="36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°</m:t>
                    </m:r>
                  </m:oMath>
                </a14:m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।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344"/>
                <a:ext cx="9144000" cy="1754326"/>
              </a:xfrm>
              <a:prstGeom prst="rect">
                <a:avLst/>
              </a:prstGeom>
              <a:blipFill rotWithShape="1">
                <a:blip r:embed="rId2"/>
                <a:stretch>
                  <a:fillRect l="-2000" t="-5208" b="-12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228600" y="6553200"/>
            <a:ext cx="8910484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57200" y="5661630"/>
            <a:ext cx="1219200" cy="5765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৫০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মাইল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77200" y="6238220"/>
            <a:ext cx="152400" cy="3149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543800" y="5629675"/>
            <a:ext cx="1219200" cy="5765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৫১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মাইল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90600" y="6238220"/>
            <a:ext cx="152400" cy="3149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4" descr="Helicopter Sticker GIF | Gfyca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1671141"/>
            <a:ext cx="4343400" cy="225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/>
          <p:cNvCxnSpPr>
            <a:stCxn id="10" idx="2"/>
          </p:cNvCxnSpPr>
          <p:nvPr/>
        </p:nvCxnSpPr>
        <p:spPr>
          <a:xfrm flipV="1">
            <a:off x="1066800" y="3657600"/>
            <a:ext cx="4114800" cy="28956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8" idx="2"/>
          </p:cNvCxnSpPr>
          <p:nvPr/>
        </p:nvCxnSpPr>
        <p:spPr>
          <a:xfrm>
            <a:off x="5181600" y="3657600"/>
            <a:ext cx="2971800" cy="28956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828800" y="3657600"/>
            <a:ext cx="624840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Arc 23"/>
          <p:cNvSpPr/>
          <p:nvPr/>
        </p:nvSpPr>
        <p:spPr>
          <a:xfrm>
            <a:off x="5334000" y="3067049"/>
            <a:ext cx="1333500" cy="1504949"/>
          </a:xfrm>
          <a:prstGeom prst="arc">
            <a:avLst>
              <a:gd name="adj1" fmla="val 20902649"/>
              <a:gd name="adj2" fmla="val 502660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c 24"/>
          <p:cNvSpPr/>
          <p:nvPr/>
        </p:nvSpPr>
        <p:spPr>
          <a:xfrm>
            <a:off x="3650226" y="3107414"/>
            <a:ext cx="1033616" cy="1464585"/>
          </a:xfrm>
          <a:prstGeom prst="arc">
            <a:avLst>
              <a:gd name="adj1" fmla="val 6697858"/>
              <a:gd name="adj2" fmla="val 1185116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650226" y="3695692"/>
                <a:ext cx="990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30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0226" y="3695692"/>
                <a:ext cx="990600" cy="584775"/>
              </a:xfrm>
              <a:prstGeom prst="rect">
                <a:avLst/>
              </a:prstGeom>
              <a:blipFill rotWithShape="1">
                <a:blip r:embed="rId4"/>
                <a:stretch>
                  <a:fillRect t="-12500" r="-16049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567516" y="3749650"/>
                <a:ext cx="109998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6</m:t>
                      </m:r>
                      <m:r>
                        <a:rPr lang="en-US" sz="3200" b="0" i="1" smtClean="0">
                          <a:latin typeface="Cambria Math"/>
                        </a:rPr>
                        <m:t>0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7516" y="3749650"/>
                <a:ext cx="1099984" cy="584775"/>
              </a:xfrm>
              <a:prstGeom prst="rect">
                <a:avLst/>
              </a:prstGeom>
              <a:blipFill rotWithShape="1">
                <a:blip r:embed="rId5"/>
                <a:stretch>
                  <a:fillRect t="-12500" r="-9392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80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0.03194 L -0.54583 0.0430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3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6344"/>
                <a:ext cx="914400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দুইটি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মাইল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পোস্টের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মধ্যবর্তী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কোন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স্থানের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উপরে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একটি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হেলিকাপ্টার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উড়ছে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।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হেলিকাপ্টার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থেকে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ঐ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মাইল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পোস্ট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দুইটির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অবনতি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কোণ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যথাক্রমে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/>
                        <a:cs typeface="NikoshBAN" pitchFamily="2" charset="0"/>
                      </a:rPr>
                      <m:t>30</m:t>
                    </m:r>
                    <m:r>
                      <a:rPr lang="en-US" sz="36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° </m:t>
                    </m:r>
                  </m:oMath>
                </a14:m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ও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/>
                        <a:cs typeface="NikoshBAN" pitchFamily="2" charset="0"/>
                      </a:rPr>
                      <m:t>60</m:t>
                    </m:r>
                    <m:r>
                      <a:rPr lang="en-US" sz="36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°</m:t>
                    </m:r>
                  </m:oMath>
                </a14:m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।</a:t>
                </a:r>
              </a:p>
              <a:p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ক.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উদ্দিপক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অনুসারে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চিত্র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অঙ্কন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কর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। 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344"/>
                <a:ext cx="9144000" cy="2308324"/>
              </a:xfrm>
              <a:prstGeom prst="rect">
                <a:avLst/>
              </a:prstGeom>
              <a:blipFill rotWithShape="1">
                <a:blip r:embed="rId2"/>
                <a:stretch>
                  <a:fillRect l="-2000" t="-3958" b="-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1219200" y="4648200"/>
            <a:ext cx="6324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447800" y="2667000"/>
            <a:ext cx="5715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1981200" y="2667000"/>
            <a:ext cx="2324100" cy="1981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305300" y="2667000"/>
            <a:ext cx="1104900" cy="1981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676400" y="46482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257800" y="4648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114800" y="2209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219200" y="26670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391400" y="2579132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17" name="Arc 16"/>
          <p:cNvSpPr/>
          <p:nvPr/>
        </p:nvSpPr>
        <p:spPr>
          <a:xfrm>
            <a:off x="3310398" y="2019300"/>
            <a:ext cx="1276350" cy="1295400"/>
          </a:xfrm>
          <a:prstGeom prst="arc">
            <a:avLst>
              <a:gd name="adj1" fmla="val 7391926"/>
              <a:gd name="adj2" fmla="val 108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c 17"/>
          <p:cNvSpPr/>
          <p:nvPr/>
        </p:nvSpPr>
        <p:spPr>
          <a:xfrm>
            <a:off x="3667124" y="2116098"/>
            <a:ext cx="1590675" cy="1465302"/>
          </a:xfrm>
          <a:prstGeom prst="arc">
            <a:avLst>
              <a:gd name="adj1" fmla="val 20754266"/>
              <a:gd name="adj2" fmla="val 384148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290119" y="2580498"/>
                <a:ext cx="990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30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0119" y="2580498"/>
                <a:ext cx="990600" cy="584775"/>
              </a:xfrm>
              <a:prstGeom prst="rect">
                <a:avLst/>
              </a:prstGeom>
              <a:blipFill rotWithShape="1">
                <a:blip r:embed="rId3"/>
                <a:stretch>
                  <a:fillRect t="-12500" r="-16049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280718" y="2589093"/>
                <a:ext cx="120568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6</m:t>
                      </m:r>
                      <m:r>
                        <a:rPr lang="en-US" sz="3200" b="0" i="1" smtClean="0">
                          <a:latin typeface="Cambria Math"/>
                        </a:rPr>
                        <m:t>0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0718" y="2589093"/>
                <a:ext cx="1205681" cy="584775"/>
              </a:xfrm>
              <a:prstGeom prst="rect">
                <a:avLst/>
              </a:prstGeom>
              <a:blipFill rotWithShape="1">
                <a:blip r:embed="rId4"/>
                <a:stretch>
                  <a:fillRect t="-12500" r="-404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0" y="5288340"/>
                <a:ext cx="91440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মনে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করি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, A ও B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দুইটি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মাইল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পোস্টের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মধ্যবর্তী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C 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বিন্দুতে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একটি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হেলিকাপ্টার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উড়ছে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। 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হেলিকাপ্টার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থেকে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ঐ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মাইল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পোস্ট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দুইটির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অবনতি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কোণ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যথাক্রমে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/>
                        <a:ea typeface="Cambria Math"/>
                        <a:cs typeface="NikoshBAN" pitchFamily="2" charset="0"/>
                      </a:rPr>
                      <m:t>∠</m:t>
                    </m:r>
                    <m:r>
                      <a:rPr lang="en-US" sz="32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𝐷𝐶𝐴</m:t>
                    </m:r>
                    <m:r>
                      <a:rPr lang="en-US" sz="32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30</m:t>
                    </m:r>
                    <m:r>
                      <a:rPr lang="en-US" sz="3200" i="1">
                        <a:latin typeface="Cambria Math"/>
                        <a:ea typeface="Cambria Math"/>
                        <a:cs typeface="NikoshBAN" pitchFamily="2" charset="0"/>
                      </a:rPr>
                      <m:t>° </m:t>
                    </m:r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ও </a:t>
                </a:r>
                <a:r>
                  <a:rPr lang="en-US" sz="3200" dirty="0" smtClean="0">
                    <a:latin typeface="Cambria Math"/>
                    <a:ea typeface="Cambria Math"/>
                    <a:cs typeface="NikoshBAN" pitchFamily="2" charset="0"/>
                  </a:rPr>
                  <a:t>∠ECB=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60</m:t>
                    </m:r>
                    <m:r>
                      <a:rPr lang="en-US" sz="3200" i="1">
                        <a:latin typeface="Cambria Math"/>
                        <a:ea typeface="Cambria Math"/>
                        <a:cs typeface="NikoshBAN" pitchFamily="2" charset="0"/>
                      </a:rPr>
                      <m:t>°</m:t>
                    </m:r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।AB=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1610</m:t>
                    </m:r>
                    <m:r>
                      <a:rPr lang="en-US" sz="3200" i="1">
                        <a:latin typeface="Cambria Math"/>
                      </a:rPr>
                      <m:t>𝑚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288340"/>
                <a:ext cx="9144000" cy="1569660"/>
              </a:xfrm>
              <a:prstGeom prst="rect">
                <a:avLst/>
              </a:prstGeom>
              <a:blipFill rotWithShape="1">
                <a:blip r:embed="rId5"/>
                <a:stretch>
                  <a:fillRect l="-1667" t="-5058" b="-12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971800" y="4648200"/>
                <a:ext cx="149066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1610</m:t>
                      </m:r>
                      <m:r>
                        <a:rPr lang="en-US" sz="1600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4648200"/>
                <a:ext cx="1490661" cy="338554"/>
              </a:xfrm>
              <a:prstGeom prst="rect">
                <a:avLst/>
              </a:prstGeom>
              <a:blipFill rotWithShape="1">
                <a:blip r:embed="rId6"/>
                <a:stretch>
                  <a:fillRect t="-5455" b="-2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705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 animBg="1"/>
      <p:bldP spid="18" grpId="0" animBg="1"/>
      <p:bldP spid="19" grpId="0"/>
      <p:bldP spid="20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34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খ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ভূমি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হেলিকাপ্টারটির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উচ্চতা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219200" y="3009900"/>
            <a:ext cx="6324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447800" y="1028700"/>
            <a:ext cx="5715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1981200" y="1028700"/>
            <a:ext cx="2324100" cy="1981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305300" y="1028700"/>
            <a:ext cx="1104900" cy="1981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676400" y="30099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257800" y="30099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114800" y="5715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219200" y="10287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391400" y="940832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17" name="Arc 16"/>
          <p:cNvSpPr/>
          <p:nvPr/>
        </p:nvSpPr>
        <p:spPr>
          <a:xfrm>
            <a:off x="3310398" y="381000"/>
            <a:ext cx="1276350" cy="1295400"/>
          </a:xfrm>
          <a:prstGeom prst="arc">
            <a:avLst>
              <a:gd name="adj1" fmla="val 7391926"/>
              <a:gd name="adj2" fmla="val 108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c 17"/>
          <p:cNvSpPr/>
          <p:nvPr/>
        </p:nvSpPr>
        <p:spPr>
          <a:xfrm>
            <a:off x="3667124" y="477798"/>
            <a:ext cx="1590675" cy="1465302"/>
          </a:xfrm>
          <a:prstGeom prst="arc">
            <a:avLst>
              <a:gd name="adj1" fmla="val 20754266"/>
              <a:gd name="adj2" fmla="val 384148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290119" y="942198"/>
                <a:ext cx="990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30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0119" y="942198"/>
                <a:ext cx="990600" cy="584775"/>
              </a:xfrm>
              <a:prstGeom prst="rect">
                <a:avLst/>
              </a:prstGeom>
              <a:blipFill rotWithShape="1">
                <a:blip r:embed="rId2"/>
                <a:stretch>
                  <a:fillRect t="-12632" r="-16049" b="-3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280718" y="950793"/>
                <a:ext cx="120568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6</m:t>
                      </m:r>
                      <m:r>
                        <a:rPr lang="en-US" sz="3200" b="0" i="1" smtClean="0">
                          <a:latin typeface="Cambria Math"/>
                        </a:rPr>
                        <m:t>0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0718" y="950793"/>
                <a:ext cx="1205681" cy="584775"/>
              </a:xfrm>
              <a:prstGeom prst="rect">
                <a:avLst/>
              </a:prstGeom>
              <a:blipFill rotWithShape="1">
                <a:blip r:embed="rId3"/>
                <a:stretch>
                  <a:fillRect t="-12500" r="-404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0" y="3348454"/>
                <a:ext cx="91440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C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বিন্দু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থেকে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AB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বাহুর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উপর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CF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লম্ব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আঁকি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।</a:t>
                </a:r>
              </a:p>
              <a:p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  <a:cs typeface="NikoshBAN" pitchFamily="2" charset="0"/>
                      </a:rPr>
                      <m:t>∠</m:t>
                    </m:r>
                    <m:r>
                      <a:rPr lang="en-US" sz="2800" i="1">
                        <a:latin typeface="Cambria Math"/>
                        <a:ea typeface="Cambria Math"/>
                        <a:cs typeface="NikoshBAN" pitchFamily="2" charset="0"/>
                      </a:rPr>
                      <m:t>𝐷𝐶𝐴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একান্তর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∠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𝐶𝐴𝐹</m:t>
                    </m:r>
                    <m:r>
                      <a:rPr lang="en-US" sz="2800" i="1"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en-US" sz="2800" i="1">
                        <a:latin typeface="Cambria Math"/>
                        <a:cs typeface="NikoshBAN" pitchFamily="2" charset="0"/>
                      </a:rPr>
                      <m:t>30</m:t>
                    </m:r>
                    <m:r>
                      <a:rPr lang="en-US" sz="2800" i="1">
                        <a:latin typeface="Cambria Math"/>
                        <a:ea typeface="Cambria Math"/>
                        <a:cs typeface="NikoshBAN" pitchFamily="2" charset="0"/>
                      </a:rPr>
                      <m:t>° </m:t>
                    </m:r>
                  </m:oMath>
                </a14:m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ও </a:t>
                </a:r>
                <a:r>
                  <a:rPr lang="en-US" sz="2800" dirty="0">
                    <a:latin typeface="Cambria Math"/>
                    <a:ea typeface="Cambria Math"/>
                    <a:cs typeface="NikoshBAN" pitchFamily="2" charset="0"/>
                  </a:rPr>
                  <a:t>∠</a:t>
                </a:r>
                <a:r>
                  <a:rPr lang="en-US" sz="2800" dirty="0" smtClean="0">
                    <a:latin typeface="Cambria Math"/>
                    <a:ea typeface="Cambria Math"/>
                    <a:cs typeface="NikoshBAN" pitchFamily="2" charset="0"/>
                  </a:rPr>
                  <a:t>ECB=</a:t>
                </a:r>
                <a:r>
                  <a:rPr lang="en-US" sz="2800" dirty="0" smtClean="0">
                    <a:ea typeface="Cambria Math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  <a:cs typeface="NikoshBAN" pitchFamily="2" charset="0"/>
                      </a:rPr>
                      <m:t>একান্তর</m:t>
                    </m:r>
                    <m:r>
                      <a:rPr lang="en-US" sz="2800" i="1">
                        <a:latin typeface="Cambria Math"/>
                        <a:ea typeface="Cambria Math"/>
                        <a:cs typeface="NikoshBAN" pitchFamily="2" charset="0"/>
                      </a:rPr>
                      <m:t>∠</m:t>
                    </m:r>
                    <m:r>
                      <a:rPr lang="en-US" sz="2800" i="1">
                        <a:latin typeface="Cambria Math"/>
                        <a:ea typeface="Cambria Math"/>
                        <a:cs typeface="NikoshBAN" pitchFamily="2" charset="0"/>
                      </a:rPr>
                      <m:t>𝐶𝐵𝐹</m:t>
                    </m:r>
                    <m:r>
                      <a:rPr lang="en-US" sz="2800" i="1"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Cambria Math"/>
                    <a:ea typeface="Cambria Math"/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cs typeface="NikoshBAN" pitchFamily="2" charset="0"/>
                      </a:rPr>
                      <m:t>60</m:t>
                    </m:r>
                    <m:r>
                      <a:rPr lang="en-US" sz="2800" i="1">
                        <a:latin typeface="Cambria Math"/>
                        <a:ea typeface="Cambria Math"/>
                        <a:cs typeface="NikoshBAN" pitchFamily="2" charset="0"/>
                      </a:rPr>
                      <m:t>°</m:t>
                    </m:r>
                  </m:oMath>
                </a14:m>
                <a:endParaRPr lang="en-US" sz="2800" dirty="0" smtClean="0">
                  <a:latin typeface="Cambria Math"/>
                  <a:ea typeface="Cambria Math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348454"/>
                <a:ext cx="9144000" cy="954107"/>
              </a:xfrm>
              <a:prstGeom prst="rect">
                <a:avLst/>
              </a:prstGeom>
              <a:blipFill rotWithShape="1">
                <a:blip r:embed="rId4"/>
                <a:stretch>
                  <a:fillRect l="-1333" t="-5732" b="-17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971800" y="3009900"/>
                <a:ext cx="149066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1610</m:t>
                      </m:r>
                      <m:r>
                        <a:rPr lang="en-US" sz="1600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3009900"/>
                <a:ext cx="1490661" cy="338554"/>
              </a:xfrm>
              <a:prstGeom prst="rect">
                <a:avLst/>
              </a:prstGeom>
              <a:blipFill rotWithShape="1">
                <a:blip r:embed="rId5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>
            <a:off x="4280718" y="1028700"/>
            <a:ext cx="24582" cy="1981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280718" y="3009900"/>
            <a:ext cx="291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319798" y="2425125"/>
                <a:ext cx="990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30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9798" y="2425125"/>
                <a:ext cx="990600" cy="584775"/>
              </a:xfrm>
              <a:prstGeom prst="rect">
                <a:avLst/>
              </a:prstGeom>
              <a:blipFill rotWithShape="1">
                <a:blip r:embed="rId6"/>
                <a:stretch>
                  <a:fillRect t="-12500" r="-16049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305300" y="2451557"/>
                <a:ext cx="120568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6</m:t>
                      </m:r>
                      <m:r>
                        <a:rPr lang="en-US" sz="3200" b="0" i="1" smtClean="0">
                          <a:latin typeface="Cambria Math"/>
                        </a:rPr>
                        <m:t>0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5300" y="2451557"/>
                <a:ext cx="1205681" cy="584775"/>
              </a:xfrm>
              <a:prstGeom prst="rect">
                <a:avLst/>
              </a:prstGeom>
              <a:blipFill rotWithShape="1">
                <a:blip r:embed="rId7"/>
                <a:stretch>
                  <a:fillRect t="-12500" r="-404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26131" y="4290271"/>
                <a:ext cx="3822442" cy="2245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  <a:cs typeface="NikoshBAN" pitchFamily="2" charset="0"/>
                      </a:rPr>
                      <m:t>∆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𝐴𝐶𝐹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  </m:t>
                    </m:r>
                  </m:oMath>
                </a14:m>
                <a:r>
                  <a:rPr lang="en-US" sz="2800" b="0" dirty="0" smtClean="0">
                    <a:latin typeface="NikoshBAN" pitchFamily="2" charset="0"/>
                    <a:ea typeface="Cambria Math"/>
                    <a:cs typeface="NikoshBAN" pitchFamily="2" charset="0"/>
                  </a:rPr>
                  <a:t> </a:t>
                </a:r>
                <a:r>
                  <a:rPr lang="en-US" sz="2800" b="0" dirty="0" err="1" smtClean="0">
                    <a:latin typeface="NikoshBAN" pitchFamily="2" charset="0"/>
                    <a:ea typeface="Cambria Math"/>
                    <a:cs typeface="NikoshBAN" pitchFamily="2" charset="0"/>
                  </a:rPr>
                  <a:t>থেকে</a:t>
                </a:r>
                <a:r>
                  <a:rPr lang="en-US" sz="2800" b="0" dirty="0" smtClean="0">
                    <a:latin typeface="NikoshBAN" pitchFamily="2" charset="0"/>
                    <a:ea typeface="Cambria Math"/>
                    <a:cs typeface="NikoshBAN" pitchFamily="2" charset="0"/>
                  </a:rPr>
                  <a:t> </a:t>
                </a:r>
                <a:r>
                  <a:rPr lang="en-US" sz="2800" b="0" dirty="0" err="1" smtClean="0">
                    <a:latin typeface="NikoshBAN" pitchFamily="2" charset="0"/>
                    <a:ea typeface="Cambria Math"/>
                    <a:cs typeface="NikoshBAN" pitchFamily="2" charset="0"/>
                  </a:rPr>
                  <a:t>পাই</a:t>
                </a:r>
                <a:r>
                  <a:rPr lang="en-US" sz="2800" b="0" dirty="0" smtClean="0">
                    <a:latin typeface="NikoshBAN" pitchFamily="2" charset="0"/>
                    <a:ea typeface="Cambria Math"/>
                    <a:cs typeface="NikoshBAN" pitchFamily="2" charset="0"/>
                  </a:rPr>
                  <a:t>,</a:t>
                </a:r>
              </a:p>
              <a:p>
                <a:r>
                  <a:rPr lang="en-US" sz="2800" dirty="0" smtClean="0">
                    <a:latin typeface="NikoshBAN" pitchFamily="2" charset="0"/>
                    <a:ea typeface="Cambria Math"/>
                    <a:cs typeface="NikoshBAN" pitchFamily="2" charset="0"/>
                  </a:rPr>
                  <a:t>tan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30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°=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𝐶𝐹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𝐴𝐹</m:t>
                        </m:r>
                      </m:den>
                    </m:f>
                  </m:oMath>
                </a14:m>
                <a:endParaRPr lang="en-US" sz="2800" b="0" dirty="0" smtClean="0">
                  <a:latin typeface="NikoshBAN" pitchFamily="2" charset="0"/>
                  <a:ea typeface="Cambria Math"/>
                  <a:cs typeface="NikoshBAN" pitchFamily="2" charset="0"/>
                </a:endParaRPr>
              </a:p>
              <a:p>
                <a:r>
                  <a:rPr lang="en-US" sz="2800" dirty="0" err="1" smtClean="0">
                    <a:latin typeface="NikoshBAN" pitchFamily="2" charset="0"/>
                    <a:ea typeface="Cambria Math"/>
                    <a:cs typeface="NikoshBAN" pitchFamily="2" charset="0"/>
                  </a:rPr>
                  <a:t>বা</a:t>
                </a:r>
                <a:r>
                  <a:rPr lang="en-US" sz="2800" dirty="0" smtClean="0">
                    <a:latin typeface="NikoshBAN" pitchFamily="2" charset="0"/>
                    <a:ea typeface="Cambria Math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i="1" smtClean="0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3</m:t>
                            </m:r>
                          </m:e>
                        </m:rad>
                      </m:den>
                    </m:f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𝐶𝐹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𝐴𝐹</m:t>
                        </m:r>
                      </m:den>
                    </m:f>
                  </m:oMath>
                </a14:m>
                <a:endParaRPr lang="en-US" sz="2800" b="0" dirty="0" smtClean="0">
                  <a:latin typeface="NikoshBAN" pitchFamily="2" charset="0"/>
                  <a:ea typeface="Cambria Math"/>
                  <a:cs typeface="NikoshBAN" pitchFamily="2" charset="0"/>
                </a:endParaRPr>
              </a:p>
              <a:p>
                <a:r>
                  <a:rPr lang="en-US" sz="2800" dirty="0" err="1" smtClean="0">
                    <a:latin typeface="NikoshBAN" pitchFamily="2" charset="0"/>
                    <a:ea typeface="Cambria Math"/>
                    <a:cs typeface="NikoshBAN" pitchFamily="2" charset="0"/>
                  </a:rPr>
                  <a:t>বা</a:t>
                </a:r>
                <a:r>
                  <a:rPr lang="en-US" sz="2800" dirty="0" smtClean="0">
                    <a:latin typeface="NikoshBAN" pitchFamily="2" charset="0"/>
                    <a:ea typeface="Cambria Math"/>
                    <a:cs typeface="NikoshBAN" pitchFamily="2" charset="0"/>
                  </a:rPr>
                  <a:t>, AF=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800" b="0" dirty="0" smtClean="0">
                    <a:latin typeface="NikoshBAN" pitchFamily="2" charset="0"/>
                    <a:ea typeface="Cambria Math"/>
                    <a:cs typeface="NikoshBAN" pitchFamily="2" charset="0"/>
                  </a:rPr>
                  <a:t>CF…(1)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131" y="4290271"/>
                <a:ext cx="3822442" cy="2245936"/>
              </a:xfrm>
              <a:prstGeom prst="rect">
                <a:avLst/>
              </a:prstGeom>
              <a:blipFill rotWithShape="1">
                <a:blip r:embed="rId8"/>
                <a:stretch>
                  <a:fillRect l="-3349" t="-2174" b="-73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257799" y="4317651"/>
                <a:ext cx="3414252" cy="22185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  <a:cs typeface="NikoshBAN" pitchFamily="2" charset="0"/>
                      </a:rPr>
                      <m:t>∆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𝐵𝐶𝐹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  </m:t>
                    </m:r>
                  </m:oMath>
                </a14:m>
                <a:r>
                  <a:rPr lang="en-US" sz="2800" b="0" dirty="0" smtClean="0">
                    <a:latin typeface="NikoshBAN" pitchFamily="2" charset="0"/>
                    <a:ea typeface="Cambria Math"/>
                    <a:cs typeface="NikoshBAN" pitchFamily="2" charset="0"/>
                  </a:rPr>
                  <a:t> </a:t>
                </a:r>
                <a:r>
                  <a:rPr lang="en-US" sz="2800" b="0" dirty="0" err="1" smtClean="0">
                    <a:latin typeface="NikoshBAN" pitchFamily="2" charset="0"/>
                    <a:ea typeface="Cambria Math"/>
                    <a:cs typeface="NikoshBAN" pitchFamily="2" charset="0"/>
                  </a:rPr>
                  <a:t>থেকে</a:t>
                </a:r>
                <a:r>
                  <a:rPr lang="en-US" sz="2800" b="0" dirty="0" smtClean="0">
                    <a:latin typeface="NikoshBAN" pitchFamily="2" charset="0"/>
                    <a:ea typeface="Cambria Math"/>
                    <a:cs typeface="NikoshBAN" pitchFamily="2" charset="0"/>
                  </a:rPr>
                  <a:t> </a:t>
                </a:r>
                <a:r>
                  <a:rPr lang="en-US" sz="2800" b="0" dirty="0" err="1" smtClean="0">
                    <a:latin typeface="NikoshBAN" pitchFamily="2" charset="0"/>
                    <a:ea typeface="Cambria Math"/>
                    <a:cs typeface="NikoshBAN" pitchFamily="2" charset="0"/>
                  </a:rPr>
                  <a:t>পাই</a:t>
                </a:r>
                <a:r>
                  <a:rPr lang="en-US" sz="2800" b="0" dirty="0" smtClean="0">
                    <a:latin typeface="NikoshBAN" pitchFamily="2" charset="0"/>
                    <a:ea typeface="Cambria Math"/>
                    <a:cs typeface="NikoshBAN" pitchFamily="2" charset="0"/>
                  </a:rPr>
                  <a:t>,</a:t>
                </a:r>
              </a:p>
              <a:p>
                <a:r>
                  <a:rPr lang="en-US" sz="2800" dirty="0" smtClean="0">
                    <a:latin typeface="NikoshBAN" pitchFamily="2" charset="0"/>
                    <a:ea typeface="Cambria Math"/>
                    <a:cs typeface="NikoshBAN" pitchFamily="2" charset="0"/>
                  </a:rPr>
                  <a:t>tan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  <a:cs typeface="NikoshBAN" pitchFamily="2" charset="0"/>
                      </a:rPr>
                      <m:t>6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0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°=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𝐶𝐹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𝐵𝐹</m:t>
                        </m:r>
                      </m:den>
                    </m:f>
                  </m:oMath>
                </a14:m>
                <a:endParaRPr lang="en-US" sz="2800" b="0" dirty="0" smtClean="0">
                  <a:latin typeface="NikoshBAN" pitchFamily="2" charset="0"/>
                  <a:ea typeface="Cambria Math"/>
                  <a:cs typeface="NikoshBAN" pitchFamily="2" charset="0"/>
                </a:endParaRPr>
              </a:p>
              <a:p>
                <a:r>
                  <a:rPr lang="en-US" sz="2800" dirty="0" err="1" smtClean="0">
                    <a:latin typeface="NikoshBAN" pitchFamily="2" charset="0"/>
                    <a:ea typeface="Cambria Math"/>
                    <a:cs typeface="NikoshBAN" pitchFamily="2" charset="0"/>
                  </a:rPr>
                  <a:t>বা</a:t>
                </a:r>
                <a:r>
                  <a:rPr lang="en-US" sz="2800" dirty="0" smtClean="0">
                    <a:latin typeface="NikoshBAN" pitchFamily="2" charset="0"/>
                    <a:ea typeface="Cambria Math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3</m:t>
                        </m:r>
                      </m:e>
                    </m:rad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𝐶𝐹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𝐵𝐹</m:t>
                        </m:r>
                      </m:den>
                    </m:f>
                  </m:oMath>
                </a14:m>
                <a:endParaRPr lang="en-US" sz="2800" b="0" dirty="0" smtClean="0">
                  <a:latin typeface="NikoshBAN" pitchFamily="2" charset="0"/>
                  <a:ea typeface="Cambria Math"/>
                  <a:cs typeface="NikoshBAN" pitchFamily="2" charset="0"/>
                </a:endParaRPr>
              </a:p>
              <a:p>
                <a:r>
                  <a:rPr lang="en-US" sz="2800" dirty="0" err="1" smtClean="0">
                    <a:latin typeface="NikoshBAN" pitchFamily="2" charset="0"/>
                    <a:ea typeface="Cambria Math"/>
                    <a:cs typeface="NikoshBAN" pitchFamily="2" charset="0"/>
                  </a:rPr>
                  <a:t>বা</a:t>
                </a:r>
                <a:r>
                  <a:rPr lang="en-US" sz="2800" dirty="0" smtClean="0">
                    <a:latin typeface="NikoshBAN" pitchFamily="2" charset="0"/>
                    <a:ea typeface="Cambria Math"/>
                    <a:cs typeface="NikoshBAN" pitchFamily="2" charset="0"/>
                  </a:rPr>
                  <a:t>, CF=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800" b="0" dirty="0" smtClean="0">
                    <a:latin typeface="NikoshBAN" pitchFamily="2" charset="0"/>
                    <a:ea typeface="Cambria Math"/>
                    <a:cs typeface="NikoshBAN" pitchFamily="2" charset="0"/>
                  </a:rPr>
                  <a:t>BF….(2)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799" y="4317651"/>
                <a:ext cx="3414252" cy="2218556"/>
              </a:xfrm>
              <a:prstGeom prst="rect">
                <a:avLst/>
              </a:prstGeom>
              <a:blipFill rotWithShape="1">
                <a:blip r:embed="rId9"/>
                <a:stretch>
                  <a:fillRect l="-3565" t="-2198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679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2" grpId="0"/>
      <p:bldP spid="23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34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খ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ভূমি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হেলিকাপ্টারটির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উচ্চতা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514600" y="2819400"/>
            <a:ext cx="6324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743200" y="838200"/>
            <a:ext cx="5715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3276600" y="838200"/>
            <a:ext cx="2324100" cy="1981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600700" y="838200"/>
            <a:ext cx="1104900" cy="1981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971800" y="28194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553200" y="2819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416959" y="4688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514600" y="838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686800" y="750332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17" name="Arc 16"/>
          <p:cNvSpPr/>
          <p:nvPr/>
        </p:nvSpPr>
        <p:spPr>
          <a:xfrm>
            <a:off x="4625463" y="190500"/>
            <a:ext cx="1276350" cy="1295400"/>
          </a:xfrm>
          <a:prstGeom prst="arc">
            <a:avLst>
              <a:gd name="adj1" fmla="val 7391926"/>
              <a:gd name="adj2" fmla="val 108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c 17"/>
          <p:cNvSpPr/>
          <p:nvPr/>
        </p:nvSpPr>
        <p:spPr>
          <a:xfrm>
            <a:off x="5002698" y="311434"/>
            <a:ext cx="1590675" cy="1465302"/>
          </a:xfrm>
          <a:prstGeom prst="arc">
            <a:avLst>
              <a:gd name="adj1" fmla="val 20754266"/>
              <a:gd name="adj2" fmla="val 384148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585519" y="751698"/>
                <a:ext cx="990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30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5519" y="751698"/>
                <a:ext cx="990600" cy="584775"/>
              </a:xfrm>
              <a:prstGeom prst="rect">
                <a:avLst/>
              </a:prstGeom>
              <a:blipFill rotWithShape="1">
                <a:blip r:embed="rId2"/>
                <a:stretch>
                  <a:fillRect t="-12500" r="-15951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576118" y="760293"/>
                <a:ext cx="120568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6</m:t>
                      </m:r>
                      <m:r>
                        <a:rPr lang="en-US" sz="3200" b="0" i="1" smtClean="0">
                          <a:latin typeface="Cambria Math"/>
                        </a:rPr>
                        <m:t>0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6118" y="760293"/>
                <a:ext cx="1205681" cy="584775"/>
              </a:xfrm>
              <a:prstGeom prst="rect">
                <a:avLst/>
              </a:prstGeom>
              <a:blipFill rotWithShape="1">
                <a:blip r:embed="rId3"/>
                <a:stretch>
                  <a:fillRect t="-12500" r="-4061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267200" y="2819400"/>
                <a:ext cx="149066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1610</m:t>
                      </m:r>
                      <m:r>
                        <a:rPr lang="en-US" sz="1600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2819400"/>
                <a:ext cx="1490661" cy="338554"/>
              </a:xfrm>
              <a:prstGeom prst="rect">
                <a:avLst/>
              </a:prstGeom>
              <a:blipFill rotWithShape="1">
                <a:blip r:embed="rId4"/>
                <a:stretch>
                  <a:fillRect t="-5455" b="-2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>
            <a:off x="5576118" y="838200"/>
            <a:ext cx="24582" cy="1981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576118" y="2819400"/>
            <a:ext cx="291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615198" y="2234625"/>
                <a:ext cx="990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30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5198" y="2234625"/>
                <a:ext cx="990600" cy="584775"/>
              </a:xfrm>
              <a:prstGeom prst="rect">
                <a:avLst/>
              </a:prstGeom>
              <a:blipFill rotWithShape="1">
                <a:blip r:embed="rId5"/>
                <a:stretch>
                  <a:fillRect t="-12500" r="-15951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600700" y="2261057"/>
                <a:ext cx="120568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6</m:t>
                      </m:r>
                      <m:r>
                        <a:rPr lang="en-US" sz="3200" b="0" i="1" smtClean="0">
                          <a:latin typeface="Cambria Math"/>
                        </a:rPr>
                        <m:t>0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0700" y="2261057"/>
                <a:ext cx="1205681" cy="584775"/>
              </a:xfrm>
              <a:prstGeom prst="rect">
                <a:avLst/>
              </a:prstGeom>
              <a:blipFill rotWithShape="1">
                <a:blip r:embed="rId6"/>
                <a:stretch>
                  <a:fillRect t="-12500" r="-3535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3461" y="1345068"/>
                <a:ext cx="3017119" cy="5637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NikoshBAN" pitchFamily="2" charset="0"/>
                    <a:ea typeface="Cambria Math"/>
                    <a:cs typeface="NikoshBAN" pitchFamily="2" charset="0"/>
                  </a:rPr>
                  <a:t>AF=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800" b="0" dirty="0" smtClean="0">
                    <a:latin typeface="NikoshBAN" pitchFamily="2" charset="0"/>
                    <a:ea typeface="Cambria Math"/>
                    <a:cs typeface="NikoshBAN" pitchFamily="2" charset="0"/>
                  </a:rPr>
                  <a:t>CF….(1)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61" y="1345068"/>
                <a:ext cx="3017119" cy="563744"/>
              </a:xfrm>
              <a:prstGeom prst="rect">
                <a:avLst/>
              </a:prstGeom>
              <a:blipFill rotWithShape="1">
                <a:blip r:embed="rId7"/>
                <a:stretch>
                  <a:fillRect l="-4242" t="-2174" b="-31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0277" y="1989700"/>
                <a:ext cx="3017119" cy="5637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NikoshBAN" pitchFamily="2" charset="0"/>
                    <a:ea typeface="Cambria Math"/>
                    <a:cs typeface="NikoshBAN" pitchFamily="2" charset="0"/>
                  </a:rPr>
                  <a:t> CF=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800" b="0" dirty="0" smtClean="0">
                    <a:latin typeface="NikoshBAN" pitchFamily="2" charset="0"/>
                    <a:ea typeface="Cambria Math"/>
                    <a:cs typeface="NikoshBAN" pitchFamily="2" charset="0"/>
                  </a:rPr>
                  <a:t>BF…   (2)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77" y="1989700"/>
                <a:ext cx="3017119" cy="563744"/>
              </a:xfrm>
              <a:prstGeom prst="rect">
                <a:avLst/>
              </a:prstGeom>
              <a:blipFill rotWithShape="1">
                <a:blip r:embed="rId8"/>
                <a:stretch>
                  <a:fillRect l="-4040" t="-2151" r="-6263" b="-30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-19665" y="3148762"/>
                <a:ext cx="8686800" cy="37015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NikoshBAN" pitchFamily="2" charset="0"/>
                    <a:ea typeface="Cambria Math"/>
                    <a:cs typeface="NikoshBAN" pitchFamily="2" charset="0"/>
                  </a:rPr>
                  <a:t>২নং </a:t>
                </a:r>
                <a:r>
                  <a:rPr lang="en-US" sz="2800" dirty="0" err="1" smtClean="0">
                    <a:latin typeface="NikoshBAN" pitchFamily="2" charset="0"/>
                    <a:ea typeface="Cambria Math"/>
                    <a:cs typeface="NikoshBAN" pitchFamily="2" charset="0"/>
                  </a:rPr>
                  <a:t>থেকে</a:t>
                </a:r>
                <a:r>
                  <a:rPr lang="en-US" sz="2800" dirty="0" smtClean="0">
                    <a:latin typeface="NikoshBAN" pitchFamily="2" charset="0"/>
                    <a:ea typeface="Cambria Math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ea typeface="Cambria Math"/>
                    <a:cs typeface="NikoshBAN" pitchFamily="2" charset="0"/>
                  </a:rPr>
                  <a:t>পাই</a:t>
                </a:r>
                <a:r>
                  <a:rPr lang="en-US" sz="2800" dirty="0" smtClean="0">
                    <a:latin typeface="NikoshBAN" pitchFamily="2" charset="0"/>
                    <a:ea typeface="Cambria Math"/>
                    <a:cs typeface="NikoshBAN" pitchFamily="2" charset="0"/>
                  </a:rPr>
                  <a:t>,</a:t>
                </a:r>
              </a:p>
              <a:p>
                <a:r>
                  <a:rPr lang="en-US" sz="2800" dirty="0" smtClean="0">
                    <a:latin typeface="NikoshBAN" pitchFamily="2" charset="0"/>
                    <a:ea typeface="Cambria Math"/>
                    <a:cs typeface="NikoshBAN" pitchFamily="2" charset="0"/>
                  </a:rPr>
                  <a:t> CF=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800" dirty="0" smtClean="0">
                    <a:latin typeface="NikoshBAN" pitchFamily="2" charset="0"/>
                    <a:ea typeface="Cambria Math"/>
                    <a:cs typeface="NikoshBAN" pitchFamily="2" charset="0"/>
                  </a:rPr>
                  <a:t>BF</a:t>
                </a:r>
              </a:p>
              <a:p>
                <a:r>
                  <a:rPr lang="en-US" sz="2800" dirty="0" err="1" smtClean="0">
                    <a:latin typeface="NikoshBAN" pitchFamily="2" charset="0"/>
                    <a:ea typeface="Cambria Math"/>
                    <a:cs typeface="NikoshBAN" pitchFamily="2" charset="0"/>
                  </a:rPr>
                  <a:t>বা</a:t>
                </a:r>
                <a:r>
                  <a:rPr lang="en-US" sz="2800" dirty="0" smtClean="0">
                    <a:latin typeface="NikoshBAN" pitchFamily="2" charset="0"/>
                    <a:ea typeface="Cambria Math"/>
                    <a:cs typeface="NikoshBAN" pitchFamily="2" charset="0"/>
                  </a:rPr>
                  <a:t>, CF=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3</m:t>
                        </m:r>
                      </m:e>
                    </m:rad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(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𝐴𝐵</m:t>
                    </m:r>
                    <m:r>
                      <a:rPr lang="en-US" sz="2800" b="0" i="0" smtClean="0">
                        <a:latin typeface="Cambria Math"/>
                        <a:ea typeface="Cambria Math"/>
                        <a:cs typeface="NikoshBAN" pitchFamily="2" charset="0"/>
                      </a:rPr>
                      <m:t>−</m:t>
                    </m:r>
                  </m:oMath>
                </a14:m>
                <a:r>
                  <a:rPr lang="en-US" sz="2800" dirty="0" smtClean="0">
                    <a:latin typeface="NikoshBAN" pitchFamily="2" charset="0"/>
                    <a:ea typeface="Cambria Math"/>
                    <a:cs typeface="NikoshBAN" pitchFamily="2" charset="0"/>
                  </a:rPr>
                  <a:t>AF)</a:t>
                </a:r>
              </a:p>
              <a:p>
                <a:r>
                  <a:rPr lang="en-US" sz="2800" dirty="0" err="1" smtClean="0">
                    <a:latin typeface="NikoshBAN" pitchFamily="2" charset="0"/>
                    <a:ea typeface="Cambria Math"/>
                    <a:cs typeface="NikoshBAN" pitchFamily="2" charset="0"/>
                  </a:rPr>
                  <a:t>বা</a:t>
                </a:r>
                <a:r>
                  <a:rPr lang="en-US" sz="2800" dirty="0" smtClean="0">
                    <a:latin typeface="NikoshBAN" pitchFamily="2" charset="0"/>
                    <a:ea typeface="Cambria Math"/>
                    <a:cs typeface="NikoshBAN" pitchFamily="2" charset="0"/>
                  </a:rPr>
                  <a:t>, CF=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800" dirty="0" smtClean="0">
                    <a:latin typeface="NikoshBAN" pitchFamily="2" charset="0"/>
                    <a:ea typeface="Cambria Math"/>
                    <a:cs typeface="NikoshBAN" pitchFamily="2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/>
                        <a:ea typeface="Cambria Math"/>
                        <a:cs typeface="NikoshBAN" pitchFamily="2" charset="0"/>
                      </a:rPr>
                      <m:t>1610</m:t>
                    </m:r>
                    <m:r>
                      <a:rPr lang="en-US" sz="2800" b="0" i="1" dirty="0" smtClean="0">
                        <a:latin typeface="Cambria Math"/>
                        <a:ea typeface="Cambria Math"/>
                        <a:cs typeface="NikoshBAN" pitchFamily="2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2800" b="0" i="1" dirty="0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en-US" sz="2800" b="0" i="1" dirty="0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3</m:t>
                        </m:r>
                      </m:e>
                    </m:rad>
                    <m:r>
                      <a:rPr lang="en-US" sz="2800" b="0" i="1" dirty="0" smtClean="0"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en-US" sz="2800" b="0" i="1" dirty="0" smtClean="0">
                        <a:latin typeface="Cambria Math"/>
                        <a:ea typeface="Cambria Math"/>
                        <a:cs typeface="NikoshBAN" pitchFamily="2" charset="0"/>
                      </a:rPr>
                      <m:t>𝐶𝐹</m:t>
                    </m:r>
                    <m:r>
                      <a:rPr lang="en-US" sz="2800" b="0" i="1" dirty="0" smtClean="0">
                        <a:latin typeface="Cambria Math"/>
                        <a:ea typeface="Cambria Math"/>
                        <a:cs typeface="NikoshBAN" pitchFamily="2" charset="0"/>
                      </a:rPr>
                      <m:t>)</m:t>
                    </m:r>
                  </m:oMath>
                </a14:m>
                <a:endParaRPr lang="en-US" sz="2800" dirty="0" smtClean="0">
                  <a:latin typeface="NikoshBAN" pitchFamily="2" charset="0"/>
                  <a:ea typeface="Cambria Math"/>
                  <a:cs typeface="NikoshBAN" pitchFamily="2" charset="0"/>
                </a:endParaRPr>
              </a:p>
              <a:p>
                <a:r>
                  <a:rPr lang="en-US" sz="2800" dirty="0" err="1" smtClean="0">
                    <a:latin typeface="NikoshBAN" pitchFamily="2" charset="0"/>
                    <a:ea typeface="Cambria Math"/>
                    <a:cs typeface="NikoshBAN" pitchFamily="2" charset="0"/>
                  </a:rPr>
                  <a:t>বা</a:t>
                </a:r>
                <a:r>
                  <a:rPr lang="en-US" sz="2800" dirty="0" smtClean="0">
                    <a:latin typeface="NikoshBAN" pitchFamily="2" charset="0"/>
                    <a:ea typeface="Cambria Math"/>
                    <a:cs typeface="NikoshBAN" pitchFamily="2" charset="0"/>
                  </a:rPr>
                  <a:t>, CF=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1610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3</m:t>
                        </m:r>
                      </m:e>
                    </m:rad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−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3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𝐶𝐹</m:t>
                    </m:r>
                  </m:oMath>
                </a14:m>
                <a:endParaRPr lang="en-US" sz="2800" dirty="0" smtClean="0">
                  <a:latin typeface="NikoshBAN" pitchFamily="2" charset="0"/>
                  <a:ea typeface="Cambria Math"/>
                  <a:cs typeface="NikoshBAN" pitchFamily="2" charset="0"/>
                </a:endParaRPr>
              </a:p>
              <a:p>
                <a:r>
                  <a:rPr lang="en-US" sz="2800" dirty="0" err="1" smtClean="0">
                    <a:latin typeface="NikoshBAN" pitchFamily="2" charset="0"/>
                    <a:ea typeface="Cambria Math"/>
                    <a:cs typeface="NikoshBAN" pitchFamily="2" charset="0"/>
                  </a:rPr>
                  <a:t>বা</a:t>
                </a:r>
                <a:r>
                  <a:rPr lang="en-US" sz="2800" dirty="0" smtClean="0">
                    <a:latin typeface="NikoshBAN" pitchFamily="2" charset="0"/>
                    <a:ea typeface="Cambria Math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4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𝐶𝐹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2788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.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6</m:t>
                    </m:r>
                  </m:oMath>
                </a14:m>
                <a:endParaRPr lang="en-US" sz="2800" b="0" dirty="0" smtClean="0">
                  <a:latin typeface="NikoshBAN" pitchFamily="2" charset="0"/>
                  <a:ea typeface="Cambria Math"/>
                  <a:cs typeface="NikoshBAN" pitchFamily="2" charset="0"/>
                </a:endParaRPr>
              </a:p>
              <a:p>
                <a:r>
                  <a:rPr lang="en-US" sz="2800" dirty="0" err="1" smtClean="0">
                    <a:latin typeface="NikoshBAN" pitchFamily="2" charset="0"/>
                    <a:ea typeface="Cambria Math"/>
                    <a:cs typeface="NikoshBAN" pitchFamily="2" charset="0"/>
                  </a:rPr>
                  <a:t>বা</a:t>
                </a:r>
                <a:r>
                  <a:rPr lang="en-US" sz="2800" dirty="0" smtClean="0">
                    <a:latin typeface="NikoshBAN" pitchFamily="2" charset="0"/>
                    <a:ea typeface="Cambria Math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𝐶𝐹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697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.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15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𝑚</m:t>
                    </m:r>
                  </m:oMath>
                </a14:m>
                <a:endParaRPr lang="en-US" sz="2800" b="0" dirty="0" smtClean="0">
                  <a:latin typeface="NikoshBAN" pitchFamily="2" charset="0"/>
                  <a:ea typeface="Cambria Math"/>
                  <a:cs typeface="NikoshBAN" pitchFamily="2" charset="0"/>
                </a:endParaRPr>
              </a:p>
              <a:p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ভূমি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থেকে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হেলিকাপ্টারটির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উচ্চতা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  <a:cs typeface="NikoshBAN" pitchFamily="2" charset="0"/>
                      </a:rPr>
                      <m:t>697</m:t>
                    </m:r>
                    <m:r>
                      <a:rPr lang="en-US" sz="2800" i="1">
                        <a:latin typeface="Cambria Math"/>
                        <a:ea typeface="Cambria Math"/>
                        <a:cs typeface="NikoshBAN" pitchFamily="2" charset="0"/>
                      </a:rPr>
                      <m:t>.</m:t>
                    </m:r>
                    <m:r>
                      <a:rPr lang="en-US" sz="2800" i="1">
                        <a:latin typeface="Cambria Math"/>
                        <a:ea typeface="Cambria Math"/>
                        <a:cs typeface="NikoshBAN" pitchFamily="2" charset="0"/>
                      </a:rPr>
                      <m:t>15</m:t>
                    </m:r>
                    <m:r>
                      <a:rPr lang="en-US" sz="2800" i="1">
                        <a:latin typeface="Cambria Math"/>
                        <a:ea typeface="Cambria Math"/>
                        <a:cs typeface="NikoshBAN" pitchFamily="2" charset="0"/>
                      </a:rPr>
                      <m:t>𝑚</m:t>
                    </m:r>
                  </m:oMath>
                </a14:m>
                <a:endParaRPr lang="en-US" sz="2800" dirty="0">
                  <a:latin typeface="NikoshBAN" pitchFamily="2" charset="0"/>
                  <a:ea typeface="Cambria Math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9665" y="3148762"/>
                <a:ext cx="8686800" cy="3701526"/>
              </a:xfrm>
              <a:prstGeom prst="rect">
                <a:avLst/>
              </a:prstGeom>
              <a:blipFill rotWithShape="1">
                <a:blip r:embed="rId9"/>
                <a:stretch>
                  <a:fillRect l="-1474" t="-1483" b="-39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156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34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গ.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হেলিকাপ্টার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পোস্ট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দুইটির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সরাসরি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দূরত্ব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219200" y="3009900"/>
            <a:ext cx="6324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447800" y="1028700"/>
            <a:ext cx="5715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1981200" y="1028700"/>
            <a:ext cx="2324100" cy="1981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305300" y="1028700"/>
            <a:ext cx="1104900" cy="1981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676400" y="30099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257800" y="30099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114800" y="5715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219200" y="10287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391400" y="940832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17" name="Arc 16"/>
          <p:cNvSpPr/>
          <p:nvPr/>
        </p:nvSpPr>
        <p:spPr>
          <a:xfrm>
            <a:off x="3310398" y="381000"/>
            <a:ext cx="1276350" cy="1295400"/>
          </a:xfrm>
          <a:prstGeom prst="arc">
            <a:avLst>
              <a:gd name="adj1" fmla="val 7391926"/>
              <a:gd name="adj2" fmla="val 108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c 17"/>
          <p:cNvSpPr/>
          <p:nvPr/>
        </p:nvSpPr>
        <p:spPr>
          <a:xfrm>
            <a:off x="3667124" y="477798"/>
            <a:ext cx="1590675" cy="1465302"/>
          </a:xfrm>
          <a:prstGeom prst="arc">
            <a:avLst>
              <a:gd name="adj1" fmla="val 20754266"/>
              <a:gd name="adj2" fmla="val 384148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290119" y="942198"/>
                <a:ext cx="990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30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0119" y="942198"/>
                <a:ext cx="990600" cy="584775"/>
              </a:xfrm>
              <a:prstGeom prst="rect">
                <a:avLst/>
              </a:prstGeom>
              <a:blipFill rotWithShape="1">
                <a:blip r:embed="rId2"/>
                <a:stretch>
                  <a:fillRect t="-12632" r="-16049" b="-3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280718" y="950793"/>
                <a:ext cx="120568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6</m:t>
                      </m:r>
                      <m:r>
                        <a:rPr lang="en-US" sz="3200" b="0" i="1" smtClean="0">
                          <a:latin typeface="Cambria Math"/>
                        </a:rPr>
                        <m:t>0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0718" y="950793"/>
                <a:ext cx="1205681" cy="584775"/>
              </a:xfrm>
              <a:prstGeom prst="rect">
                <a:avLst/>
              </a:prstGeom>
              <a:blipFill rotWithShape="1">
                <a:blip r:embed="rId3"/>
                <a:stretch>
                  <a:fillRect t="-12500" r="-404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971800" y="3009900"/>
                <a:ext cx="149066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1610</m:t>
                      </m:r>
                      <m:r>
                        <a:rPr lang="en-US" sz="1600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3009900"/>
                <a:ext cx="1490661" cy="338554"/>
              </a:xfrm>
              <a:prstGeom prst="rect">
                <a:avLst/>
              </a:prstGeom>
              <a:blipFill rotWithShape="1">
                <a:blip r:embed="rId4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>
            <a:off x="4280718" y="1028700"/>
            <a:ext cx="24582" cy="1981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280718" y="3009900"/>
            <a:ext cx="291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319798" y="2425125"/>
                <a:ext cx="990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30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9798" y="2425125"/>
                <a:ext cx="990600" cy="584775"/>
              </a:xfrm>
              <a:prstGeom prst="rect">
                <a:avLst/>
              </a:prstGeom>
              <a:blipFill rotWithShape="1">
                <a:blip r:embed="rId5"/>
                <a:stretch>
                  <a:fillRect t="-12500" r="-16049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305300" y="2451557"/>
                <a:ext cx="120568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6</m:t>
                      </m:r>
                      <m:r>
                        <a:rPr lang="en-US" sz="3200" b="0" i="1" smtClean="0">
                          <a:latin typeface="Cambria Math"/>
                        </a:rPr>
                        <m:t>0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5300" y="2451557"/>
                <a:ext cx="1205681" cy="584775"/>
              </a:xfrm>
              <a:prstGeom prst="rect">
                <a:avLst/>
              </a:prstGeom>
              <a:blipFill rotWithShape="1">
                <a:blip r:embed="rId6"/>
                <a:stretch>
                  <a:fillRect t="-12500" r="-404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-37024" y="3348454"/>
                <a:ext cx="4317741" cy="3126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  <a:cs typeface="NikoshBAN" pitchFamily="2" charset="0"/>
                      </a:rPr>
                      <m:t>∆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𝐴𝐶𝐹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  </m:t>
                    </m:r>
                  </m:oMath>
                </a14:m>
                <a:r>
                  <a:rPr lang="en-US" sz="2800" b="0" dirty="0" smtClean="0">
                    <a:latin typeface="NikoshBAN" pitchFamily="2" charset="0"/>
                    <a:ea typeface="Cambria Math"/>
                    <a:cs typeface="NikoshBAN" pitchFamily="2" charset="0"/>
                  </a:rPr>
                  <a:t> </a:t>
                </a:r>
                <a:r>
                  <a:rPr lang="en-US" sz="2800" b="0" dirty="0" err="1" smtClean="0">
                    <a:latin typeface="NikoshBAN" pitchFamily="2" charset="0"/>
                    <a:ea typeface="Cambria Math"/>
                    <a:cs typeface="NikoshBAN" pitchFamily="2" charset="0"/>
                  </a:rPr>
                  <a:t>থেকে</a:t>
                </a:r>
                <a:r>
                  <a:rPr lang="en-US" sz="2800" b="0" dirty="0" smtClean="0">
                    <a:latin typeface="NikoshBAN" pitchFamily="2" charset="0"/>
                    <a:ea typeface="Cambria Math"/>
                    <a:cs typeface="NikoshBAN" pitchFamily="2" charset="0"/>
                  </a:rPr>
                  <a:t> </a:t>
                </a:r>
                <a:r>
                  <a:rPr lang="en-US" sz="2800" b="0" dirty="0" err="1" smtClean="0">
                    <a:latin typeface="NikoshBAN" pitchFamily="2" charset="0"/>
                    <a:ea typeface="Cambria Math"/>
                    <a:cs typeface="NikoshBAN" pitchFamily="2" charset="0"/>
                  </a:rPr>
                  <a:t>পাই</a:t>
                </a:r>
                <a:r>
                  <a:rPr lang="en-US" sz="2800" b="0" dirty="0" smtClean="0">
                    <a:latin typeface="NikoshBAN" pitchFamily="2" charset="0"/>
                    <a:ea typeface="Cambria Math"/>
                    <a:cs typeface="NikoshBAN" pitchFamily="2" charset="0"/>
                  </a:rPr>
                  <a:t>,</a:t>
                </a:r>
              </a:p>
              <a:p>
                <a:r>
                  <a:rPr lang="en-US" sz="2800" dirty="0">
                    <a:latin typeface="NikoshBAN" pitchFamily="2" charset="0"/>
                    <a:ea typeface="Cambria Math"/>
                    <a:cs typeface="NikoshBAN" pitchFamily="2" charset="0"/>
                  </a:rPr>
                  <a:t>s</a:t>
                </a:r>
                <a:r>
                  <a:rPr lang="en-US" sz="2800" dirty="0" smtClean="0">
                    <a:latin typeface="NikoshBAN" pitchFamily="2" charset="0"/>
                    <a:ea typeface="Cambria Math"/>
                    <a:cs typeface="NikoshBAN" pitchFamily="2" charset="0"/>
                  </a:rPr>
                  <a:t>in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30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°=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𝐶𝐹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𝐴𝐶</m:t>
                        </m:r>
                      </m:den>
                    </m:f>
                  </m:oMath>
                </a14:m>
                <a:endParaRPr lang="en-US" sz="2800" b="0" dirty="0" smtClean="0">
                  <a:latin typeface="NikoshBAN" pitchFamily="2" charset="0"/>
                  <a:ea typeface="Cambria Math"/>
                  <a:cs typeface="NikoshBAN" pitchFamily="2" charset="0"/>
                </a:endParaRPr>
              </a:p>
              <a:p>
                <a:r>
                  <a:rPr lang="en-US" sz="2800" dirty="0" err="1" smtClean="0">
                    <a:latin typeface="NikoshBAN" pitchFamily="2" charset="0"/>
                    <a:ea typeface="Cambria Math"/>
                    <a:cs typeface="NikoshBAN" pitchFamily="2" charset="0"/>
                  </a:rPr>
                  <a:t>বা</a:t>
                </a:r>
                <a:r>
                  <a:rPr lang="en-US" sz="2800" dirty="0" smtClean="0">
                    <a:latin typeface="NikoshBAN" pitchFamily="2" charset="0"/>
                    <a:ea typeface="Cambria Math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𝐶𝐹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𝐴𝐶</m:t>
                        </m:r>
                      </m:den>
                    </m:f>
                  </m:oMath>
                </a14:m>
                <a:endParaRPr lang="en-US" sz="2800" b="0" dirty="0" smtClean="0">
                  <a:latin typeface="NikoshBAN" pitchFamily="2" charset="0"/>
                  <a:ea typeface="Cambria Math"/>
                  <a:cs typeface="NikoshBAN" pitchFamily="2" charset="0"/>
                </a:endParaRPr>
              </a:p>
              <a:p>
                <a:r>
                  <a:rPr lang="en-US" sz="2800" dirty="0" err="1" smtClean="0">
                    <a:latin typeface="NikoshBAN" pitchFamily="2" charset="0"/>
                    <a:ea typeface="Cambria Math"/>
                    <a:cs typeface="NikoshBAN" pitchFamily="2" charset="0"/>
                  </a:rPr>
                  <a:t>বা</a:t>
                </a:r>
                <a:r>
                  <a:rPr lang="en-US" sz="2800" dirty="0" smtClean="0">
                    <a:latin typeface="NikoshBAN" pitchFamily="2" charset="0"/>
                    <a:ea typeface="Cambria Math"/>
                    <a:cs typeface="NikoshBAN" pitchFamily="2" charset="0"/>
                  </a:rPr>
                  <a:t>, AC=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800" b="0" dirty="0" smtClean="0">
                    <a:latin typeface="NikoshBAN" pitchFamily="2" charset="0"/>
                    <a:ea typeface="Cambria Math"/>
                    <a:cs typeface="NikoshBAN" pitchFamily="2" charset="0"/>
                  </a:rPr>
                  <a:t>CF</a:t>
                </a:r>
              </a:p>
              <a:p>
                <a:r>
                  <a:rPr lang="en-US" sz="2800" dirty="0" err="1" smtClean="0">
                    <a:latin typeface="NikoshBAN" pitchFamily="2" charset="0"/>
                    <a:ea typeface="Cambria Math"/>
                    <a:cs typeface="NikoshBAN" pitchFamily="2" charset="0"/>
                  </a:rPr>
                  <a:t>বা</a:t>
                </a:r>
                <a:r>
                  <a:rPr lang="en-US" sz="2800" dirty="0" smtClean="0">
                    <a:latin typeface="NikoshBAN" pitchFamily="2" charset="0"/>
                    <a:ea typeface="Cambria Math"/>
                    <a:cs typeface="NikoshBAN" pitchFamily="2" charset="0"/>
                  </a:rPr>
                  <a:t>, AC=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3</m:t>
                        </m:r>
                      </m:e>
                    </m:rad>
                    <m:r>
                      <a:rPr lang="en-US" sz="2800" i="1" smtClean="0"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r>
                      <a:rPr lang="en-US" sz="2800" i="1">
                        <a:latin typeface="Cambria Math"/>
                        <a:ea typeface="Cambria Math"/>
                        <a:cs typeface="NikoshBAN" pitchFamily="2" charset="0"/>
                      </a:rPr>
                      <m:t>697</m:t>
                    </m:r>
                    <m:r>
                      <a:rPr lang="en-US" sz="2800" i="1">
                        <a:latin typeface="Cambria Math"/>
                        <a:ea typeface="Cambria Math"/>
                        <a:cs typeface="NikoshBAN" pitchFamily="2" charset="0"/>
                      </a:rPr>
                      <m:t>.</m:t>
                    </m:r>
                    <m:r>
                      <a:rPr lang="en-US" sz="2800" i="1">
                        <a:latin typeface="Cambria Math"/>
                        <a:ea typeface="Cambria Math"/>
                        <a:cs typeface="NikoshBAN" pitchFamily="2" charset="0"/>
                      </a:rPr>
                      <m:t>15</m:t>
                    </m:r>
                    <m:r>
                      <a:rPr lang="en-US" sz="2800" i="1">
                        <a:latin typeface="Cambria Math"/>
                        <a:ea typeface="Cambria Math"/>
                        <a:cs typeface="NikoshBAN" pitchFamily="2" charset="0"/>
                      </a:rPr>
                      <m:t>𝑚</m:t>
                    </m:r>
                  </m:oMath>
                </a14:m>
                <a:endParaRPr lang="en-US" sz="2800" dirty="0" smtClean="0">
                  <a:latin typeface="NikoshBAN" pitchFamily="2" charset="0"/>
                  <a:ea typeface="Cambria Math"/>
                  <a:cs typeface="NikoshBAN" pitchFamily="2" charset="0"/>
                </a:endParaRPr>
              </a:p>
              <a:p>
                <a:r>
                  <a:rPr lang="en-US" sz="2800" dirty="0" smtClean="0">
                    <a:latin typeface="NikoshBAN" pitchFamily="2" charset="0"/>
                    <a:ea typeface="Cambria Math"/>
                    <a:cs typeface="NikoshBAN" pitchFamily="2" charset="0"/>
                  </a:rPr>
                  <a:t>           =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1207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.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5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𝑚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(</m:t>
                    </m:r>
                  </m:oMath>
                </a14:m>
                <a:r>
                  <a:rPr lang="en-US" sz="2800" dirty="0" err="1" smtClean="0">
                    <a:latin typeface="NikoshBAN" pitchFamily="2" charset="0"/>
                    <a:ea typeface="Cambria Math"/>
                    <a:cs typeface="NikoshBAN" pitchFamily="2" charset="0"/>
                  </a:rPr>
                  <a:t>প্রায়</a:t>
                </a:r>
                <a:r>
                  <a:rPr lang="en-US" sz="2800" dirty="0" smtClean="0">
                    <a:latin typeface="NikoshBAN" pitchFamily="2" charset="0"/>
                    <a:ea typeface="Cambria Math"/>
                    <a:cs typeface="NikoshBAN" pitchFamily="2" charset="0"/>
                  </a:rPr>
                  <a:t>) </a:t>
                </a:r>
                <a:endParaRPr lang="en-US" sz="2800" dirty="0">
                  <a:latin typeface="NikoshBAN" pitchFamily="2" charset="0"/>
                  <a:ea typeface="Cambria Math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7024" y="3348454"/>
                <a:ext cx="4317741" cy="3126497"/>
              </a:xfrm>
              <a:prstGeom prst="rect">
                <a:avLst/>
              </a:prstGeom>
              <a:blipFill rotWithShape="1">
                <a:blip r:embed="rId7"/>
                <a:stretch>
                  <a:fillRect l="-2966" t="-1559" b="-46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426359" y="3301186"/>
                <a:ext cx="4317741" cy="35303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  <a:cs typeface="NikoshBAN" pitchFamily="2" charset="0"/>
                      </a:rPr>
                      <m:t>∆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𝐵𝐶𝐹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  </m:t>
                    </m:r>
                  </m:oMath>
                </a14:m>
                <a:r>
                  <a:rPr lang="en-US" sz="2800" b="0" dirty="0" smtClean="0">
                    <a:latin typeface="NikoshBAN" pitchFamily="2" charset="0"/>
                    <a:ea typeface="Cambria Math"/>
                    <a:cs typeface="NikoshBAN" pitchFamily="2" charset="0"/>
                  </a:rPr>
                  <a:t> </a:t>
                </a:r>
                <a:r>
                  <a:rPr lang="en-US" sz="2800" b="0" dirty="0" err="1" smtClean="0">
                    <a:latin typeface="NikoshBAN" pitchFamily="2" charset="0"/>
                    <a:ea typeface="Cambria Math"/>
                    <a:cs typeface="NikoshBAN" pitchFamily="2" charset="0"/>
                  </a:rPr>
                  <a:t>থেকে</a:t>
                </a:r>
                <a:r>
                  <a:rPr lang="en-US" sz="2800" b="0" dirty="0" smtClean="0">
                    <a:latin typeface="NikoshBAN" pitchFamily="2" charset="0"/>
                    <a:ea typeface="Cambria Math"/>
                    <a:cs typeface="NikoshBAN" pitchFamily="2" charset="0"/>
                  </a:rPr>
                  <a:t> </a:t>
                </a:r>
                <a:r>
                  <a:rPr lang="en-US" sz="2800" b="0" dirty="0" err="1" smtClean="0">
                    <a:latin typeface="NikoshBAN" pitchFamily="2" charset="0"/>
                    <a:ea typeface="Cambria Math"/>
                    <a:cs typeface="NikoshBAN" pitchFamily="2" charset="0"/>
                  </a:rPr>
                  <a:t>পাই</a:t>
                </a:r>
                <a:r>
                  <a:rPr lang="en-US" sz="2800" b="0" dirty="0" smtClean="0">
                    <a:latin typeface="NikoshBAN" pitchFamily="2" charset="0"/>
                    <a:ea typeface="Cambria Math"/>
                    <a:cs typeface="NikoshBAN" pitchFamily="2" charset="0"/>
                  </a:rPr>
                  <a:t>,</a:t>
                </a:r>
              </a:p>
              <a:p>
                <a:r>
                  <a:rPr lang="en-US" sz="2800" dirty="0">
                    <a:latin typeface="NikoshBAN" pitchFamily="2" charset="0"/>
                    <a:ea typeface="Cambria Math"/>
                    <a:cs typeface="NikoshBAN" pitchFamily="2" charset="0"/>
                  </a:rPr>
                  <a:t>s</a:t>
                </a:r>
                <a:r>
                  <a:rPr lang="en-US" sz="2800" dirty="0" smtClean="0">
                    <a:latin typeface="NikoshBAN" pitchFamily="2" charset="0"/>
                    <a:ea typeface="Cambria Math"/>
                    <a:cs typeface="NikoshBAN" pitchFamily="2" charset="0"/>
                  </a:rPr>
                  <a:t>in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  <a:cs typeface="NikoshBAN" pitchFamily="2" charset="0"/>
                      </a:rPr>
                      <m:t>6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0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°=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𝐶𝐹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𝐵𝐶</m:t>
                        </m:r>
                      </m:den>
                    </m:f>
                  </m:oMath>
                </a14:m>
                <a:endParaRPr lang="en-US" sz="2800" b="0" dirty="0" smtClean="0">
                  <a:latin typeface="NikoshBAN" pitchFamily="2" charset="0"/>
                  <a:ea typeface="Cambria Math"/>
                  <a:cs typeface="NikoshBAN" pitchFamily="2" charset="0"/>
                </a:endParaRPr>
              </a:p>
              <a:p>
                <a:r>
                  <a:rPr lang="en-US" sz="2800" dirty="0" err="1" smtClean="0">
                    <a:latin typeface="NikoshBAN" pitchFamily="2" charset="0"/>
                    <a:ea typeface="Cambria Math"/>
                    <a:cs typeface="NikoshBAN" pitchFamily="2" charset="0"/>
                  </a:rPr>
                  <a:t>বা</a:t>
                </a:r>
                <a:r>
                  <a:rPr lang="en-US" sz="2800" dirty="0" smtClean="0">
                    <a:latin typeface="NikoshBAN" pitchFamily="2" charset="0"/>
                    <a:ea typeface="Cambria Math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800" i="1" smtClean="0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𝐶𝐹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𝐵𝐶</m:t>
                        </m:r>
                      </m:den>
                    </m:f>
                  </m:oMath>
                </a14:m>
                <a:endParaRPr lang="en-US" sz="2800" b="0" dirty="0" smtClean="0">
                  <a:latin typeface="NikoshBAN" pitchFamily="2" charset="0"/>
                  <a:ea typeface="Cambria Math"/>
                  <a:cs typeface="NikoshBAN" pitchFamily="2" charset="0"/>
                </a:endParaRPr>
              </a:p>
              <a:p>
                <a:r>
                  <a:rPr lang="en-US" sz="2800" dirty="0" err="1" smtClean="0">
                    <a:latin typeface="NikoshBAN" pitchFamily="2" charset="0"/>
                    <a:ea typeface="Cambria Math"/>
                    <a:cs typeface="NikoshBAN" pitchFamily="2" charset="0"/>
                  </a:rPr>
                  <a:t>বা</a:t>
                </a:r>
                <a:r>
                  <a:rPr lang="en-US" sz="2800" dirty="0" smtClean="0">
                    <a:latin typeface="NikoshBAN" pitchFamily="2" charset="0"/>
                    <a:ea typeface="Cambria Math"/>
                    <a:cs typeface="NikoshBAN" pitchFamily="2" charset="0"/>
                  </a:rPr>
                  <a:t>, BC=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2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i="1" smtClean="0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800" b="0" dirty="0" smtClean="0">
                    <a:latin typeface="NikoshBAN" pitchFamily="2" charset="0"/>
                    <a:ea typeface="Cambria Math"/>
                    <a:cs typeface="NikoshBAN" pitchFamily="2" charset="0"/>
                  </a:rPr>
                  <a:t>CF</a:t>
                </a:r>
              </a:p>
              <a:p>
                <a:r>
                  <a:rPr lang="en-US" sz="2800" dirty="0" err="1" smtClean="0">
                    <a:latin typeface="NikoshBAN" pitchFamily="2" charset="0"/>
                    <a:ea typeface="Cambria Math"/>
                    <a:cs typeface="NikoshBAN" pitchFamily="2" charset="0"/>
                  </a:rPr>
                  <a:t>বা</a:t>
                </a:r>
                <a:r>
                  <a:rPr lang="en-US" sz="2800" dirty="0" smtClean="0">
                    <a:latin typeface="NikoshBAN" pitchFamily="2" charset="0"/>
                    <a:ea typeface="Cambria Math"/>
                    <a:cs typeface="NikoshBAN" pitchFamily="2" charset="0"/>
                  </a:rPr>
                  <a:t>, AC=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2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i="1" smtClean="0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3</m:t>
                            </m:r>
                          </m:e>
                        </m:rad>
                      </m:den>
                    </m:f>
                    <m:r>
                      <a:rPr lang="en-US" sz="2800" i="1">
                        <a:latin typeface="Cambria Math"/>
                        <a:ea typeface="Cambria Math"/>
                        <a:cs typeface="NikoshBAN" pitchFamily="2" charset="0"/>
                      </a:rPr>
                      <m:t>697</m:t>
                    </m:r>
                    <m:r>
                      <a:rPr lang="en-US" sz="2800" i="1">
                        <a:latin typeface="Cambria Math"/>
                        <a:ea typeface="Cambria Math"/>
                        <a:cs typeface="NikoshBAN" pitchFamily="2" charset="0"/>
                      </a:rPr>
                      <m:t>.</m:t>
                    </m:r>
                    <m:r>
                      <a:rPr lang="en-US" sz="2800" i="1">
                        <a:latin typeface="Cambria Math"/>
                        <a:ea typeface="Cambria Math"/>
                        <a:cs typeface="NikoshBAN" pitchFamily="2" charset="0"/>
                      </a:rPr>
                      <m:t>15</m:t>
                    </m:r>
                    <m:r>
                      <a:rPr lang="en-US" sz="2800" i="1">
                        <a:latin typeface="Cambria Math"/>
                        <a:ea typeface="Cambria Math"/>
                        <a:cs typeface="NikoshBAN" pitchFamily="2" charset="0"/>
                      </a:rPr>
                      <m:t>𝑚</m:t>
                    </m:r>
                  </m:oMath>
                </a14:m>
                <a:endParaRPr lang="en-US" sz="2800" dirty="0" smtClean="0">
                  <a:latin typeface="NikoshBAN" pitchFamily="2" charset="0"/>
                  <a:ea typeface="Cambria Math"/>
                  <a:cs typeface="NikoshBAN" pitchFamily="2" charset="0"/>
                </a:endParaRPr>
              </a:p>
              <a:p>
                <a:r>
                  <a:rPr lang="en-US" sz="2800" dirty="0" smtClean="0">
                    <a:latin typeface="NikoshBAN" pitchFamily="2" charset="0"/>
                    <a:ea typeface="Cambria Math"/>
                    <a:cs typeface="NikoshBAN" pitchFamily="2" charset="0"/>
                  </a:rPr>
                  <a:t>           =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  <a:ea typeface="Cambria Math"/>
                        <a:cs typeface="NikoshBAN" pitchFamily="2" charset="0"/>
                      </a:rPr>
                      <m:t>805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𝑚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প্রায়</m:t>
                        </m:r>
                      </m:e>
                    </m:d>
                  </m:oMath>
                </a14:m>
                <a:endParaRPr lang="en-US" sz="2800" dirty="0">
                  <a:latin typeface="NikoshBAN" pitchFamily="2" charset="0"/>
                  <a:ea typeface="Cambria Math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6359" y="3301186"/>
                <a:ext cx="4317741" cy="3530390"/>
              </a:xfrm>
              <a:prstGeom prst="rect">
                <a:avLst/>
              </a:prstGeom>
              <a:blipFill rotWithShape="1">
                <a:blip r:embed="rId8"/>
                <a:stretch>
                  <a:fillRect l="-2825" t="-1382" b="-4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560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2172929"/>
                <a:ext cx="9144000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দুইটি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মাইল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পোস্টের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মধ্যবর্তী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কোন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স্থানের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উপরে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একটি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হেলিকাপ্টার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উড়ছে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।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হেলিকাপ্টার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থেকে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ঐ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মাইল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পোস্ট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দুইটির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অবনতি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কোণ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যথাক্রমে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/>
                        <a:cs typeface="NikoshBAN" pitchFamily="2" charset="0"/>
                      </a:rPr>
                      <m:t>30</m:t>
                    </m:r>
                    <m:r>
                      <a:rPr lang="en-US" sz="36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° </m:t>
                    </m:r>
                  </m:oMath>
                </a14:m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ও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/>
                        <a:cs typeface="NikoshBAN" pitchFamily="2" charset="0"/>
                      </a:rPr>
                      <m:t>60</m:t>
                    </m:r>
                    <m:r>
                      <a:rPr lang="en-US" sz="36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°</m:t>
                    </m:r>
                  </m:oMath>
                </a14:m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।</a:t>
                </a:r>
              </a:p>
              <a:p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ক.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উদ্দিপক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অনুসারে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চিত্র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অঙ্কন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কর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। </a:t>
                </a:r>
              </a:p>
              <a:p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খ.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ভূমি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থেকে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হেলিকাপ্টারটির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উচ্চতা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নির্ণয়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কর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।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172929"/>
                <a:ext cx="9144000" cy="2862322"/>
              </a:xfrm>
              <a:prstGeom prst="rect">
                <a:avLst/>
              </a:prstGeom>
              <a:blipFill rotWithShape="1">
                <a:blip r:embed="rId2"/>
                <a:stretch>
                  <a:fillRect l="-2000" t="-3191" b="-7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2835492" y="496981"/>
            <a:ext cx="26468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76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0" y="0"/>
            <a:ext cx="237597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9665" y="1200329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1.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উন্নতি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…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3380" y="1702672"/>
            <a:ext cx="1828800" cy="5232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লম্বের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55036" y="1702672"/>
            <a:ext cx="1828800" cy="5232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খ.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ভূমির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44960" y="1704776"/>
            <a:ext cx="3608440" cy="5232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ভূমির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সমান্তরাল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রেখার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4384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সম্পর্কটি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..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2973910"/>
            <a:ext cx="3276600" cy="46166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অবনতি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&lt;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উন্নতি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                                                      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91000" y="2973910"/>
            <a:ext cx="3276600" cy="46166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খ .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অবনতি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&gt;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উন্নতি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কোণ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3657600"/>
            <a:ext cx="3276600" cy="46166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গ .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অবনতি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=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উন্নতি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                                                      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191000" y="3672348"/>
                <a:ext cx="3657600" cy="461665"/>
              </a:xfrm>
              <a:prstGeom prst="rect">
                <a:avLst/>
              </a:prstGeom>
              <a:blipFill>
                <a:blip r:embed="rId2"/>
                <a:tile tx="0" ty="0" sx="100000" sy="100000" flip="none" algn="tl"/>
              </a:blip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ঘ  .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অবনতি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কোণ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  <a:cs typeface="NikoshBAN" pitchFamily="2" charset="0"/>
                      </a:rPr>
                      <m:t>≠</m:t>
                    </m:r>
                  </m:oMath>
                </a14:m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উন্নতি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কোণ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                                                               </a:t>
                </a:r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3672348"/>
                <a:ext cx="3657600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2667" t="-9211" r="-125000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-14748" y="4267200"/>
                <a:ext cx="9144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৩.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NikoshBAN" pitchFamily="2" charset="0"/>
                      </a:rPr>
                      <m:t>1</m:t>
                    </m:r>
                  </m:oMath>
                </a14:m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মাইল =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কত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 ?  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748" y="4267200"/>
                <a:ext cx="9144000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1400" t="-9302" b="-3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04800" y="4790420"/>
                <a:ext cx="1600200" cy="461665"/>
              </a:xfrm>
              <a:prstGeom prst="rect">
                <a:avLst/>
              </a:prstGeom>
              <a:blipFill>
                <a:blip r:embed="rId2"/>
                <a:tile tx="0" ty="0" sx="100000" sy="100000" flip="none" algn="tl"/>
              </a:blip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ক.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1000</m:t>
                    </m:r>
                    <m:r>
                      <a:rPr lang="en-US" sz="24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মি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.</a:t>
                </a:r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4790420"/>
                <a:ext cx="1600200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5703" t="-9211" r="-228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171700" y="4790419"/>
                <a:ext cx="2019300" cy="461665"/>
              </a:xfrm>
              <a:prstGeom prst="rect">
                <a:avLst/>
              </a:prstGeom>
              <a:blipFill>
                <a:blip r:embed="rId2"/>
                <a:tile tx="0" ty="0" sx="100000" sy="100000" flip="none" algn="tl"/>
              </a:blip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খ.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1610</m:t>
                    </m:r>
                  </m:oMath>
                </a14:m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কি.মি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.</a:t>
                </a:r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1700" y="4790419"/>
                <a:ext cx="2019300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4518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419600" y="4790418"/>
                <a:ext cx="1600200" cy="461665"/>
              </a:xfrm>
              <a:prstGeom prst="rect">
                <a:avLst/>
              </a:prstGeom>
              <a:blipFill>
                <a:blip r:embed="rId2"/>
                <a:tile tx="0" ty="0" sx="100000" sy="100000" flip="none" algn="tl"/>
              </a:blip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গ.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1610</m:t>
                    </m:r>
                  </m:oMath>
                </a14:m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মি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.</a:t>
                </a:r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4790418"/>
                <a:ext cx="1600200" cy="461665"/>
              </a:xfrm>
              <a:prstGeom prst="rect">
                <a:avLst/>
              </a:prstGeom>
              <a:blipFill rotWithShape="1">
                <a:blip r:embed="rId7"/>
                <a:stretch>
                  <a:fillRect l="-5703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331974" y="4790420"/>
                <a:ext cx="1600200" cy="461665"/>
              </a:xfrm>
              <a:prstGeom prst="rect">
                <a:avLst/>
              </a:prstGeom>
              <a:blipFill>
                <a:blip r:embed="rId2"/>
                <a:tile tx="0" ty="0" sx="100000" sy="100000" flip="none" algn="tl"/>
              </a:blip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ঘ.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1</m:t>
                    </m:r>
                    <m:r>
                      <a:rPr lang="en-US" sz="2400" b="0" i="1" smtClean="0">
                        <a:latin typeface="Cambria Math"/>
                      </a:rPr>
                      <m:t>.</m:t>
                    </m:r>
                    <m:r>
                      <a:rPr lang="en-US" sz="2400" b="0" i="1" smtClean="0">
                        <a:latin typeface="Cambria Math"/>
                      </a:rPr>
                      <m:t>2</m:t>
                    </m:r>
                  </m:oMath>
                </a14:m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কি.মি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.</a:t>
                </a:r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1974" y="4790420"/>
                <a:ext cx="1600200" cy="461665"/>
              </a:xfrm>
              <a:prstGeom prst="rect">
                <a:avLst/>
              </a:prstGeom>
              <a:blipFill rotWithShape="1">
                <a:blip r:embed="rId8"/>
                <a:stretch>
                  <a:fillRect l="-6107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Multiply 16"/>
          <p:cNvSpPr/>
          <p:nvPr/>
        </p:nvSpPr>
        <p:spPr>
          <a:xfrm>
            <a:off x="5074674" y="3530664"/>
            <a:ext cx="838200" cy="6096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915770" y="4528810"/>
            <a:ext cx="607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√</a:t>
            </a:r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5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" name="Multiply 19"/>
          <p:cNvSpPr/>
          <p:nvPr/>
        </p:nvSpPr>
        <p:spPr>
          <a:xfrm>
            <a:off x="624840" y="4679214"/>
            <a:ext cx="838200" cy="6096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ultiply 20"/>
          <p:cNvSpPr/>
          <p:nvPr/>
        </p:nvSpPr>
        <p:spPr>
          <a:xfrm>
            <a:off x="685800" y="1659482"/>
            <a:ext cx="838200" cy="6096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Multiply 21"/>
          <p:cNvSpPr/>
          <p:nvPr/>
        </p:nvSpPr>
        <p:spPr>
          <a:xfrm>
            <a:off x="5493774" y="1694188"/>
            <a:ext cx="838200" cy="6096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ultiply 22"/>
          <p:cNvSpPr/>
          <p:nvPr/>
        </p:nvSpPr>
        <p:spPr>
          <a:xfrm>
            <a:off x="1131816" y="2899942"/>
            <a:ext cx="838200" cy="6096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Multiply 23"/>
          <p:cNvSpPr/>
          <p:nvPr/>
        </p:nvSpPr>
        <p:spPr>
          <a:xfrm>
            <a:off x="2728555" y="4715945"/>
            <a:ext cx="838200" cy="6096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Multiply 24"/>
          <p:cNvSpPr/>
          <p:nvPr/>
        </p:nvSpPr>
        <p:spPr>
          <a:xfrm>
            <a:off x="5183936" y="2899942"/>
            <a:ext cx="838200" cy="6096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Multiply 25"/>
          <p:cNvSpPr/>
          <p:nvPr/>
        </p:nvSpPr>
        <p:spPr>
          <a:xfrm>
            <a:off x="6629400" y="4663976"/>
            <a:ext cx="838200" cy="6096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082290" y="1537323"/>
            <a:ext cx="607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√</a:t>
            </a:r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5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120696" y="3501315"/>
            <a:ext cx="607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√</a:t>
            </a:r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5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2178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0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6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2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8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4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0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6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2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8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4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0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/>
      <p:bldP spid="8" grpId="0" animBg="1"/>
      <p:bldP spid="9" grpId="0" animBg="1"/>
      <p:bldP spid="10" grpId="0" animBg="1"/>
      <p:bldP spid="11" grpId="0" animBg="1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9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76600" y="1295400"/>
            <a:ext cx="2133600" cy="914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05400" y="765464"/>
            <a:ext cx="152400" cy="533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2866247" y="438150"/>
            <a:ext cx="2954482" cy="857250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99712" y="1429434"/>
            <a:ext cx="18165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cap="none" spc="0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6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0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3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-51619" y="2438400"/>
                <a:ext cx="9220200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একটি টাওয়ারের পাদবিন্দু থেকে কিছু দূরে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ভুতলস্থ একটি বিন্দুতে টাওয়ারের শীর্ষের উন্নতি কোণ 30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</a:rPr>
                      <m:t>°</m:t>
                    </m:r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hi-IN" sz="3200" dirty="0">
                    <a:latin typeface="NikoshBAN" pitchFamily="2" charset="0"/>
                    <a:cs typeface="NikoshBAN" pitchFamily="2" charset="0"/>
                  </a:rPr>
                  <a:t>। </a:t>
                </a:r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ঐ বিন্দু থেকে টাওয়ারের দিকে </a:t>
                </a:r>
                <a:endParaRPr lang="en-US" sz="3200" dirty="0" smtClean="0">
                  <a:latin typeface="NikoshBAN" pitchFamily="2" charset="0"/>
                  <a:cs typeface="NikoshBAN" pitchFamily="2" charset="0"/>
                </a:endParaRPr>
              </a:p>
              <a:p>
                <a:pPr lvl="0"/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২০ </a:t>
                </a:r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মিটার এগিয়ে আসলে উন্নতি কোণ 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60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</a:rPr>
                      <m:t>° </m:t>
                    </m:r>
                  </m:oMath>
                </a14:m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হয় </a:t>
                </a:r>
                <a:r>
                  <a:rPr lang="hi-IN" sz="3200" dirty="0">
                    <a:latin typeface="NikoshBAN" pitchFamily="2" charset="0"/>
                    <a:cs typeface="NikoshBAN" pitchFamily="2" charset="0"/>
                  </a:rPr>
                  <a:t>।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  </a:t>
                </a:r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ক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) </a:t>
                </a:r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তথ্য অনুযায়ী চিত্রটি অঙ্কণ কর ।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   খ) টাওয়ারের উচ্চতা নির্ণয় কর।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   গ) টাওয়ারের শীর্ষবিন্দু ও ভূতলস্থ প্রথম বিন্দুর দূরত্ব নির্ণয় কর </a:t>
                </a:r>
                <a:r>
                  <a:rPr lang="bn-BD" sz="3600" dirty="0" smtClean="0">
                    <a:latin typeface="NikoshBAN" pitchFamily="2" charset="0"/>
                    <a:cs typeface="NikoshBAN" pitchFamily="2" charset="0"/>
                  </a:rPr>
                  <a:t>।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1619" y="2438400"/>
                <a:ext cx="9220200" cy="3108543"/>
              </a:xfrm>
              <a:prstGeom prst="rect">
                <a:avLst/>
              </a:prstGeom>
              <a:blipFill rotWithShape="1">
                <a:blip r:embed="rId2"/>
                <a:stretch>
                  <a:fillRect l="-1720" t="-2549" b="-6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2178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Beautiful Tree Gif Animation | Gallery Yopriceville - High ...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72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733800" y="5626126"/>
            <a:ext cx="273504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178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th GIF - Find on GIFE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895600" y="1587297"/>
            <a:ext cx="3020379" cy="156966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cap="all" spc="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b="1" cap="all" spc="0" dirty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472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0" y="838200"/>
            <a:ext cx="455124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66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66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48200" y="2299855"/>
            <a:ext cx="4495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সুমন গাইন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B.Sc. M.Sc. (Math) B.Ed.</a:t>
            </a: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কবিরাজপুর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শিহাব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জৈর, মাদারীপুর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79" b="99297" l="99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2109019"/>
            <a:ext cx="4175305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178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81851" y="914400"/>
            <a:ext cx="29803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9400" y="2438400"/>
            <a:ext cx="3962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দশম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গণিত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দূরত্ব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উচ্চতা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 50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178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undarban forest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" y="1"/>
            <a:ext cx="9136626" cy="688626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029" y="3190568"/>
            <a:ext cx="822605" cy="1600200"/>
          </a:xfrm>
          <a:prstGeom prst="rect">
            <a:avLst/>
          </a:prstGeom>
        </p:spPr>
      </p:pic>
      <p:sp>
        <p:nvSpPr>
          <p:cNvPr id="18" name="Oval Callout 17"/>
          <p:cNvSpPr/>
          <p:nvPr/>
        </p:nvSpPr>
        <p:spPr>
          <a:xfrm>
            <a:off x="6219716" y="2267564"/>
            <a:ext cx="657225" cy="6858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545326" y="4800600"/>
            <a:ext cx="442621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দূরত্ব</a:t>
            </a:r>
            <a:r>
              <a:rPr lang="en-US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7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উচ্চতা</a:t>
            </a:r>
            <a:r>
              <a:rPr lang="en-US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" name="Picture 2" descr="▷ Helicopters: Animated Images, Gifs, Pictures &amp; Animations - 100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0" y="-270387"/>
            <a:ext cx="3276600" cy="208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2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938 -0.00416 L -0.35938 -0.004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38778E-17 L 0.3375 -0.00139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75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82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676400"/>
            <a:ext cx="66736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54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….</a:t>
            </a:r>
            <a:endParaRPr lang="en-US" sz="54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95902" y="415267"/>
            <a:ext cx="449355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201442"/>
            <a:ext cx="906595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1.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অবনতি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উন্নতি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কোণের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সংঙ্গা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2.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বিস্তার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  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3.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উচ্চতা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4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964728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উন্নতি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অবনতি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কোণের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? </a:t>
            </a: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একান্তর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উন্নতি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=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অবনতি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4" descr="Helicopter Sticker GIF | Gfyca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-106136"/>
            <a:ext cx="4953000" cy="2570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457200" y="4191000"/>
            <a:ext cx="7010400" cy="614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1219200" y="4038600"/>
            <a:ext cx="2286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stCxn id="7" idx="7"/>
          </p:cNvCxnSpPr>
          <p:nvPr/>
        </p:nvCxnSpPr>
        <p:spPr>
          <a:xfrm flipV="1">
            <a:off x="1414322" y="1905000"/>
            <a:ext cx="2624278" cy="217823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rc 11"/>
          <p:cNvSpPr/>
          <p:nvPr/>
        </p:nvSpPr>
        <p:spPr>
          <a:xfrm>
            <a:off x="1365455" y="3593690"/>
            <a:ext cx="844345" cy="1206910"/>
          </a:xfrm>
          <a:prstGeom prst="arc">
            <a:avLst>
              <a:gd name="adj1" fmla="val 17044051"/>
              <a:gd name="adj2" fmla="val 2104491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209800" y="3431847"/>
            <a:ext cx="1752600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উন্নতি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685800" y="1905000"/>
            <a:ext cx="7239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rc 15"/>
          <p:cNvSpPr/>
          <p:nvPr/>
        </p:nvSpPr>
        <p:spPr>
          <a:xfrm>
            <a:off x="3046463" y="1199243"/>
            <a:ext cx="917473" cy="1371600"/>
          </a:xfrm>
          <a:prstGeom prst="arc">
            <a:avLst>
              <a:gd name="adj1" fmla="val 6693428"/>
              <a:gd name="adj2" fmla="val 1086271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130709" y="2009735"/>
            <a:ext cx="1915754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অবনতি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05400" y="359369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ভূমি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1537" y="1290143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ভূমির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সমান্তরাল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রেখা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44958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বিন্দু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ভুতলস্থ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বিন্দুর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সংযোজক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সরলরেখা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ভূমির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ঐ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বিন্দুর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উন্নতি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5113182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বিন্দু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ভুতলস্থ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বিন্দুর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সংযোজক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সরলরেখা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ঐ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বিন্দুতে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অঙ্কিত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ভূমির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সমান্তরাল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রেখার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ঐ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বিন্দুর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অবনতি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0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-7.40741E-7 L -0.72083 -0.0164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42" y="-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"/>
                                            </p:cond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  <p:bldP spid="16" grpId="0" animBg="1"/>
      <p:bldP spid="17" grpId="0" animBg="1"/>
      <p:bldP spid="21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685800"/>
            <a:ext cx="26965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981200"/>
            <a:ext cx="403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অবনতি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514350" indent="-514350">
              <a:buAutoNum type="arabicPeriod"/>
            </a:pP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উন্নতি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 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অবনতি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Isosceles Triangle 3"/>
          <p:cNvSpPr/>
          <p:nvPr/>
        </p:nvSpPr>
        <p:spPr>
          <a:xfrm>
            <a:off x="7010400" y="2732902"/>
            <a:ext cx="1753630" cy="2220097"/>
          </a:xfrm>
          <a:custGeom>
            <a:avLst/>
            <a:gdLst>
              <a:gd name="connsiteX0" fmla="*/ 0 w 1752600"/>
              <a:gd name="connsiteY0" fmla="*/ 2133600 h 2133600"/>
              <a:gd name="connsiteX1" fmla="*/ 876300 w 1752600"/>
              <a:gd name="connsiteY1" fmla="*/ 0 h 2133600"/>
              <a:gd name="connsiteX2" fmla="*/ 1752600 w 1752600"/>
              <a:gd name="connsiteY2" fmla="*/ 2133600 h 2133600"/>
              <a:gd name="connsiteX3" fmla="*/ 0 w 1752600"/>
              <a:gd name="connsiteY3" fmla="*/ 2133600 h 2133600"/>
              <a:gd name="connsiteX0" fmla="*/ 0 w 1753630"/>
              <a:gd name="connsiteY0" fmla="*/ 2220097 h 2220097"/>
              <a:gd name="connsiteX1" fmla="*/ 1753630 w 1753630"/>
              <a:gd name="connsiteY1" fmla="*/ 0 h 2220097"/>
              <a:gd name="connsiteX2" fmla="*/ 1752600 w 1753630"/>
              <a:gd name="connsiteY2" fmla="*/ 2220097 h 2220097"/>
              <a:gd name="connsiteX3" fmla="*/ 0 w 1753630"/>
              <a:gd name="connsiteY3" fmla="*/ 2220097 h 222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3630" h="2220097">
                <a:moveTo>
                  <a:pt x="0" y="2220097"/>
                </a:moveTo>
                <a:lnTo>
                  <a:pt x="1753630" y="0"/>
                </a:lnTo>
                <a:cubicBezTo>
                  <a:pt x="1753287" y="740032"/>
                  <a:pt x="1752943" y="1480065"/>
                  <a:pt x="1752600" y="2220097"/>
                </a:cubicBezTo>
                <a:lnTo>
                  <a:pt x="0" y="2220097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4" idx="1"/>
          </p:cNvCxnSpPr>
          <p:nvPr/>
        </p:nvCxnSpPr>
        <p:spPr>
          <a:xfrm flipH="1">
            <a:off x="6553200" y="2732902"/>
            <a:ext cx="22108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rc 6"/>
          <p:cNvSpPr/>
          <p:nvPr/>
        </p:nvSpPr>
        <p:spPr>
          <a:xfrm rot="21301189">
            <a:off x="8229600" y="2732903"/>
            <a:ext cx="686830" cy="778476"/>
          </a:xfrm>
          <a:prstGeom prst="arc">
            <a:avLst>
              <a:gd name="adj1" fmla="val 4353686"/>
              <a:gd name="adj2" fmla="val 905930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8275589" y="3052703"/>
                <a:ext cx="3058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30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589" y="3052703"/>
                <a:ext cx="305830" cy="369332"/>
              </a:xfrm>
              <a:prstGeom prst="rect">
                <a:avLst/>
              </a:prstGeom>
              <a:blipFill rotWithShape="1">
                <a:blip r:embed="rId2"/>
                <a:stretch>
                  <a:fillRect t="-8333" r="-108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830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0" y="3214688"/>
                <a:ext cx="9144000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bn-BD" sz="2800" dirty="0">
                    <a:latin typeface="NikoshBAN" pitchFamily="2" charset="0"/>
                    <a:cs typeface="NikoshBAN" pitchFamily="2" charset="0"/>
                  </a:rPr>
                  <a:t>একটি নদীর তীরে এক স্থানে দাড়িয়ে একজন লোক দেখল যে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, </a:t>
                </a:r>
                <a:r>
                  <a:rPr lang="bn-BD" sz="2800" dirty="0">
                    <a:latin typeface="NikoshBAN" pitchFamily="2" charset="0"/>
                    <a:cs typeface="NikoshBAN" pitchFamily="2" charset="0"/>
                  </a:rPr>
                  <a:t>ঠিক সোজাসুজি অপর তীরে অবস্থিত একটি টাওয়ারের উন্নতি কোণ </a:t>
                </a:r>
                <a14:m>
                  <m:oMath xmlns:m="http://schemas.openxmlformats.org/officeDocument/2006/math">
                    <m:r>
                      <a:rPr lang="bn-BD" sz="2800" i="1" dirty="0" smtClean="0">
                        <a:latin typeface="Cambria Math"/>
                        <a:cs typeface="NikoshBAN" pitchFamily="2" charset="0"/>
                      </a:rPr>
                      <m:t>60</m:t>
                    </m:r>
                    <m:r>
                      <a:rPr lang="en-US" sz="2800">
                        <a:latin typeface="Cambria Math"/>
                      </a:rPr>
                      <m:t>°</m:t>
                    </m:r>
                  </m:oMath>
                </a14:m>
                <a:r>
                  <a:rPr lang="hi-IN" sz="2800" dirty="0">
                    <a:latin typeface="NikoshBAN" pitchFamily="2" charset="0"/>
                    <a:cs typeface="NikoshBAN" pitchFamily="2" charset="0"/>
                  </a:rPr>
                  <a:t> । </a:t>
                </a:r>
                <a:r>
                  <a:rPr lang="bn-IN" sz="2800" dirty="0">
                    <a:latin typeface="NikoshBAN" pitchFamily="2" charset="0"/>
                    <a:cs typeface="NikoshBAN" pitchFamily="2" charset="0"/>
                  </a:rPr>
                  <a:t>ঐ স্থান থেকে</a:t>
                </a:r>
                <a:r>
                  <a:rPr lang="bn-BD" sz="2800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BD" sz="2800" i="1" dirty="0" smtClean="0">
                        <a:latin typeface="Cambria Math"/>
                        <a:cs typeface="NikoshBAN" pitchFamily="2" charset="0"/>
                      </a:rPr>
                      <m:t>32</m:t>
                    </m:r>
                  </m:oMath>
                </a14:m>
                <a:r>
                  <a:rPr lang="bn-BD" sz="2800" dirty="0">
                    <a:latin typeface="NikoshBAN" pitchFamily="2" charset="0"/>
                    <a:cs typeface="NikoshBAN" pitchFamily="2" charset="0"/>
                  </a:rPr>
                  <a:t>  মিটার পিছিয়ে গেলে উন্নতি কোণ </a:t>
                </a:r>
                <a14:m>
                  <m:oMath xmlns:m="http://schemas.openxmlformats.org/officeDocument/2006/math">
                    <m:r>
                      <a:rPr lang="bn-BD" sz="2800" i="1" dirty="0" smtClean="0">
                        <a:latin typeface="Cambria Math"/>
                        <a:cs typeface="NikoshBAN" pitchFamily="2" charset="0"/>
                      </a:rPr>
                      <m:t>30</m:t>
                    </m:r>
                    <m:r>
                      <a:rPr lang="en-US" sz="2800">
                        <a:latin typeface="Cambria Math"/>
                      </a:rPr>
                      <m:t>°</m:t>
                    </m:r>
                  </m:oMath>
                </a14:m>
                <a:r>
                  <a:rPr lang="bn-BD" sz="2800" dirty="0">
                    <a:latin typeface="NikoshBAN" pitchFamily="2" charset="0"/>
                    <a:cs typeface="NikoshBAN" pitchFamily="2" charset="0"/>
                  </a:rPr>
                  <a:t>হয় । </a:t>
                </a:r>
                <a:endParaRPr lang="en-US" sz="2800" dirty="0" smtClean="0">
                  <a:latin typeface="NikoshBAN" pitchFamily="2" charset="0"/>
                  <a:cs typeface="NikoshBAN" pitchFamily="2" charset="0"/>
                </a:endParaRPr>
              </a:p>
              <a:p>
                <a:pPr lvl="0"/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টাওয়ারের </a:t>
                </a:r>
                <a:r>
                  <a:rPr lang="bn-BD" sz="2800" dirty="0">
                    <a:latin typeface="NikoshBAN" pitchFamily="2" charset="0"/>
                    <a:cs typeface="NikoshBAN" pitchFamily="2" charset="0"/>
                  </a:rPr>
                  <a:t>উচ্চাতা ও নদীর বিস্তার নির্ণয় কর ।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214688"/>
                <a:ext cx="9144000" cy="1815882"/>
              </a:xfrm>
              <a:prstGeom prst="rect">
                <a:avLst/>
              </a:prstGeom>
              <a:blipFill rotWithShape="1">
                <a:blip r:embed="rId2"/>
                <a:stretch>
                  <a:fillRect l="-1333" t="-3020" r="-1800" b="-8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/>
          <p:cNvGrpSpPr/>
          <p:nvPr/>
        </p:nvGrpSpPr>
        <p:grpSpPr>
          <a:xfrm>
            <a:off x="-1182330" y="-7374"/>
            <a:ext cx="10326330" cy="3222062"/>
            <a:chOff x="-1182330" y="-7374"/>
            <a:chExt cx="10326330" cy="322206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321468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375" b="89931" l="51953" r="6816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82330" y="-7374"/>
              <a:ext cx="4876800" cy="2750574"/>
            </a:xfrm>
            <a:prstGeom prst="rect">
              <a:avLst/>
            </a:prstGeom>
          </p:spPr>
        </p:pic>
      </p:grpSp>
      <p:cxnSp>
        <p:nvCxnSpPr>
          <p:cNvPr id="8" name="Straight Connector 7"/>
          <p:cNvCxnSpPr/>
          <p:nvPr/>
        </p:nvCxnSpPr>
        <p:spPr>
          <a:xfrm flipV="1">
            <a:off x="2133600" y="2255044"/>
            <a:ext cx="2628900" cy="381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828800" y="311944"/>
            <a:ext cx="2933700" cy="1981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828800" y="311944"/>
            <a:ext cx="6248400" cy="1905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rc 12"/>
          <p:cNvSpPr/>
          <p:nvPr/>
        </p:nvSpPr>
        <p:spPr>
          <a:xfrm>
            <a:off x="3694470" y="1371599"/>
            <a:ext cx="1334729" cy="1142155"/>
          </a:xfrm>
          <a:prstGeom prst="arc">
            <a:avLst>
              <a:gd name="adj1" fmla="val 9256770"/>
              <a:gd name="adj2" fmla="val 11844964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/>
          <p:cNvSpPr/>
          <p:nvPr/>
        </p:nvSpPr>
        <p:spPr>
          <a:xfrm>
            <a:off x="6248400" y="1371600"/>
            <a:ext cx="914400" cy="990600"/>
          </a:xfrm>
          <a:prstGeom prst="arc">
            <a:avLst>
              <a:gd name="adj1" fmla="val 8158579"/>
              <a:gd name="adj2" fmla="val 11844964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84190" y="499057"/>
            <a:ext cx="1752600" cy="1866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412891" y="1847612"/>
                <a:ext cx="58541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/>
                          <a:cs typeface="NikoshBAN" pitchFamily="2" charset="0"/>
                        </a:rPr>
                        <m:t>3</m:t>
                      </m:r>
                      <m:r>
                        <a:rPr lang="bn-BD" i="1" dirty="0">
                          <a:latin typeface="Cambria Math"/>
                          <a:cs typeface="NikoshBAN" pitchFamily="2" charset="0"/>
                        </a:rPr>
                        <m:t>0</m:t>
                      </m:r>
                      <m:r>
                        <a:rPr lang="en-US">
                          <a:latin typeface="Cambria Math"/>
                        </a:rPr>
                        <m:t>°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2891" y="1847612"/>
                <a:ext cx="585417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8197" r="-13542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739945" y="1866900"/>
                <a:ext cx="58541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  <a:cs typeface="NikoshBAN" pitchFamily="2" charset="0"/>
                        </a:rPr>
                        <m:t>6</m:t>
                      </m:r>
                      <m:r>
                        <a:rPr lang="bn-BD" i="1" dirty="0">
                          <a:latin typeface="Cambria Math"/>
                          <a:cs typeface="NikoshBAN" pitchFamily="2" charset="0"/>
                        </a:rPr>
                        <m:t>0</m:t>
                      </m:r>
                      <m:r>
                        <a:rPr lang="en-US">
                          <a:latin typeface="Cambria Math"/>
                        </a:rPr>
                        <m:t>°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9945" y="1866900"/>
                <a:ext cx="585417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8197" r="-13542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287362" y="2255044"/>
                <a:ext cx="696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i="1" dirty="0" smtClean="0">
                          <a:latin typeface="Cambria Math"/>
                          <a:cs typeface="NikoshBAN" pitchFamily="2" charset="0"/>
                        </a:rPr>
                        <m:t>32</m:t>
                      </m:r>
                      <m:r>
                        <a:rPr lang="en-US" b="0" i="1" dirty="0" smtClean="0">
                          <a:latin typeface="Cambria Math"/>
                          <a:cs typeface="NikoshBAN" pitchFamily="2" charset="0"/>
                        </a:rPr>
                        <m:t>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7362" y="2255044"/>
                <a:ext cx="696794" cy="369332"/>
              </a:xfrm>
              <a:prstGeom prst="rect">
                <a:avLst/>
              </a:prstGeom>
              <a:blipFill rotWithShape="1">
                <a:blip r:embed="rId9"/>
                <a:stretch>
                  <a:fillRect t="-8197" r="-11304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1256070" y="152400"/>
            <a:ext cx="42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828800" y="6172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256070" y="2293144"/>
            <a:ext cx="42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572000" y="23622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8077200" y="2255044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9497" y="5030570"/>
                <a:ext cx="9144000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মনে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করি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, BC</a:t>
                </a:r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800" dirty="0">
                    <a:latin typeface="NikoshBAN" pitchFamily="2" charset="0"/>
                    <a:cs typeface="NikoshBAN" pitchFamily="2" charset="0"/>
                  </a:rPr>
                  <a:t>নদীর তীরে 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C</a:t>
                </a:r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800" dirty="0">
                    <a:latin typeface="NikoshBAN" pitchFamily="2" charset="0"/>
                    <a:cs typeface="NikoshBAN" pitchFamily="2" charset="0"/>
                  </a:rPr>
                  <a:t>স্থানে দাড়িয়ে একজন লোক দেখল যে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, </a:t>
                </a:r>
                <a:r>
                  <a:rPr lang="bn-BD" sz="2800" dirty="0">
                    <a:latin typeface="NikoshBAN" pitchFamily="2" charset="0"/>
                    <a:cs typeface="NikoshBAN" pitchFamily="2" charset="0"/>
                  </a:rPr>
                  <a:t>ঠিক সোজাসুজি অপর তীরে অবস্থিত 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AB</a:t>
                </a:r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800" dirty="0">
                    <a:latin typeface="NikoshBAN" pitchFamily="2" charset="0"/>
                    <a:cs typeface="NikoshBAN" pitchFamily="2" charset="0"/>
                  </a:rPr>
                  <a:t>টাওয়ারের উন্নতি কোণ </a:t>
                </a:r>
                <a:r>
                  <a:rPr lang="bn-BD" sz="2800" dirty="0" smtClean="0">
                    <a:latin typeface="Cambria Math"/>
                    <a:ea typeface="Cambria Math"/>
                    <a:cs typeface="NikoshBAN" pitchFamily="2" charset="0"/>
                  </a:rPr>
                  <a:t>∠</a:t>
                </a:r>
                <a:r>
                  <a:rPr lang="en-US" sz="2800" dirty="0" smtClean="0">
                    <a:latin typeface="Cambria Math"/>
                    <a:ea typeface="Cambria Math"/>
                    <a:cs typeface="NikoshBAN" pitchFamily="2" charset="0"/>
                  </a:rPr>
                  <a:t>ACB=</a:t>
                </a:r>
                <a14:m>
                  <m:oMath xmlns:m="http://schemas.openxmlformats.org/officeDocument/2006/math">
                    <m:r>
                      <a:rPr lang="bn-BD" sz="2800" i="1" dirty="0" smtClean="0">
                        <a:latin typeface="Cambria Math"/>
                        <a:cs typeface="NikoshBAN" pitchFamily="2" charset="0"/>
                      </a:rPr>
                      <m:t>60</m:t>
                    </m:r>
                    <m:r>
                      <a:rPr lang="en-US" sz="2800">
                        <a:latin typeface="Cambria Math"/>
                      </a:rPr>
                      <m:t>°</m:t>
                    </m:r>
                  </m:oMath>
                </a14:m>
                <a:r>
                  <a:rPr lang="hi-IN" sz="2800" dirty="0">
                    <a:latin typeface="NikoshBAN" pitchFamily="2" charset="0"/>
                    <a:cs typeface="NikoshBAN" pitchFamily="2" charset="0"/>
                  </a:rPr>
                  <a:t> । </a:t>
                </a:r>
                <a:r>
                  <a:rPr lang="bn-IN" sz="2800" dirty="0">
                    <a:latin typeface="NikoshBAN" pitchFamily="2" charset="0"/>
                    <a:cs typeface="NikoshBAN" pitchFamily="2" charset="0"/>
                  </a:rPr>
                  <a:t>ঐ স্থান থেকে</a:t>
                </a:r>
                <a:r>
                  <a:rPr lang="bn-BD" sz="2800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BD" sz="2800" i="1" dirty="0" smtClean="0">
                        <a:latin typeface="Cambria Math"/>
                        <a:cs typeface="NikoshBAN" pitchFamily="2" charset="0"/>
                      </a:rPr>
                      <m:t>32</m:t>
                    </m:r>
                  </m:oMath>
                </a14:m>
                <a:r>
                  <a:rPr lang="bn-BD" sz="2800" dirty="0">
                    <a:latin typeface="NikoshBAN" pitchFamily="2" charset="0"/>
                    <a:cs typeface="NikoshBAN" pitchFamily="2" charset="0"/>
                  </a:rPr>
                  <a:t>  মিটার পিছিয়ে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Dতে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গেলে </a:t>
                </a:r>
                <a:r>
                  <a:rPr lang="bn-BD" sz="2800" dirty="0">
                    <a:latin typeface="NikoshBAN" pitchFamily="2" charset="0"/>
                    <a:cs typeface="NikoshBAN" pitchFamily="2" charset="0"/>
                  </a:rPr>
                  <a:t>উন্নতি কোণ</a:t>
                </a:r>
                <a:r>
                  <a:rPr lang="bn-BD" sz="2800" dirty="0">
                    <a:latin typeface="Cambria Math"/>
                    <a:ea typeface="Cambria Math"/>
                    <a:cs typeface="NikoshBAN" pitchFamily="2" charset="0"/>
                  </a:rPr>
                  <a:t>∠</a:t>
                </a:r>
                <a:r>
                  <a:rPr lang="en-US" sz="2800" dirty="0" smtClean="0">
                    <a:latin typeface="Cambria Math"/>
                    <a:ea typeface="Cambria Math"/>
                    <a:cs typeface="NikoshBAN" pitchFamily="2" charset="0"/>
                  </a:rPr>
                  <a:t>ADB=</a:t>
                </a:r>
                <a14:m>
                  <m:oMath xmlns:m="http://schemas.openxmlformats.org/officeDocument/2006/math">
                    <m:r>
                      <a:rPr lang="bn-BD" sz="2800" i="1" dirty="0" smtClean="0">
                        <a:latin typeface="Cambria Math"/>
                        <a:cs typeface="NikoshBAN" pitchFamily="2" charset="0"/>
                      </a:rPr>
                      <m:t>30</m:t>
                    </m:r>
                    <m:r>
                      <a:rPr lang="en-US" sz="2800">
                        <a:latin typeface="Cambria Math"/>
                      </a:rPr>
                      <m:t>°</m:t>
                    </m:r>
                  </m:oMath>
                </a14:m>
                <a:r>
                  <a:rPr lang="bn-BD" sz="2800" dirty="0">
                    <a:latin typeface="NikoshBAN" pitchFamily="2" charset="0"/>
                    <a:cs typeface="NikoshBAN" pitchFamily="2" charset="0"/>
                  </a:rPr>
                  <a:t>হয় </a:t>
                </a:r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।</a:t>
                </a:r>
                <a:endParaRPr lang="en-US" sz="28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যেখানে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CD=</a:t>
                </a:r>
                <a14:m>
                  <m:oMath xmlns:m="http://schemas.openxmlformats.org/officeDocument/2006/math">
                    <m:r>
                      <a:rPr lang="bn-BD" sz="2800" i="1" dirty="0">
                        <a:latin typeface="Cambria Math"/>
                        <a:cs typeface="NikoshBAN" pitchFamily="2" charset="0"/>
                      </a:rPr>
                      <m:t>32</m:t>
                    </m:r>
                    <m:r>
                      <a:rPr lang="en-US" sz="2800" i="1" dirty="0">
                        <a:latin typeface="Cambria Math"/>
                        <a:cs typeface="NikoshBAN" pitchFamily="2" charset="0"/>
                      </a:rPr>
                      <m:t>𝑚</m:t>
                    </m:r>
                  </m:oMath>
                </a14:m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97" y="5030570"/>
                <a:ext cx="9144000" cy="1815882"/>
              </a:xfrm>
              <a:prstGeom prst="rect">
                <a:avLst/>
              </a:prstGeom>
              <a:blipFill rotWithShape="1">
                <a:blip r:embed="rId10"/>
                <a:stretch>
                  <a:fillRect l="-1400" t="-3020" b="-9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/>
          <p:cNvCxnSpPr/>
          <p:nvPr/>
        </p:nvCxnSpPr>
        <p:spPr>
          <a:xfrm flipV="1">
            <a:off x="4762500" y="2247900"/>
            <a:ext cx="3314700" cy="381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80403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81481E-6 L 0.37084 -0.0182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42" y="-92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2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3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2" grpId="0"/>
      <p:bldP spid="7" grpId="0"/>
      <p:bldP spid="9" grpId="0"/>
      <p:bldP spid="16" grpId="0"/>
      <p:bldP spid="20" grpId="0"/>
      <p:bldP spid="21" grpId="0"/>
      <p:bldP spid="2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844</TotalTime>
  <Words>1047</Words>
  <Application>Microsoft Office PowerPoint</Application>
  <PresentationFormat>On-screen Show (4:3)</PresentationFormat>
  <Paragraphs>182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</dc:creator>
  <cp:lastModifiedBy>MY</cp:lastModifiedBy>
  <cp:revision>92</cp:revision>
  <dcterms:created xsi:type="dcterms:W3CDTF">2020-04-30T01:55:50Z</dcterms:created>
  <dcterms:modified xsi:type="dcterms:W3CDTF">2020-12-26T13:55:41Z</dcterms:modified>
</cp:coreProperties>
</file>