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8" r:id="rId5"/>
    <p:sldId id="260" r:id="rId6"/>
    <p:sldId id="259" r:id="rId7"/>
    <p:sldId id="277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7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D401-FB66-457C-890A-1EE48B030703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0EEE-07A8-4EFD-9450-B0C27F2D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1.jpg"/><Relationship Id="rId7" Type="http://schemas.openxmlformats.org/officeDocument/2006/relationships/image" Target="../media/image2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8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810454" y="2002441"/>
            <a:ext cx="5980660" cy="306192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bn-IN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 panose="020B0806030902050204" pitchFamily="34" charset="0"/>
              </a:rPr>
              <a:t>স্বাগতম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120641" y="5064369"/>
            <a:ext cx="1885071" cy="156151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58273" y="328385"/>
            <a:ext cx="1885071" cy="15615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58273" y="4670474"/>
            <a:ext cx="1885071" cy="156151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791114" y="4951828"/>
            <a:ext cx="1885071" cy="156151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927101" y="103303"/>
            <a:ext cx="1885071" cy="156151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331656" y="49237"/>
            <a:ext cx="1885071" cy="156151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415" y="329642"/>
            <a:ext cx="3509744" cy="73574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স্তরের খাদক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411" y="4605929"/>
            <a:ext cx="9485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প্রাণী সরাসরি উদ্ভিদ থেকে খাদ্য গ্রহণ করে তাদের প্রথম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 খাদক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ঘাস ফড়িং, মুরগি, গরু, ছাগল, হরিণ, হাতি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126975" y="1290237"/>
            <a:ext cx="3739122" cy="2107077"/>
            <a:chOff x="8126975" y="1290237"/>
            <a:chExt cx="3739122" cy="21070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975" y="1290237"/>
              <a:ext cx="3739122" cy="21070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H="1">
              <a:off x="9741876" y="1469153"/>
              <a:ext cx="2124221" cy="1687890"/>
            </a:xfrm>
            <a:prstGeom prst="flowChartMagneticTape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সবুজ উদ্ভিদ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41876" y="33973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8"/>
          <a:stretch/>
        </p:blipFill>
        <p:spPr>
          <a:xfrm>
            <a:off x="628701" y="1290237"/>
            <a:ext cx="4227536" cy="2758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069" y="58235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889" y="3341253"/>
            <a:ext cx="3241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স্তরের খাদক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56237" y="2057501"/>
            <a:ext cx="3610100" cy="84115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 উৎপাদক খেয়ে বাঁচে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076" y="131147"/>
            <a:ext cx="3334603" cy="73574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স্তরের খাদ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55" y="615817"/>
            <a:ext cx="3631848" cy="2408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55" y="3305244"/>
            <a:ext cx="3631848" cy="1702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484" y="5289452"/>
            <a:ext cx="9762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প্রা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স্তরের খাদকদেরকে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হিসেবে গ্রহণ করে তাদের বলা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দ্বিতী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স্তরের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খাদক বলে। এরা মাংসাশী প্রাণী। যেমন-ব্যাঙ,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পাখি,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5334" y="1422898"/>
            <a:ext cx="116761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5333" y="4319495"/>
            <a:ext cx="116761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02" y="1666159"/>
            <a:ext cx="3529274" cy="2422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0902" y="4088465"/>
            <a:ext cx="23391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স্তরের খাদক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902" y="1142939"/>
            <a:ext cx="21245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 ফড়িং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20650830">
            <a:off x="4277387" y="1604327"/>
            <a:ext cx="3091462" cy="1205557"/>
          </a:xfrm>
          <a:prstGeom prst="lef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 ঘাস ফড়িং খায়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65333" y="2515935"/>
            <a:ext cx="1167619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স্তরের খাদক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197" y="165863"/>
            <a:ext cx="3823404" cy="82230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স্তরের খাদক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0" y="2461897"/>
            <a:ext cx="2166452" cy="1328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0" y="988168"/>
            <a:ext cx="2166452" cy="1328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824" y="5521464"/>
            <a:ext cx="9762978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স্তরের খাদকদেরকে 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হিসেবে গ্রহণ করে তাদের বলা 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স্তরের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 বলে। 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কচ্ছপ, বক, মানুষ 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0" y="3929228"/>
            <a:ext cx="2166452" cy="1304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236" y="1768532"/>
            <a:ext cx="2008282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6838" y="1183757"/>
            <a:ext cx="143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500" y="3954366"/>
            <a:ext cx="282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স্তরের খাদক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0293" y="4326234"/>
            <a:ext cx="1433015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3628" y="3131004"/>
            <a:ext cx="1433015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3628" y="940719"/>
            <a:ext cx="1433015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 rot="902332">
            <a:off x="2978634" y="3404850"/>
            <a:ext cx="4896311" cy="1071563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 ব্যাঙ খায়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Sequential Access Storage 13"/>
          <p:cNvSpPr/>
          <p:nvPr/>
        </p:nvSpPr>
        <p:spPr>
          <a:xfrm flipH="1">
            <a:off x="10515367" y="1570268"/>
            <a:ext cx="1225677" cy="1492912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স্তরের খাদক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11" y="462393"/>
            <a:ext cx="3084881" cy="9088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4"/>
          <a:stretch/>
        </p:blipFill>
        <p:spPr>
          <a:xfrm>
            <a:off x="6031010" y="1371257"/>
            <a:ext cx="5293271" cy="4932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536" y="1913205"/>
            <a:ext cx="4220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সজীব উপাদান কোনো বাস্তুতন্ত্রে মৃত জীবের কলাভুক্ত জটিল জৈব যৌগগুলোকে বিশ্লিষ্ট বা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তা থেকে কিছু অংশ নিজেরা শোষণ করে এবং বাকি অংশের জটিল যৌগগুলোকে ভেঙে সরল জৈব যৌগে পরিণত করে পরিবেশে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বি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ব্যাকটেরিয়া, ছত্রাক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0001" y="589820"/>
            <a:ext cx="4640447" cy="9088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বাস্তুতন্ত্রঃ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0224" y="3279389"/>
            <a:ext cx="2825086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নদ-নদীর বাস্তুতন্ত্র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7905" y="4100106"/>
            <a:ext cx="2825086" cy="822305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বাস্তুতন্ত্র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2425" y="2458672"/>
            <a:ext cx="2825086" cy="822305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বাস্তুতন্ত্র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6977" y="1819213"/>
            <a:ext cx="5373833" cy="584775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বাস্তুতন্ত্র প্রধানত তিন প্রকারঃ-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714" y="379568"/>
            <a:ext cx="4026089" cy="908864"/>
          </a:xfrm>
          <a:prstGeom prst="ellipse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বাস্তুতন্ত্র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1176" y="834000"/>
            <a:ext cx="4572000" cy="4031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পুকুরের বাস্তুতন্ত্রের বৈশিষ্ঠ্যঃ</a:t>
            </a:r>
          </a:p>
          <a:p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ফাইটোপ্লাঙ্কটন, কচুরীপানা, শাপলা, জু-প্লাঙ্কটন 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স্তরের খাদকঃ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কীটপতঙ্গ, ছোট মাছ, ঝিনুক, শামুক।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স্তরের খাদকঃ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মাছ, ব্যাঙ।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স্তরের খাদকঃ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কচ্ছপ, বক ,সাপ।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বিয়োজকঃ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ব্যাকটেরিয়া,ছত্রাক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3824" y="1555845"/>
            <a:ext cx="5363570" cy="4196217"/>
            <a:chOff x="863824" y="1555845"/>
            <a:chExt cx="5363570" cy="41962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" r="8745"/>
            <a:stretch/>
          </p:blipFill>
          <p:spPr>
            <a:xfrm>
              <a:off x="863824" y="1817455"/>
              <a:ext cx="5363570" cy="39346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89612" y="1555845"/>
              <a:ext cx="1064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85" y="4926956"/>
            <a:ext cx="785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উৎস থেকে শুরু করে বিভিন্ন প্রাণীর মধ্যে একে অন্যকে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 মাধমে শক্তির যে স্থানান্তর ঘটে তাই খাদ্য শৃঙ্খল।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2" y="446784"/>
            <a:ext cx="2239157" cy="1513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64" y="2594343"/>
            <a:ext cx="1698150" cy="169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07" y="4039093"/>
            <a:ext cx="2108940" cy="1403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54" y="1774080"/>
            <a:ext cx="2088130" cy="1389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460" y="169718"/>
            <a:ext cx="2953924" cy="82230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শৃঙ্খল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84202" y="6013202"/>
            <a:ext cx="783805" cy="14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55081" y="6022181"/>
            <a:ext cx="783805" cy="14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31367" y="6003070"/>
            <a:ext cx="783805" cy="14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Arrow 13"/>
          <p:cNvSpPr/>
          <p:nvPr/>
        </p:nvSpPr>
        <p:spPr>
          <a:xfrm>
            <a:off x="9503513" y="3420296"/>
            <a:ext cx="2565333" cy="87219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 সাপ খায়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2662962" y="1140738"/>
            <a:ext cx="2488921" cy="87219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 ঘাস খায়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108823" y="1989780"/>
            <a:ext cx="2265567" cy="87219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ব্যাঙ পতঙ্গ খায়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182" y="1955838"/>
            <a:ext cx="187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উৎস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83" y="5737962"/>
            <a:ext cx="172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খাদ্যশৃঙ্খলঃ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2824" y="5797161"/>
            <a:ext cx="105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80412" y="5759063"/>
            <a:ext cx="86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551378" y="5759063"/>
            <a:ext cx="111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460" y="5771011"/>
            <a:ext cx="110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92" y="3633931"/>
            <a:ext cx="1978737" cy="1191350"/>
          </a:xfrm>
          <a:prstGeom prst="rect">
            <a:avLst/>
          </a:prstGeom>
        </p:spPr>
      </p:pic>
      <p:sp>
        <p:nvSpPr>
          <p:cNvPr id="23" name="Left Arrow 22"/>
          <p:cNvSpPr/>
          <p:nvPr/>
        </p:nvSpPr>
        <p:spPr>
          <a:xfrm>
            <a:off x="7097959" y="2942267"/>
            <a:ext cx="2265567" cy="87219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সাপ ব্যাঙ খায়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8855" y="5797161"/>
            <a:ext cx="105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838839" y="6056364"/>
            <a:ext cx="783805" cy="14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0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/>
      <p:bldP spid="9" grpId="0"/>
      <p:bldP spid="18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843" y="95412"/>
            <a:ext cx="3919182" cy="85885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একক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5614" y="1097028"/>
            <a:ext cx="570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 কোনটি কোন স্তরের খাদক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7084" y="2101277"/>
            <a:ext cx="2399864" cy="2923721"/>
            <a:chOff x="967084" y="2101277"/>
            <a:chExt cx="2399864" cy="292372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84" y="2101277"/>
              <a:ext cx="2399864" cy="21431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371265" y="4440223"/>
              <a:ext cx="1486136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চিত্র--১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24149" y="2297101"/>
            <a:ext cx="2619375" cy="2712234"/>
            <a:chOff x="4424149" y="2297101"/>
            <a:chExt cx="2619375" cy="27122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149" y="2297101"/>
              <a:ext cx="2619375" cy="19473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055819" y="4424560"/>
              <a:ext cx="1681229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চিত্র--২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53409" y="2297101"/>
            <a:ext cx="2876550" cy="2710638"/>
            <a:chOff x="8153409" y="2297101"/>
            <a:chExt cx="2876550" cy="27106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9" y="2297101"/>
              <a:ext cx="2876550" cy="19473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8935466" y="4422964"/>
              <a:ext cx="1518121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চিত্র--৩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6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26" y="5146768"/>
            <a:ext cx="2695575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 30"/>
          <p:cNvGrpSpPr/>
          <p:nvPr/>
        </p:nvGrpSpPr>
        <p:grpSpPr>
          <a:xfrm>
            <a:off x="700691" y="1085901"/>
            <a:ext cx="11205557" cy="5373329"/>
            <a:chOff x="700691" y="1085901"/>
            <a:chExt cx="11205557" cy="53733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91" y="3604217"/>
              <a:ext cx="1720542" cy="9715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681" y="1261566"/>
              <a:ext cx="2581275" cy="1771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296" y="1085901"/>
              <a:ext cx="2125070" cy="15938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873" y="3081763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180" y="3033216"/>
              <a:ext cx="2143125" cy="2143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755" y="5472752"/>
              <a:ext cx="1638461" cy="9864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832958" y="4608854"/>
              <a:ext cx="1655360" cy="10217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411924" y="2837204"/>
              <a:ext cx="1295291" cy="9577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734423" y="2147391"/>
              <a:ext cx="1541061" cy="9343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764029" y="1753415"/>
              <a:ext cx="1923303" cy="409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7310650" y="3953301"/>
              <a:ext cx="1923303" cy="409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867788" y="4167153"/>
              <a:ext cx="1923303" cy="409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5" idx="4"/>
            </p:cNvCxnSpPr>
            <p:nvPr/>
          </p:nvCxnSpPr>
          <p:spPr>
            <a:xfrm flipV="1">
              <a:off x="9463140" y="4824838"/>
              <a:ext cx="1133421" cy="11411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806535" y="5988808"/>
              <a:ext cx="1870296" cy="102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632687" y="2426095"/>
              <a:ext cx="4932796" cy="10171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649275" y="4368332"/>
              <a:ext cx="3916208" cy="12104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14285" y="236133"/>
            <a:ext cx="4413896" cy="9088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28181" y="247298"/>
            <a:ext cx="6769289" cy="84976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খাদ্যজাল থেকে খাদ্যশৃঙ্খল গুলোর নাম লিখঃ-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529" y="2824078"/>
            <a:ext cx="3127227" cy="995422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9246" y="1839791"/>
            <a:ext cx="4897271" cy="908864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বাস্তু তন্ত্র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9246" y="2900626"/>
            <a:ext cx="4897271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মানুষ কোন স্তরের খাদক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9245" y="3874902"/>
            <a:ext cx="4897271" cy="908864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খাদ্যশৃঙ্খল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0" y="2103595"/>
            <a:ext cx="3218205" cy="3218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18783" y="764117"/>
            <a:ext cx="3671668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376248" y="1940612"/>
            <a:ext cx="6358597" cy="633046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মাছুম বিল্লাহ</a:t>
            </a:r>
            <a:endParaRPr lang="en-US" sz="4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3981159" y="2684878"/>
            <a:ext cx="6358597" cy="633046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127215" y="3396174"/>
            <a:ext cx="7484014" cy="633046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দৌলতপুর মুহসিন মাধ্যমিক 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127215" y="4133935"/>
            <a:ext cx="6358597" cy="633046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দৌলতপুর ,খুলনা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5635" y="536166"/>
            <a:ext cx="4551634" cy="9088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871" y="1729748"/>
            <a:ext cx="9287215" cy="13280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০১) পুকুরের বাস্তুতন্ত্রে উৎপাদকের সংখ্যা হ্রাস পেতে থাকলে বাস্তুতন্ত্রে কী ধরনের সমস্যা দেখা দিতে পারে ? ব্যাখ্যা করো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5594"/>
          <a:stretch/>
        </p:blipFill>
        <p:spPr>
          <a:xfrm>
            <a:off x="2136187" y="409432"/>
            <a:ext cx="2559448" cy="116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7"/>
          <a:stretch/>
        </p:blipFill>
        <p:spPr>
          <a:xfrm>
            <a:off x="7238498" y="3215753"/>
            <a:ext cx="3637088" cy="3213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6187" y="3498337"/>
            <a:ext cx="3885221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০২) পাশের চিত্র থেকে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খাদ্যশৃঙ্খল গুলির নাম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539951" y="1914524"/>
            <a:ext cx="6786929" cy="2727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rtl="0">
              <a:buNone/>
            </a:pPr>
            <a:r>
              <a:rPr lang="as-IN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068016" y="1374824"/>
            <a:ext cx="6260123" cy="1020493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343463" y="2976490"/>
            <a:ext cx="4642339" cy="765516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390022" y="2923798"/>
            <a:ext cx="4470237" cy="783979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343464" y="4304714"/>
            <a:ext cx="4466493" cy="726832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অধ্যায়ঃচতুর্দশ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390023" y="4301201"/>
            <a:ext cx="4470236" cy="730345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8" y="823752"/>
            <a:ext cx="6035722" cy="4377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98" y="1136251"/>
            <a:ext cx="5286443" cy="3941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1696" y="177421"/>
            <a:ext cx="631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পাচ্ছো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58" y="5165689"/>
            <a:ext cx="603572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পরিবেশে প্রাণী উদ্ভিদ বসবাস করছে । জীবন ধারনের জন্য একে অপরের সাথে সম্পর্কযুক্ত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8579" y="5191687"/>
            <a:ext cx="416102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সম্পর্কে কী বলে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0491" y="5796630"/>
            <a:ext cx="253911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33" y="1007199"/>
            <a:ext cx="5139764" cy="3468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"/>
          <a:stretch/>
        </p:blipFill>
        <p:spPr>
          <a:xfrm>
            <a:off x="240465" y="957123"/>
            <a:ext cx="5483771" cy="3468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5090" y="4556892"/>
            <a:ext cx="293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বাঘে হরিণ খায়।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25" y="4556892"/>
            <a:ext cx="3053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হরিণ ঘাস খায়।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5249" y="4960910"/>
            <a:ext cx="420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সম্পর্ককে কী বলে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5249" y="5556827"/>
            <a:ext cx="2934268" cy="9088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“খাদ্যশৃঙ্খল”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552" y="214550"/>
            <a:ext cx="462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লক্ষ্য করো--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673" y="1114497"/>
            <a:ext cx="6190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955409" y="2729132"/>
            <a:ext cx="8060788" cy="73152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 ও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855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16984" y="322045"/>
            <a:ext cx="6316395" cy="765516"/>
          </a:xfrm>
          <a:prstGeom prst="flowChartTermina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285996" y="1893277"/>
            <a:ext cx="9080695" cy="765516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 ব্যাখ্যা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229728" y="2672069"/>
            <a:ext cx="9207305" cy="765516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প্রকারভেদ ব্যাখ্যা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229727" y="3450861"/>
            <a:ext cx="9207305" cy="765516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 ব্যাখ্যা করতে পারবে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229727" y="4243301"/>
            <a:ext cx="9207305" cy="765516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খাদ্যজাল ব্যাখ্যা করতে পারবে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237" y="226835"/>
            <a:ext cx="5774473" cy="995422"/>
          </a:xfrm>
          <a:prstGeom prst="ellips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886" y="1686660"/>
            <a:ext cx="3543201" cy="995422"/>
          </a:xfrm>
          <a:prstGeom prst="ellipse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অজীব উপাদান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4149" y="1487881"/>
            <a:ext cx="3112107" cy="822305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উপাদান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714" y="3171079"/>
            <a:ext cx="3277772" cy="9954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ভৌত উপাদান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8598" y="3091713"/>
            <a:ext cx="3878460" cy="108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উপাদান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3575" y="2624140"/>
            <a:ext cx="2088106" cy="9088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8150" y="3945230"/>
            <a:ext cx="2088106" cy="9088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1475" y="3319288"/>
            <a:ext cx="2088106" cy="82230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387" y="5764999"/>
            <a:ext cx="2869792" cy="649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স্তরের খাদক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7058" y="5794512"/>
            <a:ext cx="2800570" cy="649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স্তরের খাদক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0202" y="5794512"/>
            <a:ext cx="2890911" cy="649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স্তরের খাদক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>
            <a:endCxn id="5" idx="0"/>
          </p:cNvCxnSpPr>
          <p:nvPr/>
        </p:nvCxnSpPr>
        <p:spPr>
          <a:xfrm flipH="1">
            <a:off x="1771600" y="2569380"/>
            <a:ext cx="697280" cy="6016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90331" y="2689534"/>
            <a:ext cx="599228" cy="4740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759935" y="4887486"/>
            <a:ext cx="745747" cy="9070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537878" y="4887486"/>
            <a:ext cx="1786614" cy="9070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68086" y="4878680"/>
            <a:ext cx="2837596" cy="9290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969289" y="1197663"/>
            <a:ext cx="2759046" cy="765428"/>
            <a:chOff x="4969289" y="1197663"/>
            <a:chExt cx="2759046" cy="76542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969289" y="1197663"/>
              <a:ext cx="1311761" cy="7654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281050" y="1204137"/>
              <a:ext cx="1447285" cy="55764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8080367" y="2238914"/>
            <a:ext cx="20367" cy="26151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080367" y="3059501"/>
            <a:ext cx="569233" cy="17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080366" y="3732282"/>
            <a:ext cx="569233" cy="17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62242" y="4417372"/>
            <a:ext cx="605908" cy="240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9712" y="439879"/>
            <a:ext cx="2571464" cy="99542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"/>
          <a:stretch/>
        </p:blipFill>
        <p:spPr>
          <a:xfrm>
            <a:off x="5991367" y="1799117"/>
            <a:ext cx="5349924" cy="3045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8"/>
          <a:stretch/>
        </p:blipFill>
        <p:spPr>
          <a:xfrm>
            <a:off x="584367" y="1799117"/>
            <a:ext cx="5055817" cy="3045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367" y="5208771"/>
            <a:ext cx="1032019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 যে সকল জীব উপাদান সালোকসংশ্লেষণ প্রক্রিয়ায় নিজের খাবার নিজেরাই তৈরি করতে পারে তাদেরকে উৎপাদক বলে। সকল সবুজ উদ্ভিদই হলো উৎপাদক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534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Impact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</dc:creator>
  <cp:lastModifiedBy>Masum</cp:lastModifiedBy>
  <cp:revision>152</cp:revision>
  <dcterms:created xsi:type="dcterms:W3CDTF">2020-12-24T15:01:07Z</dcterms:created>
  <dcterms:modified xsi:type="dcterms:W3CDTF">2020-12-26T16:46:28Z</dcterms:modified>
</cp:coreProperties>
</file>