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95" r:id="rId2"/>
    <p:sldId id="294" r:id="rId3"/>
    <p:sldId id="298" r:id="rId4"/>
    <p:sldId id="299" r:id="rId5"/>
    <p:sldId id="296" r:id="rId6"/>
    <p:sldId id="300" r:id="rId7"/>
    <p:sldId id="302" r:id="rId8"/>
    <p:sldId id="303" r:id="rId9"/>
    <p:sldId id="304" r:id="rId10"/>
    <p:sldId id="286" r:id="rId11"/>
    <p:sldId id="287" r:id="rId12"/>
    <p:sldId id="288" r:id="rId13"/>
    <p:sldId id="289" r:id="rId14"/>
    <p:sldId id="305" r:id="rId15"/>
    <p:sldId id="291" r:id="rId16"/>
    <p:sldId id="293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6600"/>
    <a:srgbClr val="800000"/>
    <a:srgbClr val="000066"/>
    <a:srgbClr val="CC00CC"/>
    <a:srgbClr val="660033"/>
    <a:srgbClr val="006666"/>
    <a:srgbClr val="A50021"/>
    <a:srgbClr val="FF33CC"/>
    <a:srgbClr val="CC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A7664-C9A6-4A77-9071-0A3526133B4B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F2A788-33A2-4781-9165-69324607B281}">
      <dgm:prSet/>
      <dgm:spPr/>
      <dgm:t>
        <a:bodyPr/>
        <a:lstStyle/>
        <a:p>
          <a:pPr rtl="0"/>
          <a:r>
            <a:rPr lang="en-US" dirty="0" err="1" smtClean="0">
              <a:solidFill>
                <a:srgbClr val="660033"/>
              </a:solidFill>
            </a:rPr>
            <a:t>মেরুদণ্ডী</a:t>
          </a:r>
          <a:r>
            <a:rPr lang="en-US" dirty="0" smtClean="0">
              <a:solidFill>
                <a:srgbClr val="660033"/>
              </a:solidFill>
            </a:rPr>
            <a:t> </a:t>
          </a:r>
          <a:r>
            <a:rPr lang="en-US" dirty="0" err="1" smtClean="0">
              <a:solidFill>
                <a:srgbClr val="660033"/>
              </a:solidFill>
            </a:rPr>
            <a:t>প্রাণীর</a:t>
          </a:r>
          <a:r>
            <a:rPr lang="en-US" dirty="0" smtClean="0">
              <a:solidFill>
                <a:srgbClr val="660033"/>
              </a:solidFill>
            </a:rPr>
            <a:t> </a:t>
          </a:r>
          <a:r>
            <a:rPr lang="en-US" dirty="0" err="1" smtClean="0">
              <a:solidFill>
                <a:srgbClr val="660033"/>
              </a:solidFill>
            </a:rPr>
            <a:t>শ্রেণিবিন্যাস</a:t>
          </a:r>
          <a:endParaRPr lang="en-US" dirty="0">
            <a:solidFill>
              <a:srgbClr val="660033"/>
            </a:solidFill>
          </a:endParaRPr>
        </a:p>
      </dgm:t>
    </dgm:pt>
    <dgm:pt modelId="{52F64A69-3673-439A-BBFE-6F3113BC84E1}" type="parTrans" cxnId="{9A2898D5-175E-4F9E-8121-8E4F3A24FB61}">
      <dgm:prSet/>
      <dgm:spPr/>
      <dgm:t>
        <a:bodyPr/>
        <a:lstStyle/>
        <a:p>
          <a:endParaRPr lang="en-US"/>
        </a:p>
      </dgm:t>
    </dgm:pt>
    <dgm:pt modelId="{12359D82-D6D2-4294-A623-C59638A7F16D}" type="sibTrans" cxnId="{9A2898D5-175E-4F9E-8121-8E4F3A24FB61}">
      <dgm:prSet/>
      <dgm:spPr/>
      <dgm:t>
        <a:bodyPr/>
        <a:lstStyle/>
        <a:p>
          <a:endParaRPr lang="en-US"/>
        </a:p>
      </dgm:t>
    </dgm:pt>
    <dgm:pt modelId="{9624E67F-9AF8-4356-B370-CAB7E96959DC}" type="pres">
      <dgm:prSet presAssocID="{8FDA7664-C9A6-4A77-9071-0A3526133B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0BBBE4-A5B2-496E-8244-06E98F8B2E58}" type="pres">
      <dgm:prSet presAssocID="{8FDA7664-C9A6-4A77-9071-0A3526133B4B}" presName="fgShape" presStyleLbl="fgShp" presStyleIdx="0" presStyleCnt="1"/>
      <dgm:spPr/>
    </dgm:pt>
    <dgm:pt modelId="{C6AA4DCB-68DA-45CE-9A5B-E9897B76874B}" type="pres">
      <dgm:prSet presAssocID="{8FDA7664-C9A6-4A77-9071-0A3526133B4B}" presName="linComp" presStyleCnt="0"/>
      <dgm:spPr/>
    </dgm:pt>
    <dgm:pt modelId="{C55397E2-2552-4DFB-A85B-F10E3F56685C}" type="pres">
      <dgm:prSet presAssocID="{59F2A788-33A2-4781-9165-69324607B281}" presName="compNode" presStyleCnt="0"/>
      <dgm:spPr/>
    </dgm:pt>
    <dgm:pt modelId="{1CAABBAE-4B82-49CF-AC9A-5563AD61924C}" type="pres">
      <dgm:prSet presAssocID="{59F2A788-33A2-4781-9165-69324607B281}" presName="bkgdShape" presStyleLbl="node1" presStyleIdx="0" presStyleCnt="1"/>
      <dgm:spPr/>
      <dgm:t>
        <a:bodyPr/>
        <a:lstStyle/>
        <a:p>
          <a:endParaRPr lang="en-US"/>
        </a:p>
      </dgm:t>
    </dgm:pt>
    <dgm:pt modelId="{9BD1E9BA-F8D9-4899-AA52-4C1F7E6B2FEF}" type="pres">
      <dgm:prSet presAssocID="{59F2A788-33A2-4781-9165-69324607B281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EF58A6-8ED2-42EF-B684-7DC3BEF7B7E2}" type="pres">
      <dgm:prSet presAssocID="{59F2A788-33A2-4781-9165-69324607B281}" presName="invisiNode" presStyleLbl="node1" presStyleIdx="0" presStyleCnt="1"/>
      <dgm:spPr/>
    </dgm:pt>
    <dgm:pt modelId="{0A5F8ADE-175B-4EE0-ABF7-C06378CE35A4}" type="pres">
      <dgm:prSet presAssocID="{59F2A788-33A2-4781-9165-69324607B281}" presName="imagNode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CE43F3C3-0EAB-43DD-A0D9-F70B64097C16}" type="presOf" srcId="{8FDA7664-C9A6-4A77-9071-0A3526133B4B}" destId="{9624E67F-9AF8-4356-B370-CAB7E96959DC}" srcOrd="0" destOrd="0" presId="urn:microsoft.com/office/officeart/2005/8/layout/hList7"/>
    <dgm:cxn modelId="{CBC7C846-40CB-4CC0-A0A3-38475C02C69D}" type="presOf" srcId="{59F2A788-33A2-4781-9165-69324607B281}" destId="{1CAABBAE-4B82-49CF-AC9A-5563AD61924C}" srcOrd="0" destOrd="0" presId="urn:microsoft.com/office/officeart/2005/8/layout/hList7"/>
    <dgm:cxn modelId="{2161AD1C-051D-4E45-9804-1CF7B0D7C73C}" type="presOf" srcId="{59F2A788-33A2-4781-9165-69324607B281}" destId="{9BD1E9BA-F8D9-4899-AA52-4C1F7E6B2FEF}" srcOrd="1" destOrd="0" presId="urn:microsoft.com/office/officeart/2005/8/layout/hList7"/>
    <dgm:cxn modelId="{9A2898D5-175E-4F9E-8121-8E4F3A24FB61}" srcId="{8FDA7664-C9A6-4A77-9071-0A3526133B4B}" destId="{59F2A788-33A2-4781-9165-69324607B281}" srcOrd="0" destOrd="0" parTransId="{52F64A69-3673-439A-BBFE-6F3113BC84E1}" sibTransId="{12359D82-D6D2-4294-A623-C59638A7F16D}"/>
    <dgm:cxn modelId="{1A7BC1CA-73B2-4856-982C-71364013DBC3}" type="presParOf" srcId="{9624E67F-9AF8-4356-B370-CAB7E96959DC}" destId="{7C0BBBE4-A5B2-496E-8244-06E98F8B2E58}" srcOrd="0" destOrd="0" presId="urn:microsoft.com/office/officeart/2005/8/layout/hList7"/>
    <dgm:cxn modelId="{2E5BDDE8-C76F-4C33-B9C1-69A2127B7AF8}" type="presParOf" srcId="{9624E67F-9AF8-4356-B370-CAB7E96959DC}" destId="{C6AA4DCB-68DA-45CE-9A5B-E9897B76874B}" srcOrd="1" destOrd="0" presId="urn:microsoft.com/office/officeart/2005/8/layout/hList7"/>
    <dgm:cxn modelId="{BB88E4C6-082E-4D51-8A12-1B43A21BF9D8}" type="presParOf" srcId="{C6AA4DCB-68DA-45CE-9A5B-E9897B76874B}" destId="{C55397E2-2552-4DFB-A85B-F10E3F56685C}" srcOrd="0" destOrd="0" presId="urn:microsoft.com/office/officeart/2005/8/layout/hList7"/>
    <dgm:cxn modelId="{5C90A5F3-13DC-4AC9-A693-0014F69B064F}" type="presParOf" srcId="{C55397E2-2552-4DFB-A85B-F10E3F56685C}" destId="{1CAABBAE-4B82-49CF-AC9A-5563AD61924C}" srcOrd="0" destOrd="0" presId="urn:microsoft.com/office/officeart/2005/8/layout/hList7"/>
    <dgm:cxn modelId="{3F92FD9A-A985-4B04-A8C3-32BF2D6F7E77}" type="presParOf" srcId="{C55397E2-2552-4DFB-A85B-F10E3F56685C}" destId="{9BD1E9BA-F8D9-4899-AA52-4C1F7E6B2FEF}" srcOrd="1" destOrd="0" presId="urn:microsoft.com/office/officeart/2005/8/layout/hList7"/>
    <dgm:cxn modelId="{8CE26BD7-1199-46A2-B39F-EC0BF3D20819}" type="presParOf" srcId="{C55397E2-2552-4DFB-A85B-F10E3F56685C}" destId="{EFEF58A6-8ED2-42EF-B684-7DC3BEF7B7E2}" srcOrd="2" destOrd="0" presId="urn:microsoft.com/office/officeart/2005/8/layout/hList7"/>
    <dgm:cxn modelId="{F8DA1F33-0750-427C-B772-1B47FF464C3D}" type="presParOf" srcId="{C55397E2-2552-4DFB-A85B-F10E3F56685C}" destId="{0A5F8ADE-175B-4EE0-ABF7-C06378CE35A4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3A734-4679-4D94-8C5D-182DD6357DB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94D250C-322E-472E-841E-325B9ED07B5D}">
      <dgm:prSet/>
      <dgm:spPr/>
      <dgm:t>
        <a:bodyPr/>
        <a:lstStyle/>
        <a:p>
          <a:pPr rtl="0"/>
          <a:r>
            <a:rPr lang="bn-BD" b="1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চিত্রের কোন প্রাণিটি সবচেয়ে উন্নত এবং কেন তা বিশ্লেষণ কর।</a:t>
          </a:r>
          <a:endParaRPr lang="en-US" b="1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gm:t>
    </dgm:pt>
    <dgm:pt modelId="{280B1576-E306-4440-98F6-85F914FA0BF8}" type="parTrans" cxnId="{CAADC79A-D549-480B-AA73-743941E4ECF3}">
      <dgm:prSet/>
      <dgm:spPr/>
      <dgm:t>
        <a:bodyPr/>
        <a:lstStyle/>
        <a:p>
          <a:endParaRPr lang="en-US"/>
        </a:p>
      </dgm:t>
    </dgm:pt>
    <dgm:pt modelId="{30587CA0-173A-4337-B631-E4A9BA8F5A87}" type="sibTrans" cxnId="{CAADC79A-D549-480B-AA73-743941E4ECF3}">
      <dgm:prSet/>
      <dgm:spPr/>
      <dgm:t>
        <a:bodyPr/>
        <a:lstStyle/>
        <a:p>
          <a:endParaRPr lang="en-US"/>
        </a:p>
      </dgm:t>
    </dgm:pt>
    <dgm:pt modelId="{B2A11170-7B6E-4E55-9710-696B26FDC827}" type="pres">
      <dgm:prSet presAssocID="{5493A734-4679-4D94-8C5D-182DD6357D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76CFFC-A2F7-4FE8-8800-6A4FF26096CB}" type="pres">
      <dgm:prSet presAssocID="{394D250C-322E-472E-841E-325B9ED07B5D}" presName="parentText" presStyleLbl="node1" presStyleIdx="0" presStyleCnt="1" custLinFactNeighborX="2381" custLinFactNeighborY="2566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ADC79A-D549-480B-AA73-743941E4ECF3}" srcId="{5493A734-4679-4D94-8C5D-182DD6357DBD}" destId="{394D250C-322E-472E-841E-325B9ED07B5D}" srcOrd="0" destOrd="0" parTransId="{280B1576-E306-4440-98F6-85F914FA0BF8}" sibTransId="{30587CA0-173A-4337-B631-E4A9BA8F5A87}"/>
    <dgm:cxn modelId="{13866EF2-4022-4951-A6A1-25E59FF93A4A}" type="presOf" srcId="{394D250C-322E-472E-841E-325B9ED07B5D}" destId="{2676CFFC-A2F7-4FE8-8800-6A4FF26096CB}" srcOrd="0" destOrd="0" presId="urn:microsoft.com/office/officeart/2005/8/layout/vList2"/>
    <dgm:cxn modelId="{F5B78FC9-3126-4117-A526-112EB032DC16}" type="presOf" srcId="{5493A734-4679-4D94-8C5D-182DD6357DBD}" destId="{B2A11170-7B6E-4E55-9710-696B26FDC827}" srcOrd="0" destOrd="0" presId="urn:microsoft.com/office/officeart/2005/8/layout/vList2"/>
    <dgm:cxn modelId="{DA3E230E-ADC8-47EB-8689-12397D237D3E}" type="presParOf" srcId="{B2A11170-7B6E-4E55-9710-696B26FDC827}" destId="{2676CFFC-A2F7-4FE8-8800-6A4FF26096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96759F-02BF-4894-8C6A-750177AFF945}">
      <dsp:nvSpPr>
        <dsp:cNvPr id="0" name=""/>
        <dsp:cNvSpPr/>
      </dsp:nvSpPr>
      <dsp:spPr>
        <a:xfrm rot="5400000">
          <a:off x="5228272" y="-2051725"/>
          <a:ext cx="942975" cy="536448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rPr>
            <a:t>পাঁচটি স্তন্যপায়ী প্রাণীর নাম বল।</a:t>
          </a:r>
          <a:endParaRPr lang="en-US" sz="36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3017520" y="205059"/>
        <a:ext cx="5318448" cy="850911"/>
      </dsp:txXfrm>
    </dsp:sp>
    <dsp:sp modelId="{A43A9E41-D58E-48EF-9ECD-86A0E1CB0361}">
      <dsp:nvSpPr>
        <dsp:cNvPr id="0" name=""/>
        <dsp:cNvSpPr/>
      </dsp:nvSpPr>
      <dsp:spPr>
        <a:xfrm>
          <a:off x="0" y="0"/>
          <a:ext cx="3017520" cy="1178718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১)  </a:t>
          </a:r>
          <a:endParaRPr lang="en-US" sz="54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57540" y="57540"/>
        <a:ext cx="2902440" cy="1063638"/>
      </dsp:txXfrm>
    </dsp:sp>
    <dsp:sp modelId="{7005B2D5-CDB1-4DD3-9207-E7365A9E3FE3}">
      <dsp:nvSpPr>
        <dsp:cNvPr id="0" name=""/>
        <dsp:cNvSpPr/>
      </dsp:nvSpPr>
      <dsp:spPr>
        <a:xfrm rot="5400000">
          <a:off x="5228272" y="-853440"/>
          <a:ext cx="942975" cy="5364480"/>
        </a:xfrm>
        <a:prstGeom prst="round2SameRect">
          <a:avLst/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6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NikoshBAN" pitchFamily="2" charset="0"/>
            <a:cs typeface="NikoshBAN" pitchFamily="2" charset="0"/>
          </a:endParaRPr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rPr>
            <a:t>দুইটি সরীসৃপ প্রাণীর বৈশিষ্ঠ্য বল।</a:t>
          </a:r>
          <a:endParaRPr lang="en-US" sz="36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NikoshBAN" pitchFamily="2" charset="0"/>
            <a:cs typeface="NikoshBAN" pitchFamily="2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3017520" y="1403344"/>
        <a:ext cx="5318448" cy="850911"/>
      </dsp:txXfrm>
    </dsp:sp>
    <dsp:sp modelId="{18838781-2BC7-4ED6-9D1D-33F3A5ABB088}">
      <dsp:nvSpPr>
        <dsp:cNvPr id="0" name=""/>
        <dsp:cNvSpPr/>
      </dsp:nvSpPr>
      <dsp:spPr>
        <a:xfrm>
          <a:off x="0" y="1239440"/>
          <a:ext cx="3017520" cy="1178718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২)</a:t>
          </a:r>
          <a:endParaRPr lang="en-US" sz="54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57540" y="1296980"/>
        <a:ext cx="2902440" cy="1063638"/>
      </dsp:txXfrm>
    </dsp:sp>
    <dsp:sp modelId="{C5F3468F-E2CE-4D48-8717-B2C0BFBF679E}">
      <dsp:nvSpPr>
        <dsp:cNvPr id="0" name=""/>
        <dsp:cNvSpPr/>
      </dsp:nvSpPr>
      <dsp:spPr>
        <a:xfrm rot="5400000">
          <a:off x="5228272" y="371079"/>
          <a:ext cx="942975" cy="5364480"/>
        </a:xfrm>
        <a:prstGeom prst="round2Same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bn-BD" sz="36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rPr>
            <a:t>মৎস শ্রেণীভূক্ত প্রাণীর বৈশিষ্ঠ্য কিকি?</a:t>
          </a:r>
          <a:endParaRPr lang="en-US" sz="36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  <a:latin typeface="NikoshBAN" pitchFamily="2" charset="0"/>
            <a:cs typeface="NikoshBAN" pitchFamily="2" charset="0"/>
          </a:endParaRPr>
        </a:p>
      </dsp:txBody>
      <dsp:txXfrm rot="-5400000">
        <a:off x="3017520" y="2627863"/>
        <a:ext cx="5318448" cy="850911"/>
      </dsp:txXfrm>
    </dsp:sp>
    <dsp:sp modelId="{16B01A61-4FA5-445B-8374-32A49008D4B9}">
      <dsp:nvSpPr>
        <dsp:cNvPr id="0" name=""/>
        <dsp:cNvSpPr/>
      </dsp:nvSpPr>
      <dsp:spPr>
        <a:xfrm>
          <a:off x="0" y="2477095"/>
          <a:ext cx="3017520" cy="1178718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102870" rIns="205740" bIns="102870" numCol="1" spcCol="1270" anchor="ctr" anchorCtr="0">
          <a:noAutofit/>
          <a:scene3d>
            <a:camera prst="orthographicFront">
              <a:rot lat="0" lon="0" rev="0"/>
            </a:camera>
            <a:lightRig rig="contrasting" dir="t">
              <a:rot lat="0" lon="0" rev="4500000"/>
            </a:lightRig>
          </a:scene3d>
          <a:sp3d contourW="6350" prstMaterial="metal">
            <a:bevelT w="127000" h="31750" prst="relaxedInset"/>
            <a:contourClr>
              <a:schemeClr val="accent1">
                <a:shade val="75000"/>
              </a:schemeClr>
            </a:contourClr>
          </a:sp3d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b="1" kern="1200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rPr>
            <a:t>৩)</a:t>
          </a:r>
          <a:endParaRPr lang="en-US" sz="5400" b="1" kern="1200" cap="all" spc="0" dirty="0">
            <a:ln w="0"/>
            <a:gradFill flip="none">
              <a:gsLst>
                <a:gs pos="0">
                  <a:schemeClr val="accent1">
                    <a:tint val="75000"/>
                    <a:shade val="75000"/>
                    <a:satMod val="170000"/>
                  </a:schemeClr>
                </a:gs>
                <a:gs pos="49000">
                  <a:schemeClr val="accent1">
                    <a:tint val="88000"/>
                    <a:shade val="65000"/>
                    <a:satMod val="172000"/>
                  </a:schemeClr>
                </a:gs>
                <a:gs pos="50000">
                  <a:schemeClr val="accent1">
                    <a:shade val="65000"/>
                    <a:satMod val="130000"/>
                  </a:schemeClr>
                </a:gs>
                <a:gs pos="92000">
                  <a:schemeClr val="accent1">
                    <a:shade val="50000"/>
                    <a:satMod val="120000"/>
                  </a:schemeClr>
                </a:gs>
                <a:gs pos="100000">
                  <a:schemeClr val="accent1">
                    <a:shade val="48000"/>
                    <a:satMod val="120000"/>
                  </a:schemeClr>
                </a:gs>
              </a:gsLst>
              <a:lin ang="5400000"/>
            </a:gradFill>
            <a:effectLst>
              <a:reflection blurRad="12700" stA="50000" endPos="50000" dist="5000" dir="5400000" sy="-100000" rotWithShape="0"/>
            </a:effectLst>
          </a:endParaRPr>
        </a:p>
      </dsp:txBody>
      <dsp:txXfrm>
        <a:off x="57540" y="2534635"/>
        <a:ext cx="2902440" cy="106363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FA9DD-5621-45C2-A9D5-82AE83E140CB}">
      <dsp:nvSpPr>
        <dsp:cNvPr id="0" name=""/>
        <dsp:cNvSpPr/>
      </dsp:nvSpPr>
      <dsp:spPr>
        <a:xfrm>
          <a:off x="2124628" y="0"/>
          <a:ext cx="2167128" cy="14700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100" b="1" i="1" u="none" kern="1200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rPr>
            <a:t>মূল্যায়ন</a:t>
          </a:r>
          <a:endParaRPr lang="en-US" sz="4100" b="1" i="1" u="none" kern="1200" cap="none" spc="0" dirty="0">
            <a:ln w="31550" cmpd="sng">
              <a:gradFill>
                <a:gsLst>
                  <a:gs pos="25000">
                    <a:schemeClr val="accent1">
                      <a:shade val="25000"/>
                      <a:satMod val="190000"/>
                    </a:schemeClr>
                  </a:gs>
                  <a:gs pos="80000">
                    <a:schemeClr val="accent1">
                      <a:tint val="75000"/>
                      <a:satMod val="190000"/>
                    </a:schemeClr>
                  </a:gs>
                </a:gsLst>
                <a:lin ang="5400000"/>
              </a:gradFill>
              <a:prstDash val="solid"/>
            </a:ln>
            <a:solidFill>
              <a:srgbClr val="FFFFFF"/>
            </a:solidFill>
            <a:effectLst>
              <a:outerShdw blurRad="41275" dist="12700" dir="12000000" algn="tl" rotWithShape="0">
                <a:srgbClr val="000000">
                  <a:alpha val="40000"/>
                </a:srgbClr>
              </a:outerShdw>
            </a:effectLst>
          </a:endParaRPr>
        </a:p>
      </dsp:txBody>
      <dsp:txXfrm>
        <a:off x="2196389" y="71761"/>
        <a:ext cx="2023606" cy="13265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76CFFC-A2F7-4FE8-8800-6A4FF26096CB}">
      <dsp:nvSpPr>
        <dsp:cNvPr id="0" name=""/>
        <dsp:cNvSpPr/>
      </dsp:nvSpPr>
      <dsp:spPr>
        <a:xfrm>
          <a:off x="0" y="2279"/>
          <a:ext cx="6400800" cy="17503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400" b="1" kern="1200" cap="none" spc="0" dirty="0" smtClean="0">
              <a:ln w="900" cmpd="sng"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rPr>
            <a:t>চিত্রের কোন প্রাণিটি সবচেয়ে উন্নত এবং কেন তা বিশ্লেষণ কর।</a:t>
          </a:r>
          <a:endParaRPr lang="en-US" sz="3400" b="1" kern="1200" cap="none" spc="0" dirty="0">
            <a:ln w="900" cmpd="sng">
              <a:prstDash val="solid"/>
            </a:ln>
            <a:effectLst>
              <a:innerShdw blurRad="101600" dist="76200" dir="5400000">
                <a:schemeClr val="accent1">
                  <a:satMod val="190000"/>
                  <a:tint val="100000"/>
                  <a:alpha val="74000"/>
                </a:schemeClr>
              </a:innerShdw>
            </a:effectLst>
          </a:endParaRPr>
        </a:p>
      </dsp:txBody>
      <dsp:txXfrm>
        <a:off x="85444" y="87723"/>
        <a:ext cx="6229912" cy="15794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3E065F-1C6C-4174-8FA1-FF2397D6E4C3}">
      <dsp:nvSpPr>
        <dsp:cNvPr id="0" name=""/>
        <dsp:cNvSpPr/>
      </dsp:nvSpPr>
      <dsp:spPr>
        <a:xfrm>
          <a:off x="1752592" y="717"/>
          <a:ext cx="4267215" cy="146858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152400" rIns="304800" bIns="152400" numCol="1" spcCol="1270" anchor="ctr" anchorCtr="0">
          <a:noAutofit/>
        </a:bodyPr>
        <a:lstStyle/>
        <a:p>
          <a:pPr lvl="0" algn="ctr" defTabSz="3556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8000" b="1" i="1" u="sng" kern="1200" cap="none" spc="50" dirty="0" smtClean="0">
              <a:ln w="12700" cmpd="sng"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rPr>
            <a:t>বাড়িরকাজ</a:t>
          </a:r>
          <a:endParaRPr lang="en-US" sz="8000" b="1" i="1" u="sng" kern="1200" cap="none" spc="50" dirty="0">
            <a:ln w="12700" cmpd="sng">
              <a:prstDash val="solid"/>
            </a:ln>
            <a:effectLst>
              <a:glow rad="53100">
                <a:schemeClr val="accent6">
                  <a:satMod val="180000"/>
                  <a:alpha val="30000"/>
                </a:schemeClr>
              </a:glow>
            </a:effectLst>
            <a:latin typeface="NikoshBAN" pitchFamily="2" charset="0"/>
            <a:cs typeface="NikoshBAN" pitchFamily="2" charset="0"/>
          </a:endParaRPr>
        </a:p>
      </dsp:txBody>
      <dsp:txXfrm>
        <a:off x="1824283" y="72408"/>
        <a:ext cx="4123833" cy="1325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E929F-8739-427C-9324-067B521F76DF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656C0-4B55-424B-9295-388F8F737C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3197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7B223-2F1C-442F-9691-0F7BA052020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7B223-2F1C-442F-9691-0F7BA0520207}" type="datetimeFigureOut">
              <a:rPr lang="en-US" smtClean="0"/>
              <a:pPr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541BE-332F-41CA-BFCF-65964164D0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microsoft.com/office/2007/relationships/diagramDrawing" Target="../diagrams/drawing6.xml"/><Relationship Id="rId10" Type="http://schemas.microsoft.com/office/2007/relationships/diagramDrawing" Target="../diagrams/drawing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microsoft.com/office/2007/relationships/diagramDrawing" Target="../diagrams/drawing7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14" Type="http://schemas.microsoft.com/office/2007/relationships/diagramDrawing" Target="../diagrams/drawing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msu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2438400"/>
            <a:ext cx="26670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g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304801"/>
            <a:ext cx="3130151" cy="28194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3" name="Rounded Rectangle 2"/>
          <p:cNvSpPr/>
          <p:nvPr/>
        </p:nvSpPr>
        <p:spPr>
          <a:xfrm>
            <a:off x="304800" y="3352800"/>
            <a:ext cx="8153400" cy="3505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দেহত্বক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বিহীন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নরম,পাতলা,ভেজা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ওগ্রন্থিযুক্ত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শীতিল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জীবনচক্রে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ব্যাঙাচি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দশা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সোনাব্যাঙ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কুনোব্যাঙ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4800" y="304800"/>
            <a:ext cx="4572000" cy="838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উভচর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8724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226_0667_0025_lsl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228600"/>
            <a:ext cx="4183650" cy="25908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8" name="Rounded Rectangle 7"/>
          <p:cNvSpPr/>
          <p:nvPr/>
        </p:nvSpPr>
        <p:spPr>
          <a:xfrm>
            <a:off x="533400" y="3276600"/>
            <a:ext cx="8077200" cy="3124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বুকে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ডিম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পাড়ে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শুষ্ক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আঁইশযুক্ত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চারপায়ে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নখরযুক্ত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আঙ্গুল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উধাহরণঃ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টিকটিকি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04800" y="381000"/>
            <a:ext cx="4191000" cy="91440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সরীসৃপ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3215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P9516cropped_Oriental_Magpie_Robin_Assagao_Go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304800"/>
            <a:ext cx="3983455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ounded Rectangle 2"/>
          <p:cNvSpPr/>
          <p:nvPr/>
        </p:nvSpPr>
        <p:spPr>
          <a:xfrm>
            <a:off x="228600" y="533400"/>
            <a:ext cx="4114800" cy="838200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পক্ষীকুল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28600" y="3200400"/>
            <a:ext cx="8458200" cy="3505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পালক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নেই,চঞ্চু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ফাঁপা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ফুসফুসের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বায়ুথলি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উড়তে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উদাহরণঃদোয়েল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532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0px-Mam%C3%ADfer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0"/>
            <a:ext cx="4062808" cy="31918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pic>
        <p:nvPicPr>
          <p:cNvPr id="4" name="Picture 3" descr="Child drink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524000"/>
            <a:ext cx="3810001" cy="1905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Rounded Rectangle 4"/>
          <p:cNvSpPr/>
          <p:nvPr/>
        </p:nvSpPr>
        <p:spPr>
          <a:xfrm>
            <a:off x="533400" y="533400"/>
            <a:ext cx="36576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3400" y="3657600"/>
            <a:ext cx="8077200" cy="29718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লোমে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হ্রৎপিন্ড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প্রকোষ্ঠবিশিষ্ট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সন্তান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দুধ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উষ্ণ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ঊট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বাঘ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3298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57200" y="304800"/>
            <a:ext cx="8229600" cy="2057400"/>
          </a:xfrm>
          <a:prstGeom prst="roundRect">
            <a:avLst/>
          </a:prstGeom>
          <a:solidFill>
            <a:srgbClr val="7030A0"/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পর্বের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onton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4724400"/>
            <a:ext cx="3505200" cy="2133600"/>
          </a:xfrm>
          <a:prstGeom prst="roundRect">
            <a:avLst>
              <a:gd name="adj" fmla="val 3441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685800" y="2590800"/>
            <a:ext cx="3886200" cy="2133600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42297"/>
              <a:satOff val="-1984"/>
              <a:lumOff val="847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762000" y="4876800"/>
            <a:ext cx="3733800" cy="1676400"/>
          </a:xfrm>
          <a:prstGeom prst="roundRect">
            <a:avLst>
              <a:gd name="adj" fmla="val 10000"/>
            </a:avLst>
          </a:prstGeom>
          <a:blipFill rotWithShape="0">
            <a:blip r:embed="rId4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28198"/>
              <a:satOff val="-1322"/>
              <a:lumOff val="565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4876800" y="2438400"/>
            <a:ext cx="3581400" cy="2209800"/>
          </a:xfrm>
          <a:prstGeom prst="roundRect">
            <a:avLst>
              <a:gd name="adj" fmla="val 10000"/>
            </a:avLst>
          </a:prstGeom>
          <a:blipFill rotWithShape="0">
            <a:blip r:embed="rId5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14099"/>
              <a:satOff val="-661"/>
              <a:lumOff val="282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85800"/>
            <a:ext cx="5029200" cy="70788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prstTxWarp prst="textWave4">
              <a:avLst/>
            </a:prstTxWarp>
            <a:spAutoFit/>
            <a:sp3d extrusionH="57150">
              <a:bevelT w="38100" h="38100" prst="slope"/>
            </a:sp3d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438400"/>
            <a:ext cx="6096000" cy="1569660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স্তন্যপায়ী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উভচর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পক্ষীকুল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প্রাণীরা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উড়তে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3010421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1371600" y="48006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black-be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905000"/>
            <a:ext cx="2628067" cy="2599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5" descr="Bangladeshi_Cow_5265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24600" y="1981200"/>
            <a:ext cx="2565400" cy="25908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5200" y="2057400"/>
            <a:ext cx="2362200" cy="243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TextBox 7"/>
          <p:cNvSpPr txBox="1"/>
          <p:nvPr/>
        </p:nvSpPr>
        <p:spPr>
          <a:xfrm>
            <a:off x="1752600" y="685800"/>
            <a:ext cx="4724400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soft" dir="tl">
              <a:rot lat="0" lon="0" rev="0"/>
            </a:lightRig>
          </a:scene3d>
          <a:sp3d>
            <a:bevelT prst="relaxedInset"/>
          </a:sp3d>
        </p:spPr>
        <p:txBody>
          <a:bodyPr wrap="square" rtlCol="0">
            <a:prstTxWarp prst="textWave1">
              <a:avLst/>
            </a:prstTxWarp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4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prstTxWarp prst="textFadeDown">
              <a:avLst/>
            </a:prstTxWarp>
            <a:noAutofit/>
          </a:bodyPr>
          <a:lstStyle/>
          <a:p>
            <a:r>
              <a:rPr lang="bn-BD" sz="99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99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ro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3170464" y="3611336"/>
            <a:ext cx="3408589" cy="21295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  <p:sndAc>
          <p:stSnd>
            <p:snd r:embed="rId4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352800" cy="2971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মহিদুল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হাজী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মনির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জীবননগর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752600"/>
            <a:ext cx="2514600" cy="28955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90" name="Picture 2" descr="C:\Users\computer plus\Desktop\MOHIDUL\MOHIDUL\Picture\3063ca43c52044bbef5fd7f3adce6664373450272e385cacc5b29e32fd096b0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981200"/>
            <a:ext cx="259080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60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400" y="2133600"/>
            <a:ext cx="5410200" cy="2872581"/>
          </a:xfrm>
          <a:prstGeom prst="rect">
            <a:avLst/>
          </a:prstGeom>
        </p:spPr>
      </p:pic>
      <p:pic>
        <p:nvPicPr>
          <p:cNvPr id="6" name="Picture 5" descr="IMGP9516cropped_Oriental_Magpie_Robin_Assagao_Go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2133600"/>
            <a:ext cx="5562600" cy="289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frog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2133600"/>
            <a:ext cx="5638800" cy="28956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pic>
        <p:nvPicPr>
          <p:cNvPr id="8" name="Picture 7" descr="Eagle_1265196550_1-koi_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2057400"/>
            <a:ext cx="5715000" cy="30480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0" name="TextBox 9"/>
          <p:cNvSpPr txBox="1"/>
          <p:nvPr/>
        </p:nvSpPr>
        <p:spPr>
          <a:xfrm>
            <a:off x="1371600" y="5181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51816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5791200"/>
            <a:ext cx="541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24600" y="5791200"/>
            <a:ext cx="2247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InflateBottom">
              <a:avLst/>
            </a:prstTxWarp>
          </a:bodyPr>
          <a:lstStyle/>
          <a:p>
            <a:r>
              <a:rPr lang="en-US" dirty="0" err="1" smtClean="0">
                <a:ln>
                  <a:solidFill>
                    <a:srgbClr val="D60093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dirty="0" smtClean="0">
                <a:ln>
                  <a:solidFill>
                    <a:srgbClr val="D60093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>
                  <a:solidFill>
                    <a:srgbClr val="D60093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dirty="0">
              <a:ln>
                <a:solidFill>
                  <a:srgbClr val="D60093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প্রাণীরা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উপ-পর্বের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প্রাণীদের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/>
          <p:cNvSpPr/>
          <p:nvPr/>
        </p:nvSpPr>
        <p:spPr>
          <a:xfrm>
            <a:off x="3352800" y="2819400"/>
            <a:ext cx="1828800" cy="1676400"/>
          </a:xfrm>
          <a:prstGeom prst="flowChartConnector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2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শ্রেণীবিন্যাস</a:t>
            </a:r>
            <a:endParaRPr lang="en-US" sz="2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/>
          <p:cNvSpPr/>
          <p:nvPr/>
        </p:nvSpPr>
        <p:spPr>
          <a:xfrm>
            <a:off x="6172200" y="1676400"/>
            <a:ext cx="1600200" cy="1371600"/>
          </a:xfrm>
          <a:prstGeom prst="flowChartConnector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উভচর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1447800" y="762000"/>
            <a:ext cx="1447800" cy="1447800"/>
          </a:xfrm>
          <a:prstGeom prst="flowChartConnec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কনড্রিকথিস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Connector 4"/>
          <p:cNvSpPr/>
          <p:nvPr/>
        </p:nvSpPr>
        <p:spPr>
          <a:xfrm>
            <a:off x="6477000" y="3886200"/>
            <a:ext cx="1371600" cy="1219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সরীসৃপ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5029200" y="5334000"/>
            <a:ext cx="1371600" cy="1219200"/>
          </a:xfrm>
          <a:prstGeom prst="flowChartConnector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পক্ষীকুল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2133600" y="5410200"/>
            <a:ext cx="1524000" cy="1219200"/>
          </a:xfrm>
          <a:prstGeom prst="flowChartConnec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স্তন্যপায়ী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533400" y="2971800"/>
            <a:ext cx="1447800" cy="1295400"/>
          </a:xfrm>
          <a:prstGeom prst="flowChartConnector">
            <a:avLst/>
          </a:prstGeom>
          <a:solidFill>
            <a:srgbClr val="CC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সাইক্লোস্টোমাটা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343400" y="381000"/>
            <a:ext cx="1371600" cy="1371600"/>
          </a:xfrm>
          <a:prstGeom prst="flowChartConnector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অসটিকথিস</a:t>
            </a:r>
            <a:endParaRPr lang="en-US" sz="24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7526079">
            <a:off x="4042293" y="1906589"/>
            <a:ext cx="1243404" cy="6202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1019923">
            <a:off x="5094065" y="3804853"/>
            <a:ext cx="1400786" cy="7509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3733757">
            <a:off x="4274639" y="4616036"/>
            <a:ext cx="1263461" cy="76316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3732439">
            <a:off x="2531519" y="2144875"/>
            <a:ext cx="1405001" cy="66140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1905000" y="3276600"/>
            <a:ext cx="1447800" cy="6370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6667583">
            <a:off x="2964680" y="4569584"/>
            <a:ext cx="1294917" cy="70471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9767562">
            <a:off x="5013354" y="2552240"/>
            <a:ext cx="1398548" cy="75487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prstTxWarp prst="textChevro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সাইক্লোস্টোমাটা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1"/>
            <a:ext cx="8229600" cy="2514600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লম্বাটে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আঁইশযুক্ত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এবংযুগ্ম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পাখনা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অনুপস্থিত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মুখছিদ্র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চোয়ালবিহীন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চোষকযুক্ত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পেট্রোমাইজন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0"/>
            <a:ext cx="5257800" cy="646331"/>
          </a:xfrm>
          <a:prstGeom prst="rect">
            <a:avLst/>
          </a:prstGeom>
          <a:solidFill>
            <a:srgbClr val="006600"/>
          </a:solid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কনড্রিকথিস</a:t>
            </a:r>
            <a:endParaRPr lang="en-US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153400" cy="427809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কঙ্কাল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তরুণাস্থিময়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প্ল্যাকয়েড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৫-৭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কানকো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হাঙ্গর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838200"/>
            <a:ext cx="4343400" cy="707886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6200000" scaled="1"/>
            <a:tileRect/>
          </a:gra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অসটিকথিস</a:t>
            </a:r>
            <a:endParaRPr lang="en-US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362200"/>
            <a:ext cx="8610600" cy="3662541"/>
          </a:xfrm>
          <a:prstGeom prst="rect">
            <a:avLst/>
          </a:prstGeom>
          <a:solidFill>
            <a:srgbClr val="FFC000"/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স্বাদু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সাইকোয়েড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টিনয়েড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আবৃত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জোড়া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ফুলকাগুলো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কানকো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ফুলকার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শ্বাসকার্য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চালায়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উদাহরণঃ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ইলিশ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394</Words>
  <Application>Microsoft Office PowerPoint</Application>
  <PresentationFormat>On-screen Show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পরিচিতি</vt:lpstr>
      <vt:lpstr>ছবি দেখি এবং বলি</vt:lpstr>
      <vt:lpstr>আজকের পাঠ</vt:lpstr>
      <vt:lpstr>শিখন ফল</vt:lpstr>
      <vt:lpstr>Slide 6</vt:lpstr>
      <vt:lpstr>সাইক্লোস্টোমাটা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সবাইকে ধন্যবাদ</vt:lpstr>
    </vt:vector>
  </TitlesOfParts>
  <Company>Dhaka-TTC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Lab36</dc:creator>
  <cp:lastModifiedBy>computer plus</cp:lastModifiedBy>
  <cp:revision>234</cp:revision>
  <dcterms:created xsi:type="dcterms:W3CDTF">2011-03-31T04:48:02Z</dcterms:created>
  <dcterms:modified xsi:type="dcterms:W3CDTF">2020-08-18T06:26:33Z</dcterms:modified>
</cp:coreProperties>
</file>