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60" r:id="rId2"/>
    <p:sldId id="259" r:id="rId3"/>
    <p:sldId id="264" r:id="rId4"/>
    <p:sldId id="261" r:id="rId5"/>
    <p:sldId id="262" r:id="rId6"/>
    <p:sldId id="258" r:id="rId7"/>
    <p:sldId id="263" r:id="rId8"/>
    <p:sldId id="256" r:id="rId9"/>
    <p:sldId id="265" r:id="rId10"/>
    <p:sldId id="266" r:id="rId11"/>
    <p:sldId id="267" r:id="rId12"/>
    <p:sldId id="269" r:id="rId13"/>
    <p:sldId id="270" r:id="rId14"/>
    <p:sldId id="272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E001A461-C0D3-41ED-8538-D4A6E4B67751}">
          <p14:sldIdLst>
            <p14:sldId id="260"/>
            <p14:sldId id="259"/>
            <p14:sldId id="264"/>
            <p14:sldId id="261"/>
            <p14:sldId id="262"/>
            <p14:sldId id="258"/>
            <p14:sldId id="263"/>
            <p14:sldId id="256"/>
            <p14:sldId id="265"/>
            <p14:sldId id="266"/>
            <p14:sldId id="267"/>
            <p14:sldId id="269"/>
            <p14:sldId id="270"/>
            <p14:sldId id="272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C2756-E50A-47AF-B626-6D995FE694D5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523A7-557E-4F23-A004-10E5FB2E7F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415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FE062-C944-4EE8-B963-7F5EF0C2073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018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501A96-66E0-433C-BBD9-F1ECF5388B1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n-IN" dirty="0" smtClean="0"/>
              <a:t>চিত্র দেখিয়ে</a:t>
            </a:r>
            <a:r>
              <a:rPr lang="bn-IN" baseline="0" dirty="0" smtClean="0"/>
              <a:t> মোটা মানুষটিকে ওপড়ে তুলতে পাড়বে কিনা প্রশ্ন করে </a:t>
            </a:r>
            <a:r>
              <a:rPr lang="bn-IN" sz="1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বল বৃদ্ধিকরণ নীতির</a:t>
            </a:r>
            <a:r>
              <a:rPr lang="bn-IN" sz="1200" baseline="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কথা বলা যেতে পারে।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523A7-557E-4F23-A004-10E5FB2E7FB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06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FE062-C944-4EE8-B963-7F5EF0C2073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409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n-IN" dirty="0" smtClean="0"/>
              <a:t>শিক্ষক</a:t>
            </a:r>
            <a:r>
              <a:rPr lang="bn-IN" baseline="0" dirty="0" smtClean="0"/>
              <a:t> চিত্রের বর্ণনা দিবেন। তারপর  সূত্র গুলো বুঝিয়ে দিবেন।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523A7-557E-4F23-A004-10E5FB2E7FB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752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523A7-557E-4F23-A004-10E5FB2E7FB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239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523A7-557E-4F23-A004-10E5FB2E7FB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752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523A7-557E-4F23-A004-10E5FB2E7FB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752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A3265A3-BFCB-459B-8F7C-2A0DF2670D3B}" type="datetimeFigureOut">
              <a:rPr lang="en-US" smtClean="0"/>
              <a:t>12/26/2020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7715314-D9AA-435D-81EF-FAC82A972CD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088" y="0"/>
            <a:ext cx="762782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0462" y="4239239"/>
            <a:ext cx="6326747" cy="2850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17925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স্বাগতম</a:t>
            </a:r>
            <a:endParaRPr lang="en-US" sz="17925" dirty="0">
              <a:solidFill>
                <a:srgbClr val="C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14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187" y="280220"/>
            <a:ext cx="4343400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bn-BD" sz="2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             </a:t>
            </a:r>
            <a:r>
              <a:rPr lang="bn-IN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শিক্ষক </a:t>
            </a:r>
            <a:r>
              <a:rPr lang="bn-BD" sz="44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পরিচিতি</a:t>
            </a:r>
            <a:endParaRPr lang="en-US" sz="44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8041" y="3244645"/>
            <a:ext cx="4535129" cy="33547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নয়ন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দাশ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bn-IN" sz="24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এম. এসসি. (পদার্থ বিদ্যা,চট্টগ্রাম বিশ্ববিদ্যালয়)</a:t>
            </a:r>
            <a:endParaRPr lang="en-US" sz="2400" b="1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সহকারী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শিক্ষক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(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বিজ্ঞান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)</a:t>
            </a:r>
          </a:p>
          <a:p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শীতলপুর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উচ্চ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বিদ্যালয়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সীতাকুন্ড,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চট্টগ্রাম</a:t>
            </a:r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মোবাইল নং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:</a:t>
            </a:r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০১৭১২৭৬৫৬৩২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2800" dirty="0" smtClean="0">
                <a:solidFill>
                  <a:schemeClr val="accent2"/>
                </a:solidFill>
                <a:latin typeface="NikoshBAN" pitchFamily="2" charset="0"/>
                <a:cs typeface="NikoshBAN" pitchFamily="2" charset="0"/>
              </a:rPr>
              <a:t>Email: </a:t>
            </a:r>
            <a:r>
              <a:rPr lang="en-US" sz="2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nayandas22jan@gmail.com</a:t>
            </a:r>
            <a:endParaRPr lang="en-US" sz="2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54561" y="1676400"/>
            <a:ext cx="3639165" cy="452431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শ্রেণি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ঃ</a:t>
            </a:r>
            <a:r>
              <a:rPr lang="en-US" sz="3600" dirty="0" smtClean="0">
                <a:latin typeface="NikoshBAN" pitchFamily="2" charset="0"/>
                <a:cs typeface="NikoshBAN" pitchFamily="2" charset="0"/>
              </a:rPr>
              <a:t> 10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ম</a:t>
            </a:r>
            <a:endParaRPr lang="en-US" sz="3600" dirty="0" smtClean="0">
              <a:latin typeface="NikoshBAN" pitchFamily="2" charset="0"/>
              <a:cs typeface="NikoshBAN" pitchFamily="2" charset="0"/>
            </a:endParaRP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বিষয়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ঃ 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পদার্থ বিজ্ঞান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অধ্যায় : ৫ম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শিরোনাম : পদার্থের অবস্থা ও চাপ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3600" dirty="0" err="1" smtClean="0">
                <a:latin typeface="NikoshBAN" pitchFamily="2" charset="0"/>
                <a:cs typeface="NikoshBAN" pitchFamily="2" charset="0"/>
              </a:rPr>
              <a:t>সময়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ঃ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৪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০ মিনিট</a:t>
            </a:r>
            <a:endParaRPr lang="bn-IN" sz="3600" dirty="0" smtClean="0">
              <a:latin typeface="NikoshBAN" pitchFamily="2" charset="0"/>
              <a:cs typeface="NikoshBAN" pitchFamily="2" charset="0"/>
            </a:endParaRP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 </a:t>
            </a:r>
            <a:endParaRPr lang="bn-IN" sz="3600" dirty="0">
              <a:latin typeface="NikoshBAN" pitchFamily="2" charset="0"/>
              <a:cs typeface="NikoshBAN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rot="16200000" flipH="1">
            <a:off x="1607574" y="3281516"/>
            <a:ext cx="6563036" cy="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154560" y="265472"/>
            <a:ext cx="3837039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bn-BD" sz="44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      </a:t>
            </a:r>
            <a:r>
              <a:rPr lang="bn-IN" sz="48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পাঠ পরিচিতি</a:t>
            </a:r>
            <a:endParaRPr lang="en-US" sz="24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16" y="1165758"/>
            <a:ext cx="1099370" cy="195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88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91440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76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325992" y="1256092"/>
            <a:ext cx="4523014" cy="2902252"/>
            <a:chOff x="2325992" y="1448452"/>
            <a:chExt cx="4523014" cy="4733902"/>
          </a:xfrm>
        </p:grpSpPr>
        <p:sp>
          <p:nvSpPr>
            <p:cNvPr id="2" name="Vertical Scroll 1"/>
            <p:cNvSpPr/>
            <p:nvPr/>
          </p:nvSpPr>
          <p:spPr>
            <a:xfrm>
              <a:off x="2325992" y="1448452"/>
              <a:ext cx="4523014" cy="4733902"/>
            </a:xfrm>
            <a:prstGeom prst="verticalScroll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247266" y="2964299"/>
              <a:ext cx="2680466" cy="29619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IN" sz="3600" dirty="0" smtClean="0">
                  <a:solidFill>
                    <a:srgbClr val="7030A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প্যাসকেলের সূত্রের ব্যবহার</a:t>
              </a:r>
              <a:endParaRPr lang="en-US" sz="3600" dirty="0">
                <a:solidFill>
                  <a:srgbClr val="92D05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endParaRPr lang="en-US" sz="40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22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596685" y="64807"/>
            <a:ext cx="8055170" cy="3006656"/>
            <a:chOff x="596685" y="64807"/>
            <a:chExt cx="8055170" cy="3006656"/>
          </a:xfrm>
        </p:grpSpPr>
        <p:sp>
          <p:nvSpPr>
            <p:cNvPr id="11" name="Curved Down Ribbon 10"/>
            <p:cNvSpPr/>
            <p:nvPr/>
          </p:nvSpPr>
          <p:spPr>
            <a:xfrm>
              <a:off x="596685" y="64807"/>
              <a:ext cx="8055170" cy="1639047"/>
            </a:xfrm>
            <a:prstGeom prst="ellipseRibbon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708893" y="2471299"/>
              <a:ext cx="3830753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BD" sz="3300" dirty="0">
                  <a:solidFill>
                    <a:srgbClr val="7030A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এই পাঠ শেষে </a:t>
              </a:r>
              <a:r>
                <a:rPr lang="bn-BD" sz="3300" dirty="0" smtClean="0">
                  <a:solidFill>
                    <a:srgbClr val="7030A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শিক্ষার্থীরা</a:t>
              </a:r>
              <a:r>
                <a:rPr lang="en-US" sz="3300" dirty="0" smtClean="0">
                  <a:solidFill>
                    <a:srgbClr val="7030A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…</a:t>
              </a:r>
              <a:endParaRPr lang="en-US" sz="33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92117" y="862291"/>
              <a:ext cx="1664304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300" dirty="0" err="1" smtClean="0">
                  <a:solidFill>
                    <a:srgbClr val="7030A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শিখনফল</a:t>
              </a:r>
              <a:endParaRPr lang="en-US" sz="33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066800" y="3124200"/>
            <a:ext cx="71070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400" dirty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প্যাসকেলের সূত্রের </a:t>
            </a:r>
            <a:r>
              <a:rPr lang="bn-IN" sz="2400" dirty="0" smtClean="0">
                <a:solidFill>
                  <a:srgbClr val="7030A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ব্যবহার তথা :</a:t>
            </a:r>
            <a:endParaRPr lang="en-US" sz="2400" dirty="0">
              <a:solidFill>
                <a:srgbClr val="92D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r>
              <a:rPr lang="bn-IN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বল বৃদ্ধিকরণ নীতি ব্যাখ্যা</a:t>
            </a:r>
            <a:r>
              <a:rPr lang="en-US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  <a:endParaRPr lang="bn-IN" sz="24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bn-IN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২। এই পদ্ধতিতে শক্তি অপরিবর্তিত থাকে তা</a:t>
            </a:r>
            <a:r>
              <a:rPr lang="en-US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2400" dirty="0">
                <a:latin typeface="NikoshBAN" panose="02000000000000000000" pitchFamily="2" charset="0"/>
                <a:cs typeface="NikoshBAN" panose="02000000000000000000" pitchFamily="2" charset="0"/>
              </a:rPr>
              <a:t>ব্যাখ্যা</a:t>
            </a:r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bn-IN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 </a:t>
            </a:r>
            <a:endParaRPr lang="en-US" sz="24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759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8508" y="2776318"/>
            <a:ext cx="2180492" cy="1795682"/>
          </a:xfrm>
          <a:prstGeom prst="rect">
            <a:avLst/>
          </a:prstGeom>
          <a:solidFill>
            <a:srgbClr val="0033C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24000" y="2363960"/>
            <a:ext cx="944880" cy="988840"/>
          </a:xfrm>
          <a:prstGeom prst="rect">
            <a:avLst/>
          </a:prstGeom>
          <a:solidFill>
            <a:srgbClr val="0033CC"/>
          </a:solidFill>
          <a:ln w="38100"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524000" y="2988244"/>
            <a:ext cx="944880" cy="1583756"/>
          </a:xfrm>
          <a:prstGeom prst="rect">
            <a:avLst/>
          </a:prstGeom>
          <a:solidFill>
            <a:srgbClr val="0033CC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Up Arrow Callout 3"/>
          <p:cNvSpPr/>
          <p:nvPr/>
        </p:nvSpPr>
        <p:spPr>
          <a:xfrm>
            <a:off x="2457157" y="3731454"/>
            <a:ext cx="2601351" cy="535746"/>
          </a:xfrm>
          <a:prstGeom prst="upArrowCallout">
            <a:avLst/>
          </a:prstGeom>
          <a:solidFill>
            <a:srgbClr val="0033CC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524000" y="2069124"/>
            <a:ext cx="0" cy="25028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457157" y="2052648"/>
            <a:ext cx="0" cy="18616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524000" y="4572000"/>
            <a:ext cx="9448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43268" y="1666138"/>
            <a:ext cx="0" cy="22681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253068" y="1666138"/>
            <a:ext cx="0" cy="29058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057336" y="4572000"/>
            <a:ext cx="21804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468880" y="4267200"/>
            <a:ext cx="0" cy="3048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043268" y="4267200"/>
            <a:ext cx="0" cy="3048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>
            <a:off x="1524000" y="1184906"/>
            <a:ext cx="926123" cy="1177294"/>
            <a:chOff x="1524000" y="332934"/>
            <a:chExt cx="926123" cy="1177294"/>
          </a:xfrm>
          <a:solidFill>
            <a:schemeClr val="tx1"/>
          </a:solidFill>
        </p:grpSpPr>
        <p:sp>
          <p:nvSpPr>
            <p:cNvPr id="31" name="Rectangle 30"/>
            <p:cNvSpPr/>
            <p:nvPr/>
          </p:nvSpPr>
          <p:spPr>
            <a:xfrm>
              <a:off x="1524000" y="1205428"/>
              <a:ext cx="926123" cy="30480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905000" y="332934"/>
              <a:ext cx="160021" cy="962465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 rot="5400000">
            <a:off x="4541522" y="1278988"/>
            <a:ext cx="3200400" cy="2166424"/>
            <a:chOff x="2253242" y="4553244"/>
            <a:chExt cx="3200400" cy="2166424"/>
          </a:xfrm>
        </p:grpSpPr>
        <p:grpSp>
          <p:nvGrpSpPr>
            <p:cNvPr id="34" name="Group 33"/>
            <p:cNvGrpSpPr/>
            <p:nvPr/>
          </p:nvGrpSpPr>
          <p:grpSpPr>
            <a:xfrm rot="16200000">
              <a:off x="2117749" y="4688737"/>
              <a:ext cx="2166424" cy="1895438"/>
              <a:chOff x="1518025" y="397820"/>
              <a:chExt cx="920148" cy="112618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1518025" y="1295400"/>
                <a:ext cx="920148" cy="228600"/>
              </a:xfrm>
              <a:prstGeom prst="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1905000" y="397820"/>
                <a:ext cx="160021" cy="899808"/>
              </a:xfrm>
              <a:prstGeom prst="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8" name="Rectangle 37"/>
            <p:cNvSpPr/>
            <p:nvPr/>
          </p:nvSpPr>
          <p:spPr>
            <a:xfrm rot="16200000">
              <a:off x="3717950" y="4983977"/>
              <a:ext cx="2166423" cy="1304960"/>
            </a:xfrm>
            <a:prstGeom prst="rect">
              <a:avLst/>
            </a:prstGeom>
            <a:solidFill>
              <a:srgbClr val="00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2" name="Straight Connector 11"/>
          <p:cNvCxnSpPr/>
          <p:nvPr/>
        </p:nvCxnSpPr>
        <p:spPr>
          <a:xfrm>
            <a:off x="2468880" y="3900268"/>
            <a:ext cx="11887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886200" y="3900268"/>
            <a:ext cx="11570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468880" y="4267200"/>
            <a:ext cx="25896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981200" y="228600"/>
            <a:ext cx="0" cy="81153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6629400" y="76200"/>
            <a:ext cx="0" cy="752439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0" y="300335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400" dirty="0" smtClean="0">
                <a:latin typeface="NikoshBAN" pitchFamily="2" charset="0"/>
                <a:cs typeface="NikoshBAN" pitchFamily="2" charset="0"/>
              </a:rPr>
              <a:t>প্রয়োগকৃত বল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81800" y="228601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bn-IN" sz="2400" baseline="-25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bn-IN" sz="2400" dirty="0" smtClean="0">
                <a:latin typeface="NikoshBAN" pitchFamily="2" charset="0"/>
                <a:cs typeface="NikoshBAN" pitchFamily="2" charset="0"/>
              </a:rPr>
              <a:t>প্রাপ্ত বল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81000" y="1748135"/>
            <a:ext cx="990600" cy="537865"/>
            <a:chOff x="381000" y="1671935"/>
            <a:chExt cx="990600" cy="537865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381000" y="2209800"/>
              <a:ext cx="990600" cy="0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533400" y="1671935"/>
              <a:ext cx="533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US" sz="2400" baseline="-25000" dirty="0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7391400" y="1900535"/>
            <a:ext cx="1143000" cy="614065"/>
            <a:chOff x="7391400" y="1900535"/>
            <a:chExt cx="1143000" cy="614065"/>
          </a:xfrm>
        </p:grpSpPr>
        <p:cxnSp>
          <p:nvCxnSpPr>
            <p:cNvPr id="29" name="Straight Arrow Connector 28"/>
            <p:cNvCxnSpPr/>
            <p:nvPr/>
          </p:nvCxnSpPr>
          <p:spPr>
            <a:xfrm flipH="1">
              <a:off x="7391400" y="2500573"/>
              <a:ext cx="1143000" cy="14027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/>
            <p:cNvSpPr txBox="1"/>
            <p:nvPr/>
          </p:nvSpPr>
          <p:spPr>
            <a:xfrm>
              <a:off x="7620000" y="1900535"/>
              <a:ext cx="533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US" sz="24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6200" y="1143000"/>
            <a:ext cx="190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400" dirty="0">
                <a:latin typeface="NikoshBAN" pitchFamily="2" charset="0"/>
                <a:cs typeface="NikoshBAN" pitchFamily="2" charset="0"/>
              </a:rPr>
              <a:t>ছোট সিলিন্ডারের </a:t>
            </a:r>
            <a:r>
              <a:rPr lang="bn-IN" sz="2400" dirty="0" smtClean="0">
                <a:latin typeface="NikoshBAN" pitchFamily="2" charset="0"/>
                <a:cs typeface="NikoshBAN" pitchFamily="2" charset="0"/>
              </a:rPr>
              <a:t>প্রস্থচ্ছেদ </a:t>
            </a:r>
            <a:endParaRPr lang="en-US" sz="24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15200" y="1258669"/>
            <a:ext cx="190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400" dirty="0" smtClean="0">
                <a:latin typeface="NikoshBAN" pitchFamily="2" charset="0"/>
                <a:cs typeface="NikoshBAN" pitchFamily="2" charset="0"/>
              </a:rPr>
              <a:t>বড় </a:t>
            </a:r>
            <a:r>
              <a:rPr lang="bn-IN" sz="2400" dirty="0">
                <a:latin typeface="NikoshBAN" pitchFamily="2" charset="0"/>
                <a:cs typeface="NikoshBAN" pitchFamily="2" charset="0"/>
              </a:rPr>
              <a:t>সিলিন্ডারের প্রস্থচ্ছেদ</a:t>
            </a:r>
            <a:endParaRPr lang="en-US" sz="2400" dirty="0">
              <a:latin typeface="NikoshBAN" pitchFamily="2" charset="0"/>
              <a:cs typeface="NikoshBAN" pitchFamily="2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267200" y="3156438"/>
            <a:ext cx="109281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581400" y="2967335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400" dirty="0" smtClean="0">
                <a:latin typeface="NikoshBAN" pitchFamily="2" charset="0"/>
                <a:cs typeface="NikoshBAN" pitchFamily="2" charset="0"/>
              </a:rPr>
              <a:t>তরল</a:t>
            </a:r>
            <a:endParaRPr lang="en-US" sz="2400" dirty="0">
              <a:latin typeface="NikoshBAN" pitchFamily="2" charset="0"/>
              <a:cs typeface="NikoshBAN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81000" y="4572000"/>
                <a:ext cx="7010400" cy="8710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bn-IN" sz="3200" dirty="0">
                    <a:latin typeface="NikoshBAN" pitchFamily="2" charset="0"/>
                    <a:cs typeface="NikoshBAN" pitchFamily="2" charset="0"/>
                  </a:rPr>
                  <a:t>ছোট </a:t>
                </a:r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সিলিন্ডারে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 </a:t>
                </a:r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প্রয়োগকৃত চাপ,  </a:t>
                </a:r>
                <a:r>
                  <a:rPr lang="en-US" sz="3200" dirty="0" smtClean="0">
                    <a:latin typeface="Times New Roman" pitchFamily="18" charset="0"/>
                    <a:cs typeface="NikoshBAN" pitchFamily="2" charset="0"/>
                  </a:rPr>
                  <a:t>P 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latin typeface="Cambria Math"/>
                        <a:cs typeface="NikoshBAN" pitchFamily="2" charset="0"/>
                      </a:rPr>
                      <m:t> </m:t>
                    </m:r>
                    <m:f>
                      <m:fPr>
                        <m:ctrlPr>
                          <a:rPr lang="en-US" sz="3200" i="1" smtClean="0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dirty="0">
                            <a:latin typeface="Times New Roman" pitchFamily="18" charset="0"/>
                            <a:cs typeface="Times New Roman" pitchFamily="18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32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2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4572000"/>
                <a:ext cx="7010400" cy="871072"/>
              </a:xfrm>
              <a:prstGeom prst="rect">
                <a:avLst/>
              </a:prstGeom>
              <a:blipFill rotWithShape="1">
                <a:blip r:embed="rId3"/>
                <a:stretch>
                  <a:fillRect l="-2261" b="-132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76200" y="542038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2800" dirty="0" smtClean="0">
                <a:latin typeface="NikoshBAN" pitchFamily="2" charset="0"/>
                <a:cs typeface="NikoshBAN" pitchFamily="2" charset="0"/>
              </a:rPr>
              <a:t>প্যাসকেলের সূত্রানুসারে এই চাপ তরলের চারিদিকে সমানভাবে সঞ্চালিত হয়। </a:t>
            </a:r>
            <a:endParaRPr lang="en-US" sz="2800" dirty="0">
              <a:latin typeface="NikoshBAN" pitchFamily="2" charset="0"/>
              <a:cs typeface="NikoshBAN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381000" y="5715000"/>
                <a:ext cx="8610600" cy="28408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  <a:ea typeface="Cambria Math"/>
                      </a:rPr>
                      <m:t>∴ </m:t>
                    </m:r>
                  </m:oMath>
                </a14:m>
                <a:r>
                  <a:rPr lang="bn-IN" sz="3200" dirty="0">
                    <a:latin typeface="NikoshBAN" pitchFamily="2" charset="0"/>
                    <a:cs typeface="NikoshBAN" pitchFamily="2" charset="0"/>
                  </a:rPr>
                  <a:t>বড় </a:t>
                </a:r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সিলিন্ডারে প্রাপ্ত চাপ ও হবে </a:t>
                </a:r>
                <a:r>
                  <a:rPr lang="en-US" sz="3200" dirty="0" smtClean="0">
                    <a:latin typeface="Times New Roman" pitchFamily="18" charset="0"/>
                    <a:cs typeface="NikoshBAN" pitchFamily="2" charset="0"/>
                  </a:rPr>
                  <a:t>P</a:t>
                </a:r>
                <a:r>
                  <a:rPr lang="bn-IN" sz="3200" dirty="0" smtClean="0">
                    <a:latin typeface="Times New Roman" pitchFamily="18" charset="0"/>
                    <a:cs typeface="NikoshBAN" pitchFamily="2" charset="0"/>
                  </a:rPr>
                  <a:t> এবং এইক্ষেত্রে </a:t>
                </a:r>
                <a:r>
                  <a:rPr lang="en-US" sz="3200" dirty="0">
                    <a:latin typeface="Times New Roman" pitchFamily="18" charset="0"/>
                    <a:cs typeface="NikoshBAN" pitchFamily="2" charset="0"/>
                  </a:rPr>
                  <a:t>P </a:t>
                </a:r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200" dirty="0">
                            <a:latin typeface="Times New Roman" pitchFamily="18" charset="0"/>
                            <a:cs typeface="Times New Roman" pitchFamily="18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3200" b="0" i="0" baseline="-25000" dirty="0" smtClean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2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200" b="0" i="0" baseline="-25000" dirty="0" smtClean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bn-IN" sz="3200" dirty="0" smtClean="0">
                  <a:latin typeface="Times New Roman" pitchFamily="18" charset="0"/>
                  <a:cs typeface="NikoshBAN" pitchFamily="2" charset="0"/>
                </a:endParaRPr>
              </a:p>
              <a:p>
                <a:endParaRPr lang="en-US" sz="32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5715000"/>
                <a:ext cx="8610600" cy="284084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095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1642 L 0.00156 0.115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659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1411 L 2.5E-6 0.1311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26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60685E-6 L 0.00156 -0.105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5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30" grpId="0"/>
      <p:bldP spid="39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524000" y="914400"/>
                <a:ext cx="4419600" cy="300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smtClean="0">
                        <a:latin typeface="Cambria Math"/>
                        <a:ea typeface="Cambria Math"/>
                      </a:rPr>
                      <m:t>∴</m:t>
                    </m:r>
                    <m:f>
                      <m:fPr>
                        <m:ctrlPr>
                          <a:rPr lang="en-US" sz="28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latin typeface="Cambria Math"/>
                            <a:cs typeface="NikoshBAN" pitchFamily="2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b="0" i="0" baseline="-25000" dirty="0" smtClean="0">
                            <a:latin typeface="Times New Roman" pitchFamily="18" charset="0"/>
                            <a:cs typeface="Times New Roman" pitchFamily="18" charset="0"/>
                          </a:rPr>
                          <m:t> 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en-US" sz="2800" b="0" i="1" baseline="-25000" dirty="0" smtClean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en-US" sz="2800" b="0" baseline="-25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en-US" sz="2800" dirty="0" smtClean="0">
                    <a:cs typeface="NikoshBAN" pitchFamily="2" charset="0"/>
                  </a:rPr>
                  <a:t>  </a:t>
                </a:r>
              </a:p>
              <a:p>
                <a:r>
                  <a:rPr lang="en-US" sz="2800" dirty="0">
                    <a:cs typeface="NikoshBAN" pitchFamily="2" charset="0"/>
                  </a:rPr>
                  <a:t> </a:t>
                </a:r>
                <a:r>
                  <a:rPr lang="en-US" sz="2800" dirty="0" smtClean="0">
                    <a:cs typeface="NikoshBAN" pitchFamily="2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F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</m:oMath>
                </a14:m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  <a:ea typeface="Cambria Math"/>
                      </a:rPr>
                      <m:t>∴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28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28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 (</a:t>
                </a:r>
                <a:r>
                  <a:rPr lang="en-US" sz="2800" dirty="0" smtClean="0"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  <m:r>
                      <a:rPr lang="en-US" sz="2800" b="0" i="1" baseline="-25000" dirty="0" smtClean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914400"/>
                <a:ext cx="4419600" cy="3008837"/>
              </a:xfrm>
              <a:prstGeom prst="rect">
                <a:avLst/>
              </a:prstGeom>
              <a:blipFill rotWithShape="1">
                <a:blip r:embed="rId3"/>
                <a:stretch>
                  <a:fillRect b="-14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66800" y="4267200"/>
                <a:ext cx="4419600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এই সমীকরন থেকে বোঝা যায় যে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&gt;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 হবে।</a:t>
                </a:r>
              </a:p>
              <a:p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এটাই  বল বৃদ্ধিকরণ </a:t>
                </a:r>
                <a:r>
                  <a:rPr lang="bn-IN" sz="3200" dirty="0">
                    <a:latin typeface="NikoshBAN" panose="02000000000000000000" pitchFamily="2" charset="0"/>
                    <a:cs typeface="NikoshBAN" panose="02000000000000000000" pitchFamily="2" charset="0"/>
                  </a:rPr>
                  <a:t>নীতি </a:t>
                </a:r>
                <a:r>
                  <a:rPr lang="bn-IN" sz="3200" dirty="0" smtClean="0">
                    <a:latin typeface="NikoshBAN" panose="02000000000000000000" pitchFamily="2" charset="0"/>
                    <a:cs typeface="NikoshBAN" panose="02000000000000000000" pitchFamily="2" charset="0"/>
                  </a:rPr>
                  <a:t>।</a:t>
                </a:r>
                <a:endParaRPr lang="en-US" sz="32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00" y="4267200"/>
                <a:ext cx="4419600" cy="1569660"/>
              </a:xfrm>
              <a:prstGeom prst="rect">
                <a:avLst/>
              </a:prstGeom>
              <a:blipFill rotWithShape="1">
                <a:blip r:embed="rId4"/>
                <a:stretch>
                  <a:fillRect l="-3448" t="-5058" r="-3172" b="-120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431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8508" y="2776318"/>
            <a:ext cx="2180492" cy="1795682"/>
          </a:xfrm>
          <a:prstGeom prst="rect">
            <a:avLst/>
          </a:prstGeom>
          <a:solidFill>
            <a:srgbClr val="0033C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24000" y="2363960"/>
            <a:ext cx="944880" cy="988840"/>
          </a:xfrm>
          <a:prstGeom prst="rect">
            <a:avLst/>
          </a:prstGeom>
          <a:solidFill>
            <a:srgbClr val="0033CC"/>
          </a:solidFill>
          <a:ln w="38100"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524000" y="2988244"/>
            <a:ext cx="944880" cy="1583756"/>
          </a:xfrm>
          <a:prstGeom prst="rect">
            <a:avLst/>
          </a:prstGeom>
          <a:solidFill>
            <a:srgbClr val="0033CC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Up Arrow Callout 3"/>
          <p:cNvSpPr/>
          <p:nvPr/>
        </p:nvSpPr>
        <p:spPr>
          <a:xfrm>
            <a:off x="2457157" y="3731454"/>
            <a:ext cx="2601351" cy="535746"/>
          </a:xfrm>
          <a:prstGeom prst="upArrowCallout">
            <a:avLst/>
          </a:prstGeom>
          <a:solidFill>
            <a:srgbClr val="0033CC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524000" y="2069124"/>
            <a:ext cx="0" cy="25028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457157" y="2052648"/>
            <a:ext cx="0" cy="18616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524000" y="4572000"/>
            <a:ext cx="9448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43268" y="1666138"/>
            <a:ext cx="0" cy="22681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253068" y="1666138"/>
            <a:ext cx="0" cy="29058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057336" y="4572000"/>
            <a:ext cx="21804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468880" y="4267200"/>
            <a:ext cx="0" cy="3048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043268" y="4267200"/>
            <a:ext cx="0" cy="3048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>
            <a:off x="1524000" y="1184906"/>
            <a:ext cx="926123" cy="1177294"/>
            <a:chOff x="1524000" y="332934"/>
            <a:chExt cx="926123" cy="1177294"/>
          </a:xfrm>
          <a:solidFill>
            <a:schemeClr val="tx1"/>
          </a:solidFill>
        </p:grpSpPr>
        <p:sp>
          <p:nvSpPr>
            <p:cNvPr id="31" name="Rectangle 30"/>
            <p:cNvSpPr/>
            <p:nvPr/>
          </p:nvSpPr>
          <p:spPr>
            <a:xfrm>
              <a:off x="1524000" y="1205428"/>
              <a:ext cx="926123" cy="304800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905000" y="332934"/>
              <a:ext cx="160021" cy="962465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 rot="5400000">
            <a:off x="4541522" y="1278988"/>
            <a:ext cx="3200400" cy="2166424"/>
            <a:chOff x="2253242" y="4553244"/>
            <a:chExt cx="3200400" cy="2166424"/>
          </a:xfrm>
        </p:grpSpPr>
        <p:grpSp>
          <p:nvGrpSpPr>
            <p:cNvPr id="34" name="Group 33"/>
            <p:cNvGrpSpPr/>
            <p:nvPr/>
          </p:nvGrpSpPr>
          <p:grpSpPr>
            <a:xfrm rot="16200000">
              <a:off x="2117749" y="4688737"/>
              <a:ext cx="2166424" cy="1895438"/>
              <a:chOff x="1518025" y="397820"/>
              <a:chExt cx="920148" cy="112618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1518025" y="1295400"/>
                <a:ext cx="920148" cy="228600"/>
              </a:xfrm>
              <a:prstGeom prst="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1905000" y="397820"/>
                <a:ext cx="160021" cy="899808"/>
              </a:xfrm>
              <a:prstGeom prst="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8" name="Rectangle 37"/>
            <p:cNvSpPr/>
            <p:nvPr/>
          </p:nvSpPr>
          <p:spPr>
            <a:xfrm rot="16200000">
              <a:off x="3717950" y="4983977"/>
              <a:ext cx="2166423" cy="1304960"/>
            </a:xfrm>
            <a:prstGeom prst="rect">
              <a:avLst/>
            </a:prstGeom>
            <a:solidFill>
              <a:srgbClr val="00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2" name="Straight Connector 11"/>
          <p:cNvCxnSpPr/>
          <p:nvPr/>
        </p:nvCxnSpPr>
        <p:spPr>
          <a:xfrm>
            <a:off x="2468880" y="3900268"/>
            <a:ext cx="118872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886200" y="3900268"/>
            <a:ext cx="11570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468880" y="4267200"/>
            <a:ext cx="25896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981200" y="228600"/>
            <a:ext cx="0" cy="81153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6629400" y="76200"/>
            <a:ext cx="0" cy="752439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447800" y="300335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81800" y="2286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685800" y="2362200"/>
            <a:ext cx="533400" cy="912640"/>
            <a:chOff x="685800" y="2362200"/>
            <a:chExt cx="533400" cy="912640"/>
          </a:xfrm>
        </p:grpSpPr>
        <p:sp>
          <p:nvSpPr>
            <p:cNvPr id="37" name="TextBox 36"/>
            <p:cNvSpPr txBox="1"/>
            <p:nvPr/>
          </p:nvSpPr>
          <p:spPr>
            <a:xfrm>
              <a:off x="685800" y="2510135"/>
              <a:ext cx="533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2400" baseline="-25000" dirty="0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1219200" y="2362200"/>
              <a:ext cx="0" cy="912640"/>
            </a:xfrm>
            <a:prstGeom prst="straightConnector1">
              <a:avLst/>
            </a:prstGeom>
            <a:ln w="381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oup 51"/>
          <p:cNvGrpSpPr/>
          <p:nvPr/>
        </p:nvGrpSpPr>
        <p:grpSpPr>
          <a:xfrm>
            <a:off x="4343400" y="1905000"/>
            <a:ext cx="533400" cy="889632"/>
            <a:chOff x="4343400" y="1905000"/>
            <a:chExt cx="533400" cy="889632"/>
          </a:xfrm>
        </p:grpSpPr>
        <p:sp>
          <p:nvSpPr>
            <p:cNvPr id="39" name="TextBox 38"/>
            <p:cNvSpPr txBox="1"/>
            <p:nvPr/>
          </p:nvSpPr>
          <p:spPr>
            <a:xfrm>
              <a:off x="4343400" y="2052935"/>
              <a:ext cx="533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24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0" name="Straight Arrow Connector 39"/>
            <p:cNvCxnSpPr/>
            <p:nvPr/>
          </p:nvCxnSpPr>
          <p:spPr>
            <a:xfrm>
              <a:off x="4800600" y="1905000"/>
              <a:ext cx="0" cy="889632"/>
            </a:xfrm>
            <a:prstGeom prst="straightConnector1">
              <a:avLst/>
            </a:prstGeom>
            <a:ln w="381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48"/>
          <p:cNvGrpSpPr/>
          <p:nvPr/>
        </p:nvGrpSpPr>
        <p:grpSpPr>
          <a:xfrm>
            <a:off x="381000" y="1671935"/>
            <a:ext cx="990600" cy="537865"/>
            <a:chOff x="381000" y="1671935"/>
            <a:chExt cx="990600" cy="537865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381000" y="2209800"/>
              <a:ext cx="990600" cy="0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533400" y="1671935"/>
              <a:ext cx="533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US" sz="2400" baseline="-25000" dirty="0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7391400" y="1900535"/>
            <a:ext cx="1143000" cy="614065"/>
            <a:chOff x="7391400" y="1900535"/>
            <a:chExt cx="1143000" cy="614065"/>
          </a:xfrm>
        </p:grpSpPr>
        <p:cxnSp>
          <p:nvCxnSpPr>
            <p:cNvPr id="29" name="Straight Arrow Connector 28"/>
            <p:cNvCxnSpPr/>
            <p:nvPr/>
          </p:nvCxnSpPr>
          <p:spPr>
            <a:xfrm flipH="1">
              <a:off x="7391400" y="2500573"/>
              <a:ext cx="1143000" cy="14027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/>
            <p:cNvSpPr txBox="1"/>
            <p:nvPr/>
          </p:nvSpPr>
          <p:spPr>
            <a:xfrm>
              <a:off x="7620000" y="1900535"/>
              <a:ext cx="533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US" sz="2400" baseline="-25000" dirty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33400" y="4572000"/>
                <a:ext cx="80010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smtClean="0">
                        <a:latin typeface="Cambria Math"/>
                        <a:ea typeface="Cambria Math"/>
                      </a:rPr>
                      <m:t>∴</m:t>
                    </m:r>
                  </m:oMath>
                </a14:m>
                <a:r>
                  <a:rPr lang="bn-IN" sz="3200" dirty="0" smtClean="0">
                    <a:latin typeface="NikoshBAN" pitchFamily="2" charset="0"/>
                    <a:cs typeface="NikoshBAN" pitchFamily="2" charset="0"/>
                  </a:rPr>
                  <a:t> ছোট পিস্টনে কাজের পরিমাণ,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latin typeface="Cambria Math"/>
                        <a:cs typeface="Times New Roman" pitchFamily="18" charset="0"/>
                      </a:rPr>
                      <m:t>W</m:t>
                    </m:r>
                    <m:r>
                      <m:rPr>
                        <m:nor/>
                      </m:rPr>
                      <a:rPr lang="en-US" sz="3200" b="0" i="0" baseline="-25000" dirty="0" smtClean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en-US" sz="3200" b="0" i="0" baseline="-25000" dirty="0" smtClean="0">
                        <a:latin typeface="Times New Roman" pitchFamily="18" charset="0"/>
                        <a:cs typeface="Times New Roman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sz="3200" b="0" i="0" dirty="0" smtClean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1 </m:t>
                    </m:r>
                  </m:oMath>
                </a14:m>
                <a:endParaRPr lang="en-US" sz="32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4572000"/>
                <a:ext cx="8001000" cy="584775"/>
              </a:xfrm>
              <a:prstGeom prst="rect">
                <a:avLst/>
              </a:prstGeom>
              <a:blipFill rotWithShape="1">
                <a:blip r:embed="rId3"/>
                <a:stretch>
                  <a:fillRect t="-1875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0" y="4953000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আবার ছোট পিস্টনে যতটুকু তরল অপসারিত হয়েছে বড় পিস্টনে ঠিক ততটুকু তরল উপরের দিকে উঠেছে। </a:t>
            </a:r>
          </a:p>
          <a:p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অর্থাৎ </a:t>
            </a:r>
            <a:r>
              <a:rPr lang="bn-IN" sz="3200" dirty="0">
                <a:latin typeface="NikoshBAN" pitchFamily="2" charset="0"/>
                <a:cs typeface="NikoshBAN" pitchFamily="2" charset="0"/>
              </a:rPr>
              <a:t>ছোট পিস্টনে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 অপসারিত তরলের আয়তন = </a:t>
            </a:r>
            <a:r>
              <a:rPr lang="bn-IN" sz="3200" dirty="0">
                <a:latin typeface="NikoshBAN" pitchFamily="2" charset="0"/>
                <a:cs typeface="NikoshBAN" pitchFamily="2" charset="0"/>
              </a:rPr>
              <a:t>বড় পিস্টনে 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উপরে উঠা </a:t>
            </a:r>
            <a:r>
              <a:rPr lang="bn-IN" sz="3200" dirty="0">
                <a:latin typeface="NikoshBAN" pitchFamily="2" charset="0"/>
                <a:cs typeface="NikoshBAN" pitchFamily="2" charset="0"/>
              </a:rPr>
              <a:t>তরলের আয়তন 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065021" y="6324600"/>
                <a:ext cx="7078979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smtClean="0">
                          <a:latin typeface="Cambria Math"/>
                          <a:ea typeface="Cambria Math"/>
                        </a:rPr>
                        <m:t>∴</m:t>
                      </m:r>
                      <m:r>
                        <m:rPr>
                          <m:nor/>
                        </m:rPr>
                        <a:rPr lang="en-US" sz="3200" b="0" i="0" smtClean="0">
                          <a:latin typeface="Cambria Math"/>
                          <a:ea typeface="Cambria Math"/>
                        </a:rPr>
                        <m:t>A</m:t>
                      </m:r>
                      <m:r>
                        <m:rPr>
                          <m:nor/>
                        </m:rPr>
                        <a:rPr lang="en-US" sz="3200" baseline="-25000" dirty="0">
                          <a:latin typeface="Times New Roman" pitchFamily="18" charset="0"/>
                          <a:cs typeface="Times New Roman" pitchFamily="18" charset="0"/>
                        </a:rPr>
                        <m:t>1</m:t>
                      </m:r>
                      <m:r>
                        <m:rPr>
                          <m:nor/>
                        </m:rPr>
                        <a:rPr lang="en-US" sz="3200" dirty="0">
                          <a:latin typeface="Times New Roman" pitchFamily="18" charset="0"/>
                          <a:cs typeface="Times New Roman" pitchFamily="18" charset="0"/>
                        </a:rPr>
                        <m:t>l</m:t>
                      </m:r>
                      <m:r>
                        <m:rPr>
                          <m:nor/>
                        </m:rPr>
                        <a:rPr lang="en-US" sz="3200" baseline="-25000" dirty="0">
                          <a:latin typeface="Times New Roman" pitchFamily="18" charset="0"/>
                          <a:cs typeface="Times New Roman" pitchFamily="18" charset="0"/>
                        </a:rPr>
                        <m:t>1 </m:t>
                      </m:r>
                      <m:r>
                        <m:rPr>
                          <m:nor/>
                        </m:rPr>
                        <a:rPr lang="en-US" sz="3200" dirty="0">
                          <a:latin typeface="Times New Roman" pitchFamily="18" charset="0"/>
                          <a:cs typeface="Times New Roman" pitchFamily="18" charset="0"/>
                        </a:rPr>
                        <m:t>= </m:t>
                      </m:r>
                      <m:r>
                        <m:rPr>
                          <m:nor/>
                        </m:rPr>
                        <a:rPr lang="en-US" sz="32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m:t>A</m:t>
                      </m:r>
                      <m:r>
                        <m:rPr>
                          <m:nor/>
                        </m:rPr>
                        <a:rPr lang="en-US" sz="3200" b="0" i="0" baseline="-25000" dirty="0" smtClean="0">
                          <a:latin typeface="Times New Roman" pitchFamily="18" charset="0"/>
                          <a:cs typeface="Times New Roman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n-US" sz="3200" baseline="-25000" dirty="0">
                          <a:latin typeface="Times New Roman" pitchFamily="18" charset="0"/>
                          <a:cs typeface="Times New Roman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US" sz="3200" dirty="0">
                          <a:latin typeface="Times New Roman" pitchFamily="18" charset="0"/>
                          <a:cs typeface="Times New Roman" pitchFamily="18" charset="0"/>
                        </a:rPr>
                        <m:t>l</m:t>
                      </m:r>
                      <m:r>
                        <a:rPr lang="en-US" sz="3200" b="0" i="0" baseline="-25000" dirty="0" smtClean="0">
                          <a:latin typeface="Cambria Math"/>
                          <a:cs typeface="Times New Roman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n-US" sz="3200" baseline="-25000" dirty="0">
                          <a:latin typeface="Times New Roman" pitchFamily="18" charset="0"/>
                          <a:cs typeface="Times New Roman" pitchFamily="18" charset="0"/>
                        </a:rPr>
                        <m:t> </m:t>
                      </m:r>
                    </m:oMath>
                  </m:oMathPara>
                </a14:m>
                <a:endParaRPr lang="en-US" sz="3200" dirty="0">
                  <a:latin typeface="NikoshBAN" pitchFamily="2" charset="0"/>
                  <a:cs typeface="NikoshBAN" pitchFamily="2" charset="0"/>
                </a:endParaRPr>
              </a:p>
              <a:p>
                <a:endParaRPr lang="en-US" sz="32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021" y="6324600"/>
                <a:ext cx="7078979" cy="107721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924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1642 L 0.00156 0.1156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659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1411 L 2.5E-6 0.1311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26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60685E-6 L 0.00156 -0.1054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5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7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38200" y="2362200"/>
                <a:ext cx="7543800" cy="2083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আবার </a:t>
                </a:r>
                <a:r>
                  <a:rPr lang="bn-IN" sz="3600" dirty="0">
                    <a:latin typeface="NikoshBAN" pitchFamily="2" charset="0"/>
                    <a:cs typeface="NikoshBAN" pitchFamily="2" charset="0"/>
                  </a:rPr>
                  <a:t>বল বৃদ্ধিকরণ </a:t>
                </a:r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নীতি হতে পাই,</a:t>
                </a:r>
              </a:p>
              <a:p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/>
                        <a:ea typeface="Cambria Math"/>
                      </a:rPr>
                      <m:t>∴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(</a:t>
                </a:r>
                <a:r>
                  <a:rPr lang="en-US" sz="3600" dirty="0"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  <m:r>
                      <a:rPr lang="en-US" sz="3600" i="1" baseline="-25000" dirty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endParaRPr lang="en-US" sz="36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2362200"/>
                <a:ext cx="7543800" cy="2083327"/>
              </a:xfrm>
              <a:prstGeom prst="rect">
                <a:avLst/>
              </a:prstGeom>
              <a:blipFill rotWithShape="1">
                <a:blip r:embed="rId2"/>
                <a:stretch>
                  <a:fillRect l="-2506" t="-43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90600" y="304800"/>
                <a:ext cx="5638800" cy="2637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3600">
                          <a:latin typeface="Cambria Math"/>
                          <a:ea typeface="Cambria Math"/>
                        </a:rPr>
                        <m:t>A</m:t>
                      </m:r>
                      <m:r>
                        <m:rPr>
                          <m:nor/>
                        </m:rPr>
                        <a:rPr lang="en-US" sz="3600" baseline="-25000" dirty="0">
                          <a:latin typeface="Times New Roman" pitchFamily="18" charset="0"/>
                          <a:cs typeface="Times New Roman" pitchFamily="18" charset="0"/>
                        </a:rPr>
                        <m:t>1</m:t>
                      </m:r>
                      <m:r>
                        <m:rPr>
                          <m:nor/>
                        </m:rP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m:t>l</m:t>
                      </m:r>
                      <m:r>
                        <m:rPr>
                          <m:nor/>
                        </m:rPr>
                        <a:rPr lang="en-US" sz="3600" baseline="-25000" dirty="0">
                          <a:latin typeface="Times New Roman" pitchFamily="18" charset="0"/>
                          <a:cs typeface="Times New Roman" pitchFamily="18" charset="0"/>
                        </a:rPr>
                        <m:t>1 </m:t>
                      </m:r>
                      <m:r>
                        <m:rPr>
                          <m:nor/>
                        </m:rP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m:t>= </m:t>
                      </m:r>
                      <m:r>
                        <m:rPr>
                          <m:nor/>
                        </m:rP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m:t>A</m:t>
                      </m:r>
                      <m:r>
                        <m:rPr>
                          <m:nor/>
                        </m:rPr>
                        <a:rPr lang="en-US" sz="3600" baseline="-25000" dirty="0">
                          <a:latin typeface="Times New Roman" pitchFamily="18" charset="0"/>
                          <a:cs typeface="Times New Roman" pitchFamily="18" charset="0"/>
                        </a:rPr>
                        <m:t>2 </m:t>
                      </m:r>
                      <m:r>
                        <m:rPr>
                          <m:nor/>
                        </m:rPr>
                        <a:rPr lang="en-US" sz="3600" dirty="0">
                          <a:latin typeface="Times New Roman" pitchFamily="18" charset="0"/>
                          <a:cs typeface="Times New Roman" pitchFamily="18" charset="0"/>
                        </a:rPr>
                        <m:t>l</m:t>
                      </m:r>
                      <m:r>
                        <a:rPr lang="en-US" sz="3600" baseline="-25000" dirty="0">
                          <a:latin typeface="Cambria Math"/>
                          <a:cs typeface="Times New Roman" pitchFamily="18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n-US" sz="3600" baseline="-25000" dirty="0">
                          <a:latin typeface="Times New Roman" pitchFamily="18" charset="0"/>
                          <a:cs typeface="Times New Roman" pitchFamily="18" charset="0"/>
                        </a:rPr>
                        <m:t> </m:t>
                      </m:r>
                    </m:oMath>
                  </m:oMathPara>
                </a14:m>
                <a:endParaRPr lang="bn-IN" sz="3600" dirty="0" smtClean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bn-IN" sz="3600" dirty="0">
                    <a:latin typeface="NikoshBAN" pitchFamily="2" charset="0"/>
                    <a:cs typeface="NikoshBAN" pitchFamily="2" charset="0"/>
                  </a:rPr>
                  <a:t>	</a:t>
                </a:r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A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2 </m:t>
                    </m:r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a:rPr lang="en-US" sz="3600" baseline="-25000" dirty="0">
                        <a:latin typeface="Cambria Math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>
                        <a:latin typeface="Cambria Math"/>
                        <a:ea typeface="Cambria Math"/>
                      </a:rPr>
                      <m:t>A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1 </m:t>
                    </m:r>
                  </m:oMath>
                </a14:m>
                <a:endParaRPr lang="bn-IN" sz="3600" dirty="0" smtClean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bn-IN" sz="3600" dirty="0">
                    <a:latin typeface="NikoshBAN" pitchFamily="2" charset="0"/>
                    <a:cs typeface="NikoshBAN" pitchFamily="2" charset="0"/>
                  </a:rPr>
                  <a:t>	</a:t>
                </a:r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	</a:t>
                </a:r>
                <a:r>
                  <a:rPr lang="bn-IN" sz="3600" dirty="0">
                    <a:latin typeface="NikoshBAN" pitchFamily="2" charset="0"/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/>
                        <a:ea typeface="Cambria Math"/>
                      </a:rPr>
                      <m:t>∴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a:rPr lang="en-US" sz="3600" baseline="-25000" dirty="0">
                        <a:latin typeface="Cambria Math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bn-IN" sz="3600" dirty="0">
                    <a:latin typeface="NikoshBAN" pitchFamily="2" charset="0"/>
                    <a:cs typeface="NikoshBAN" pitchFamily="2" charset="0"/>
                  </a:rPr>
                  <a:t> =</a:t>
                </a:r>
                <a:r>
                  <a:rPr lang="en-US" sz="3600" dirty="0" smtClean="0">
                    <a:latin typeface="NikoshBAN" pitchFamily="2" charset="0"/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Cambria Math"/>
                        <a:cs typeface="NikoshBAN" pitchFamily="2" charset="0"/>
                      </a:rPr>
                      <m:t>l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(</a:t>
                </a:r>
                <a:r>
                  <a:rPr lang="en-US" sz="3600" dirty="0"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="0" i="0" baseline="-25000" dirty="0" smtClean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="0" i="0" baseline="-25000" dirty="0" smtClean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en-US" sz="3600" i="1" baseline="-25000" dirty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endParaRPr lang="en-US" sz="36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304800"/>
                <a:ext cx="5638800" cy="263732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57200" y="3865750"/>
                <a:ext cx="8382000" cy="41146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3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2 </m:t>
                    </m:r>
                  </m:oMath>
                </a14:m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ও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bn-IN" sz="3600" dirty="0">
                    <a:latin typeface="NikoshBAN" pitchFamily="2" charset="0"/>
                    <a:cs typeface="NikoshBAN" pitchFamily="2" charset="0"/>
                  </a:rPr>
                  <a:t> </a:t>
                </a:r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এর মান বসিয়ে পাই,</a:t>
                </a:r>
              </a:p>
              <a:p>
                <a:r>
                  <a:rPr lang="bn-IN" sz="3600" baseline="-250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W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(</a:t>
                </a:r>
                <a:r>
                  <a:rPr lang="en-US" sz="3600" dirty="0"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den>
                    </m:f>
                    <m:r>
                      <a:rPr lang="en-US" sz="3600" i="1" baseline="-25000" dirty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) X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Cambria Math"/>
                        <a:cs typeface="NikoshBAN" pitchFamily="2" charset="0"/>
                      </a:rPr>
                      <m:t>l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 (</a:t>
                </a:r>
                <a:r>
                  <a:rPr lang="en-US" sz="3600" dirty="0">
                    <a:cs typeface="NikoshBAN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cs typeface="NikoshBAN" pitchFamily="2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3600" dirty="0">
                            <a:latin typeface="Times New Roman" pitchFamily="18" charset="0"/>
                            <a:cs typeface="Times New Roman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latin typeface="Times New Roman" pitchFamily="18" charset="0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en-US" sz="3600" i="1" baseline="-25000" dirty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) </a:t>
                </a:r>
              </a:p>
              <a:p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bn-IN" sz="3600" baseline="-250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sz="3600" baseline="-250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3600" dirty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bn-IN" sz="3600" dirty="0" smtClean="0">
                    <a:latin typeface="NikoshBAN" pitchFamily="2" charset="0"/>
                    <a:cs typeface="NikoshBAN" pitchFamily="2" charset="0"/>
                  </a:rPr>
                  <a:t> </a:t>
                </a:r>
                <a:endParaRPr lang="en-US" sz="36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3865750"/>
                <a:ext cx="8382000" cy="4114653"/>
              </a:xfrm>
              <a:prstGeom prst="rect">
                <a:avLst/>
              </a:prstGeom>
              <a:blipFill rotWithShape="1">
                <a:blip r:embed="rId4"/>
                <a:stretch>
                  <a:fillRect l="-2182" b="-47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81000" y="3886200"/>
                <a:ext cx="8001000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bn-IN" sz="3200" dirty="0">
                    <a:latin typeface="NikoshBAN" pitchFamily="2" charset="0"/>
                    <a:cs typeface="NikoshBAN" pitchFamily="2" charset="0"/>
                  </a:rPr>
                  <a:t>এখন বড় পিস্টনে কাজের পরিমাণ,</a:t>
                </a:r>
                <a14:m>
                  <m:oMath xmlns:m="http://schemas.openxmlformats.org/officeDocument/2006/math">
                    <m:r>
                      <a:rPr lang="en-US" sz="3200" dirty="0">
                        <a:latin typeface="Cambria Math"/>
                        <a:cs typeface="Times New Roman" pitchFamily="18" charset="0"/>
                      </a:rPr>
                      <m:t>   </m:t>
                    </m:r>
                    <m:r>
                      <m:rPr>
                        <m:nor/>
                      </m:rP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m:t>W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sz="3200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2 </m:t>
                    </m:r>
                    <m:r>
                      <m:rPr>
                        <m:nor/>
                      </m:rPr>
                      <a:rPr lang="en-US" sz="32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en-US" sz="32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endParaRPr lang="en-US" sz="3200" baseline="-250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3886200"/>
                <a:ext cx="8001000" cy="1077218"/>
              </a:xfrm>
              <a:prstGeom prst="rect">
                <a:avLst/>
              </a:prstGeom>
              <a:blipFill rotWithShape="1">
                <a:blip r:embed="rId5"/>
                <a:stretch>
                  <a:fillRect l="-1982" t="-102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33400" y="5943600"/>
                <a:ext cx="49530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600" i="1">
                        <a:latin typeface="Cambria Math"/>
                        <a:ea typeface="Cambria Math"/>
                      </a:rPr>
                      <m:t>∴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W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5943600"/>
                <a:ext cx="4953000" cy="1200329"/>
              </a:xfrm>
              <a:prstGeom prst="rect">
                <a:avLst/>
              </a:prstGeom>
              <a:blipFill rotWithShape="1">
                <a:blip r:embed="rId6"/>
                <a:stretch>
                  <a:fillRect t="-81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0302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828800" y="857071"/>
                <a:ext cx="49530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600" i="1">
                        <a:latin typeface="Cambria Math"/>
                        <a:ea typeface="Cambria Math"/>
                      </a:rPr>
                      <m:t>∴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W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2</m:t>
                    </m:r>
                  </m:oMath>
                </a14:m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F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l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r>
                  <a:rPr lang="en-US" sz="3600" dirty="0" smtClean="0"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3600" dirty="0">
                        <a:latin typeface="Times New Roman" pitchFamily="18" charset="0"/>
                        <a:cs typeface="Times New Roman" pitchFamily="18" charset="0"/>
                      </a:rPr>
                      <m:t>W</m:t>
                    </m:r>
                    <m:r>
                      <m:rPr>
                        <m:nor/>
                      </m:rPr>
                      <a:rPr lang="en-US" sz="3600" baseline="-25000" dirty="0">
                        <a:latin typeface="Times New Roman" pitchFamily="18" charset="0"/>
                        <a:cs typeface="Times New Roman" pitchFamily="18" charset="0"/>
                      </a:rPr>
                      <m:t>1</m:t>
                    </m:r>
                  </m:oMath>
                </a14:m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sz="3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0" y="857071"/>
                <a:ext cx="4953000" cy="1200329"/>
              </a:xfrm>
              <a:prstGeom prst="rect">
                <a:avLst/>
              </a:prstGeom>
              <a:blipFill rotWithShape="1">
                <a:blip r:embed="rId2"/>
                <a:stretch>
                  <a:fillRect t="-81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76200" y="2310825"/>
            <a:ext cx="906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অর্থাৎ </a:t>
            </a:r>
            <a:r>
              <a:rPr lang="bn-IN" sz="3200" dirty="0">
                <a:latin typeface="NikoshBAN" pitchFamily="2" charset="0"/>
                <a:cs typeface="NikoshBAN" pitchFamily="2" charset="0"/>
              </a:rPr>
              <a:t>বড় পিস্টনে কাজের 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পরিমাণ = </a:t>
            </a:r>
            <a:r>
              <a:rPr lang="bn-IN" sz="3200" dirty="0">
                <a:latin typeface="NikoshBAN" pitchFamily="2" charset="0"/>
                <a:cs typeface="NikoshBAN" pitchFamily="2" charset="0"/>
              </a:rPr>
              <a:t>ছোট পিস্টনে কাজের পরিমাণ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  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3274874"/>
            <a:ext cx="792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অন্য ভাবে বলা যায় ১ম সিলিন্ডারে যে পরিমাণ শক্তি প্রয়োগ করবে ২য় সিলিন্ডারে ঠিক সেই </a:t>
            </a:r>
            <a:r>
              <a:rPr lang="bn-IN" sz="3600" dirty="0">
                <a:latin typeface="NikoshBAN" pitchFamily="2" charset="0"/>
                <a:cs typeface="NikoshBAN" pitchFamily="2" charset="0"/>
              </a:rPr>
              <a:t>পরিমাণ 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শক্তি ফিরে পাবে।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29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/>
          <p:cNvSpPr/>
          <p:nvPr/>
        </p:nvSpPr>
        <p:spPr>
          <a:xfrm>
            <a:off x="2895600" y="457200"/>
            <a:ext cx="3048000" cy="838200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6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একক কাজ 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447800"/>
            <a:ext cx="5105400" cy="312420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1981200" y="3429000"/>
            <a:ext cx="15240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38200" y="3200400"/>
            <a:ext cx="114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 cm</a:t>
            </a:r>
            <a:r>
              <a:rPr lang="en-US" sz="3200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15200" y="3200400"/>
            <a:ext cx="914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1m</a:t>
            </a:r>
            <a:r>
              <a:rPr lang="en-US" sz="32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6248400" y="3492787"/>
            <a:ext cx="10668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5943600" y="2514600"/>
            <a:ext cx="10668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086600" y="2209800"/>
            <a:ext cx="1295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70 kg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3400" y="4876800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লোকটিকে ওপড়ে তুলতে ছোট পিস্টনে তোমাকে কত বল প্রয়োগ করতে হবে ?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9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ave 1"/>
          <p:cNvSpPr/>
          <p:nvPr/>
        </p:nvSpPr>
        <p:spPr>
          <a:xfrm>
            <a:off x="3124200" y="330041"/>
            <a:ext cx="2819400" cy="660559"/>
          </a:xfrm>
          <a:prstGeom prst="wav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জোড়ায় কাজ</a:t>
            </a:r>
            <a:endParaRPr lang="en-US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990600"/>
            <a:ext cx="6477000" cy="358140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6934200" y="1981200"/>
            <a:ext cx="762000" cy="0"/>
          </a:xfrm>
          <a:prstGeom prst="straightConnector1">
            <a:avLst/>
          </a:prstGeom>
          <a:ln w="3810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848600" y="1600200"/>
            <a:ext cx="1219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1620 kg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4800" y="2590800"/>
            <a:ext cx="114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6 m</a:t>
            </a:r>
            <a:r>
              <a:rPr lang="en-US" sz="2800" baseline="30000" dirty="0" smtClean="0"/>
              <a:t>2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2819400" y="260098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 m</a:t>
            </a:r>
            <a:r>
              <a:rPr lang="en-US" sz="2800" baseline="30000" dirty="0" smtClean="0"/>
              <a:t>2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828800" y="19812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2646 N</a:t>
            </a:r>
            <a:endParaRPr 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838200" y="4953000"/>
            <a:ext cx="76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ছোট পিস্টনে উপরোক্ত বল প্রয়োগ করে গাড়িটিকে ওপড়ে 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তোলা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সম্ভব কিনা </a:t>
            </a:r>
            <a:r>
              <a:rPr lang="bn-IN" sz="3200" dirty="0" smtClean="0">
                <a:latin typeface="NikoshBAN" pitchFamily="2" charset="0"/>
                <a:cs typeface="NikoshBAN" pitchFamily="2" charset="0"/>
              </a:rPr>
              <a:t>? গাণিতিক যুক্তি দেখাও।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78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2209800" y="457200"/>
            <a:ext cx="4191000" cy="838200"/>
          </a:xfrm>
          <a:prstGeom prst="wedgeEllipseCallou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 smtClean="0">
                <a:latin typeface="NikoshBAN" pitchFamily="2" charset="0"/>
                <a:cs typeface="NikoshBAN" pitchFamily="2" charset="0"/>
              </a:rPr>
              <a:t>মূল্যায়ন</a:t>
            </a:r>
            <a:endParaRPr lang="en-US" sz="32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0600" y="1905000"/>
            <a:ext cx="6781800" cy="175432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১। দুটি পিস্টনের প্রস্থচ্ছেদের অনুপাত ১০০ হলে বড় পিস্টনে প্রাপ্ত বল ছোট পিস্টনের কত গুন হবে?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0600" y="3676471"/>
            <a:ext cx="6781800" cy="1200329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২। হাইড্রোলিক প্রেসে শক্তির নিত্যতা ঘটে কিনা?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4916269"/>
            <a:ext cx="67818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৩। </a:t>
            </a:r>
            <a:r>
              <a:rPr lang="bn-IN" sz="3600" dirty="0">
                <a:latin typeface="NikoshBAN" pitchFamily="2" charset="0"/>
                <a:cs typeface="NikoshBAN" pitchFamily="2" charset="0"/>
              </a:rPr>
              <a:t>বল বৃদ্ধিকরণ </a:t>
            </a:r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নীতির সূত্রটি বল ।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52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/>
          <p:cNvGrpSpPr/>
          <p:nvPr/>
        </p:nvGrpSpPr>
        <p:grpSpPr>
          <a:xfrm>
            <a:off x="152400" y="0"/>
            <a:ext cx="8762999" cy="4648200"/>
            <a:chOff x="-324021" y="76200"/>
            <a:chExt cx="9315621" cy="4495800"/>
          </a:xfrm>
        </p:grpSpPr>
        <p:sp>
          <p:nvSpPr>
            <p:cNvPr id="2" name="Rectangle 1"/>
            <p:cNvSpPr/>
            <p:nvPr/>
          </p:nvSpPr>
          <p:spPr>
            <a:xfrm>
              <a:off x="5058508" y="2776318"/>
              <a:ext cx="2180492" cy="1795682"/>
            </a:xfrm>
            <a:prstGeom prst="rect">
              <a:avLst/>
            </a:prstGeom>
            <a:solidFill>
              <a:srgbClr val="0033C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524000" y="2363960"/>
              <a:ext cx="944880" cy="684040"/>
            </a:xfrm>
            <a:prstGeom prst="rect">
              <a:avLst/>
            </a:prstGeom>
            <a:noFill/>
            <a:ln w="38100">
              <a:noFill/>
            </a:ln>
            <a:effectLst>
              <a:outerShdw blurRad="50800" dist="50800" dir="5400000" algn="ctr" rotWithShape="0">
                <a:schemeClr val="bg1"/>
              </a:outerShd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" name="Rectangle 2"/>
            <p:cNvSpPr/>
            <p:nvPr/>
          </p:nvSpPr>
          <p:spPr>
            <a:xfrm>
              <a:off x="1524000" y="3276600"/>
              <a:ext cx="926123" cy="1295400"/>
            </a:xfrm>
            <a:prstGeom prst="rect">
              <a:avLst/>
            </a:prstGeom>
            <a:solidFill>
              <a:srgbClr val="0033CC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Up Arrow Callout 3"/>
            <p:cNvSpPr/>
            <p:nvPr/>
          </p:nvSpPr>
          <p:spPr>
            <a:xfrm>
              <a:off x="2457157" y="3731454"/>
              <a:ext cx="2601351" cy="535746"/>
            </a:xfrm>
            <a:prstGeom prst="upArrowCallout">
              <a:avLst/>
            </a:prstGeom>
            <a:solidFill>
              <a:srgbClr val="0033CC"/>
            </a:solidFill>
            <a:ln>
              <a:solidFill>
                <a:srgbClr val="00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1524000" y="2069124"/>
              <a:ext cx="0" cy="250287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457157" y="2052648"/>
              <a:ext cx="0" cy="18616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524000" y="4572000"/>
              <a:ext cx="9448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5043268" y="1666138"/>
              <a:ext cx="0" cy="22681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253068" y="1666138"/>
              <a:ext cx="0" cy="290586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5057336" y="4572000"/>
              <a:ext cx="218049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2468880" y="42672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043268" y="42672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32"/>
            <p:cNvGrpSpPr/>
            <p:nvPr/>
          </p:nvGrpSpPr>
          <p:grpSpPr>
            <a:xfrm>
              <a:off x="1524000" y="2404106"/>
              <a:ext cx="926123" cy="1177294"/>
              <a:chOff x="1524000" y="332934"/>
              <a:chExt cx="926123" cy="1177294"/>
            </a:xfrm>
            <a:solidFill>
              <a:schemeClr val="tx1"/>
            </a:solidFill>
          </p:grpSpPr>
          <p:sp>
            <p:nvSpPr>
              <p:cNvPr id="31" name="Rectangle 30"/>
              <p:cNvSpPr/>
              <p:nvPr/>
            </p:nvSpPr>
            <p:spPr>
              <a:xfrm>
                <a:off x="1524000" y="1205428"/>
                <a:ext cx="926123" cy="30480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1905000" y="332934"/>
                <a:ext cx="160021" cy="962465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 rot="5400000">
              <a:off x="4541522" y="897988"/>
              <a:ext cx="3200400" cy="2166424"/>
              <a:chOff x="2253242" y="4553244"/>
              <a:chExt cx="3200400" cy="2166424"/>
            </a:xfrm>
          </p:grpSpPr>
          <p:grpSp>
            <p:nvGrpSpPr>
              <p:cNvPr id="34" name="Group 33"/>
              <p:cNvGrpSpPr/>
              <p:nvPr/>
            </p:nvGrpSpPr>
            <p:grpSpPr>
              <a:xfrm rot="16200000">
                <a:off x="2117749" y="4688737"/>
                <a:ext cx="2166424" cy="1895438"/>
                <a:chOff x="1518025" y="397820"/>
                <a:chExt cx="920148" cy="112618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1518025" y="1295400"/>
                  <a:ext cx="920148" cy="228600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1905000" y="397820"/>
                  <a:ext cx="160021" cy="899808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38" name="Rectangle 37"/>
              <p:cNvSpPr/>
              <p:nvPr/>
            </p:nvSpPr>
            <p:spPr>
              <a:xfrm rot="16200000">
                <a:off x="3717950" y="4983977"/>
                <a:ext cx="2166423" cy="1304960"/>
              </a:xfrm>
              <a:prstGeom prst="rect">
                <a:avLst/>
              </a:prstGeom>
              <a:solidFill>
                <a:srgbClr val="0033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2" name="Straight Connector 11"/>
            <p:cNvCxnSpPr/>
            <p:nvPr/>
          </p:nvCxnSpPr>
          <p:spPr>
            <a:xfrm>
              <a:off x="2468880" y="3900268"/>
              <a:ext cx="118872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3886200" y="3900268"/>
              <a:ext cx="1157068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468880" y="4267200"/>
              <a:ext cx="258963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1981200" y="228600"/>
              <a:ext cx="0" cy="811537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flipV="1">
              <a:off x="6629400" y="76200"/>
              <a:ext cx="0" cy="752439"/>
            </a:xfrm>
            <a:prstGeom prst="straightConnector1">
              <a:avLst/>
            </a:prstGeom>
            <a:ln w="381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>
              <a:off x="0" y="300335"/>
              <a:ext cx="1981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IN" sz="2400" dirty="0" smtClean="0">
                  <a:latin typeface="NikoshBAN" pitchFamily="2" charset="0"/>
                  <a:cs typeface="NikoshBAN" pitchFamily="2" charset="0"/>
                </a:rPr>
                <a:t> </a:t>
              </a:r>
              <a:r>
                <a:rPr lang="en-US" sz="2800" b="1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800" b="1" baseline="-25000" dirty="0" smtClean="0">
                  <a:latin typeface="Times New Roman" pitchFamily="18" charset="0"/>
                  <a:cs typeface="Times New Roman" pitchFamily="18" charset="0"/>
                </a:rPr>
                <a:t>1= 500 N</a:t>
              </a:r>
              <a:endParaRPr lang="en-US" sz="28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781800" y="228601"/>
              <a:ext cx="2209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400" baseline="-25000" dirty="0" smtClean="0"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bn-IN" sz="2400" baseline="-25000" dirty="0" smtClean="0">
                  <a:latin typeface="Times New Roman" pitchFamily="18" charset="0"/>
                  <a:cs typeface="Times New Roman" pitchFamily="18" charset="0"/>
                </a:rPr>
                <a:t>    </a:t>
              </a:r>
              <a:r>
                <a:rPr lang="bn-IN" sz="2400" dirty="0" smtClean="0">
                  <a:latin typeface="NikoshBAN" pitchFamily="2" charset="0"/>
                  <a:cs typeface="NikoshBAN" pitchFamily="2" charset="0"/>
                </a:rPr>
                <a:t>প্রাপ্ত বল</a:t>
              </a:r>
              <a:endParaRPr lang="en-US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-324021" y="2932093"/>
              <a:ext cx="1848021" cy="609600"/>
              <a:chOff x="30335" y="1600200"/>
              <a:chExt cx="1565383" cy="609600"/>
            </a:xfrm>
          </p:grpSpPr>
          <p:cxnSp>
            <p:nvCxnSpPr>
              <p:cNvPr id="7" name="Straight Arrow Connector 6"/>
              <p:cNvCxnSpPr/>
              <p:nvPr/>
            </p:nvCxnSpPr>
            <p:spPr>
              <a:xfrm>
                <a:off x="381000" y="2209800"/>
                <a:ext cx="990600" cy="0"/>
              </a:xfrm>
              <a:prstGeom prst="straightConnector1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TextBox 46"/>
              <p:cNvSpPr txBox="1"/>
              <p:nvPr/>
            </p:nvSpPr>
            <p:spPr>
              <a:xfrm>
                <a:off x="30335" y="1600200"/>
                <a:ext cx="1565383" cy="5060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sz="2800" b="1" baseline="-25000" dirty="0" smtClean="0">
                    <a:latin typeface="Times New Roman" pitchFamily="18" charset="0"/>
                    <a:cs typeface="Times New Roman" pitchFamily="18" charset="0"/>
                  </a:rPr>
                  <a:t>1=0.09 m</a:t>
                </a:r>
                <a:r>
                  <a:rPr lang="en-US" sz="2800" b="1" baseline="30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8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391400" y="1447800"/>
              <a:ext cx="1600200" cy="614065"/>
              <a:chOff x="7391400" y="1900535"/>
              <a:chExt cx="1600200" cy="614065"/>
            </a:xfrm>
          </p:grpSpPr>
          <p:cxnSp>
            <p:nvCxnSpPr>
              <p:cNvPr id="29" name="Straight Arrow Connector 28"/>
              <p:cNvCxnSpPr/>
              <p:nvPr/>
            </p:nvCxnSpPr>
            <p:spPr>
              <a:xfrm flipH="1">
                <a:off x="7391400" y="2500573"/>
                <a:ext cx="1143000" cy="14027"/>
              </a:xfrm>
              <a:prstGeom prst="straightConnector1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TextBox 47"/>
              <p:cNvSpPr txBox="1"/>
              <p:nvPr/>
            </p:nvSpPr>
            <p:spPr>
              <a:xfrm>
                <a:off x="7620000" y="1900535"/>
                <a:ext cx="13716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en-US" sz="2400" b="1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400" b="1" baseline="-25000" dirty="0" smtClean="0">
                    <a:latin typeface="Times New Roman" pitchFamily="18" charset="0"/>
                    <a:cs typeface="Times New Roman" pitchFamily="18" charset="0"/>
                  </a:rPr>
                  <a:t>=2.7 </a:t>
                </a:r>
                <a:r>
                  <a:rPr lang="en-US" sz="2400" b="1" baseline="-25000" dirty="0">
                    <a:latin typeface="Times New Roman" pitchFamily="18" charset="0"/>
                    <a:cs typeface="Times New Roman" pitchFamily="18" charset="0"/>
                  </a:rPr>
                  <a:t>m</a:t>
                </a:r>
                <a:r>
                  <a:rPr lang="en-US" sz="2400" b="1" baseline="30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endParaRPr lang="en-US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17" name="Straight Arrow Connector 16"/>
            <p:cNvCxnSpPr/>
            <p:nvPr/>
          </p:nvCxnSpPr>
          <p:spPr>
            <a:xfrm>
              <a:off x="4267200" y="3156438"/>
              <a:ext cx="109281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3581400" y="2967335"/>
              <a:ext cx="1066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IN" sz="2400" dirty="0" smtClean="0">
                  <a:latin typeface="NikoshBAN" pitchFamily="2" charset="0"/>
                  <a:cs typeface="NikoshBAN" pitchFamily="2" charset="0"/>
                </a:rPr>
                <a:t>তরল</a:t>
              </a:r>
              <a:endParaRPr lang="en-US" sz="2400" dirty="0">
                <a:latin typeface="NikoshBAN" pitchFamily="2" charset="0"/>
                <a:cs typeface="NikoshBAN" pitchFamily="2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124200" y="228600"/>
              <a:ext cx="2438400" cy="7078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bn-BD" sz="4000" dirty="0" smtClean="0">
                  <a:solidFill>
                    <a:schemeClr val="bg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বাড়ির কাজ </a:t>
              </a:r>
              <a:endParaRPr lang="en-US" sz="4000" dirty="0">
                <a:solidFill>
                  <a:schemeClr val="bg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flipV="1">
              <a:off x="1295400" y="2040897"/>
              <a:ext cx="0" cy="107817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76200" y="2209800"/>
              <a:ext cx="1219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/>
                <a:t>l</a:t>
              </a:r>
              <a:r>
                <a:rPr lang="en-US" sz="2800" b="1" baseline="-25000" dirty="0" smtClean="0"/>
                <a:t>1= 5 cm</a:t>
              </a:r>
              <a:endParaRPr lang="en-US" sz="2800" b="1" dirty="0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457199" y="4876800"/>
            <a:ext cx="8229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উদ্দীপকের প্রদত্ত তথ্যাবলি অনুসারে উভয় পিস্টনে কাজের পরির্বতন হয়েছে কিনা, যুক্তিসহ বিশ্লেষণ কর।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49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39018"/>
            <a:ext cx="8610600" cy="65799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3600" y="420469"/>
            <a:ext cx="41910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bn-IN" sz="3600" dirty="0" smtClean="0">
                <a:latin typeface="NikoshBAN" pitchFamily="2" charset="0"/>
                <a:cs typeface="NikoshBAN" pitchFamily="2" charset="0"/>
              </a:rPr>
              <a:t>             ধন্যবাদ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18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1127</TotalTime>
  <Words>509</Words>
  <Application>Microsoft Office PowerPoint</Application>
  <PresentationFormat>On-screen Show (4:3)</PresentationFormat>
  <Paragraphs>102</Paragraphs>
  <Slides>15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Trek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176</cp:revision>
  <dcterms:created xsi:type="dcterms:W3CDTF">2020-09-28T18:59:22Z</dcterms:created>
  <dcterms:modified xsi:type="dcterms:W3CDTF">2020-12-26T15:59:25Z</dcterms:modified>
</cp:coreProperties>
</file>