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28" y="-60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3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8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3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83A1-701D-4B2B-8605-8610088753A5}" type="datetimeFigureOut">
              <a:rPr lang="en-GB" smtClean="0"/>
              <a:pPr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9F00-EAE2-4D10-B16D-8BC3B31210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3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18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0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2700" y="266700"/>
            <a:ext cx="6527800" cy="8259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স্বাগতম</a:t>
            </a:r>
            <a:endParaRPr kumimoji="0" lang="en-US" sz="6000" b="1" i="0" u="none" strike="noStrike" kern="1200" cap="none" spc="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6" name="Picture 2" descr="C:\Users\sukanto\Desktop\BKB Sir\Image\types-of-flowers-1579719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33500"/>
            <a:ext cx="99949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8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64340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6630389" y="6551195"/>
            <a:ext cx="823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৩ । BF </a:t>
            </a:r>
            <a:r>
              <a:rPr lang="en-GB" sz="4000" dirty="0" err="1" smtClean="0"/>
              <a:t>থেকে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BA=b </a:t>
            </a:r>
            <a:r>
              <a:rPr lang="en-GB" sz="4000" dirty="0" err="1" smtClean="0">
                <a:sym typeface="Symbol" panose="05050102010706020507" pitchFamily="18" charset="2"/>
              </a:rPr>
              <a:t>কেটে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নেই</a:t>
            </a:r>
            <a:r>
              <a:rPr lang="en-GB" sz="4000" dirty="0" smtClean="0">
                <a:sym typeface="Symbol" panose="05050102010706020507" pitchFamily="18" charset="2"/>
              </a:rPr>
              <a:t>।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8381200" y="-1778451"/>
            <a:ext cx="8049695" cy="7401245"/>
            <a:chOff x="2496433" y="372688"/>
            <a:chExt cx="6608706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433" y="1016002"/>
              <a:ext cx="3664665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265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879 L 0.45286 0.01227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86 0.01227 L 0.50143 0.53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/>
      <p:bldP spid="5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47830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87678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1601182" y="6271537"/>
            <a:ext cx="155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৩ । A </a:t>
            </a:r>
            <a:r>
              <a:rPr lang="en-GB" sz="4000" dirty="0" err="1" smtClean="0"/>
              <a:t>বিন্দুকে</a:t>
            </a:r>
            <a:r>
              <a:rPr lang="en-GB" sz="4000" dirty="0" smtClean="0"/>
              <a:t> </a:t>
            </a:r>
            <a:r>
              <a:rPr lang="en-GB" sz="4000" dirty="0" err="1" smtClean="0"/>
              <a:t>কেন্দ্র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c </a:t>
            </a:r>
            <a:r>
              <a:rPr lang="en-GB" sz="4000" dirty="0" err="1" smtClean="0">
                <a:sym typeface="Symbol" panose="05050102010706020507" pitchFamily="18" charset="2"/>
              </a:rPr>
              <a:t>এর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সমান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ব্যাসার্ধ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নিয়ে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একটি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বৃত্তচাপ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অঙ্কন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করি</a:t>
            </a:r>
            <a:r>
              <a:rPr lang="en-GB" sz="4000" dirty="0" smtClean="0">
                <a:sym typeface="Symbol" panose="05050102010706020507" pitchFamily="18" charset="2"/>
              </a:rPr>
              <a:t>।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2830121" y="-1274942"/>
            <a:ext cx="7613035" cy="7401245"/>
            <a:chOff x="2854925" y="372688"/>
            <a:chExt cx="6250214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925" y="967568"/>
              <a:ext cx="3306172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  <p:sp>
        <p:nvSpPr>
          <p:cNvPr id="9" name="Arc 8"/>
          <p:cNvSpPr/>
          <p:nvPr/>
        </p:nvSpPr>
        <p:spPr>
          <a:xfrm rot="2447491">
            <a:off x="4830240" y="2110385"/>
            <a:ext cx="2412466" cy="241246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64 -0.03935 L 4.58333E-6 2.77556E-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25221 0.1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206026" y="5892184"/>
            <a:ext cx="11757374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73230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47462" y="4197220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462" y="4197220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 l="-156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 flipV="1">
            <a:off x="-6497144" y="-298542"/>
            <a:ext cx="5138326" cy="5448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9059" y="6023956"/>
            <a:ext cx="10641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Nikosh" pitchFamily="2" charset="0"/>
                <a:cs typeface="Nikosh" pitchFamily="2" charset="0"/>
              </a:rPr>
              <a:t>অংকন</a:t>
            </a:r>
            <a:r>
              <a:rPr lang="en-GB" sz="2000" dirty="0" smtClean="0">
                <a:latin typeface="Nikosh" pitchFamily="2" charset="0"/>
                <a:cs typeface="Nikosh" pitchFamily="2" charset="0"/>
              </a:rPr>
              <a:t>: ৩ । C </a:t>
            </a:r>
            <a:r>
              <a:rPr lang="en-GB" sz="2000" dirty="0" err="1" smtClean="0">
                <a:latin typeface="Nikosh" pitchFamily="2" charset="0"/>
                <a:cs typeface="Nikosh" pitchFamily="2" charset="0"/>
              </a:rPr>
              <a:t>বিন্দুকে</a:t>
            </a:r>
            <a:r>
              <a:rPr lang="en-GB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GB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GB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GB" sz="2000" dirty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d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এর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সমান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ব্যাসার্ধ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নিয়ে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একটি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বৃত্তচাপ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অঙ্কন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করি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।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বৃত্তচাপ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দ্বয়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পরস্পর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D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বিন্দুতে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ছেদ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করে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। A, D </a:t>
            </a:r>
            <a:r>
              <a:rPr lang="en-GB" sz="2000" dirty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ও C, D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যোগ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করি</a:t>
            </a:r>
            <a:r>
              <a:rPr lang="en-GB" sz="2000" dirty="0" smtClean="0">
                <a:latin typeface="Nikosh" pitchFamily="2" charset="0"/>
                <a:cs typeface="Nikosh" pitchFamily="2" charset="0"/>
                <a:sym typeface="Symbol" panose="05050102010706020507" pitchFamily="18" charset="2"/>
              </a:rPr>
              <a:t>।</a:t>
            </a:r>
            <a:endParaRPr lang="en-GB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76849" y="2684292"/>
            <a:ext cx="9060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A</a:t>
            </a:r>
            <a:endParaRPr lang="en-GB" sz="2400" dirty="0" smtClean="0"/>
          </a:p>
        </p:txBody>
      </p:sp>
      <p:grpSp>
        <p:nvGrpSpPr>
          <p:cNvPr id="54" name="Group 53"/>
          <p:cNvGrpSpPr/>
          <p:nvPr/>
        </p:nvGrpSpPr>
        <p:grpSpPr>
          <a:xfrm rot="10800000" flipV="1">
            <a:off x="-10319705" y="-523888"/>
            <a:ext cx="8231563" cy="7401245"/>
            <a:chOff x="2347121" y="372688"/>
            <a:chExt cx="6758018" cy="607633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121" y="967568"/>
              <a:ext cx="3813977" cy="2478314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3197529" y="3029082"/>
            <a:ext cx="914400" cy="9144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83122" y="13690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  <p:sp>
        <p:nvSpPr>
          <p:cNvPr id="9" name="Arc 8"/>
          <p:cNvSpPr/>
          <p:nvPr/>
        </p:nvSpPr>
        <p:spPr>
          <a:xfrm rot="2447491">
            <a:off x="4830240" y="2110385"/>
            <a:ext cx="2412466" cy="241246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21426515">
            <a:off x="5221804" y="2830204"/>
            <a:ext cx="2915303" cy="2412466"/>
          </a:xfrm>
          <a:prstGeom prst="arc">
            <a:avLst>
              <a:gd name="adj1" fmla="val 15571478"/>
              <a:gd name="adj2" fmla="val 2111028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5" b="94819" l="20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29" y="1564022"/>
            <a:ext cx="2762250" cy="18383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981500" y="2887628"/>
            <a:ext cx="3268484" cy="3619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603">
            <a:off x="3345822" y="3108809"/>
            <a:ext cx="4224894" cy="7620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5" b="94819" l="206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4939">
            <a:off x="3852663" y="3495855"/>
            <a:ext cx="2762250" cy="1796132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flipV="1">
            <a:off x="5364229" y="2906052"/>
            <a:ext cx="1802925" cy="28177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4146">
            <a:off x="3629907" y="3909268"/>
            <a:ext cx="6248493" cy="73552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189499" y="2434022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 smtClean="0"/>
              <a:t>D</a:t>
            </a:r>
            <a:endParaRPr lang="en-GB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97875" y="58921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75" y="5892184"/>
                <a:ext cx="3888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485417" y="2749197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417" y="2749197"/>
                <a:ext cx="3888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87373" y="385445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73" y="3854454"/>
                <a:ext cx="388877" cy="369332"/>
              </a:xfrm>
              <a:prstGeom prst="rect">
                <a:avLst/>
              </a:prstGeom>
              <a:blipFill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4.44444E-6 L 0.60989 -0.07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94 -0.07245 L 0.98112 0.3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432 -0.05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4453 -0.388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  <p:bldP spid="46" grpId="0" animBg="1"/>
      <p:bldP spid="51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700697">
            <a:off x="-4181165" y="20637"/>
            <a:ext cx="6457950" cy="6457950"/>
            <a:chOff x="2838450" y="19050"/>
            <a:chExt cx="6457950" cy="64579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264" y="180461"/>
              <a:ext cx="2111374" cy="310725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Oval 18"/>
            <p:cNvSpPr/>
            <p:nvPr/>
          </p:nvSpPr>
          <p:spPr>
            <a:xfrm>
              <a:off x="2838450" y="19050"/>
              <a:ext cx="6457950" cy="6457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30400" y="1473200"/>
            <a:ext cx="31877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বাড়ীর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536700" y="4032935"/>
            <a:ext cx="92329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dirty="0" err="1" smtClean="0"/>
              <a:t>সমস্যা</a:t>
            </a:r>
            <a:r>
              <a:rPr lang="en-GB" sz="3200" b="1" dirty="0" smtClean="0"/>
              <a:t> : </a:t>
            </a:r>
            <a:r>
              <a:rPr lang="en-GB" sz="3200" dirty="0" err="1" smtClean="0">
                <a:solidFill>
                  <a:srgbClr val="002060"/>
                </a:solidFill>
              </a:rPr>
              <a:t>চতুর্ভুজের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চারটি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বাহু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যথাক্রমে</a:t>
            </a:r>
            <a:r>
              <a:rPr lang="en-GB" sz="3200" dirty="0" smtClean="0">
                <a:solidFill>
                  <a:srgbClr val="002060"/>
                </a:solidFill>
              </a:rPr>
              <a:t>  3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4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 5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4.5 </a:t>
            </a:r>
            <a:r>
              <a:rPr lang="en-GB" sz="3200" dirty="0" err="1" smtClean="0">
                <a:solidFill>
                  <a:srgbClr val="002060"/>
                </a:solidFill>
              </a:rPr>
              <a:t>সেঃমিঃ</a:t>
            </a:r>
            <a:r>
              <a:rPr lang="en-GB" sz="3200" dirty="0" smtClean="0">
                <a:solidFill>
                  <a:srgbClr val="002060"/>
                </a:solidFill>
              </a:rPr>
              <a:t> ও </a:t>
            </a:r>
            <a:r>
              <a:rPr lang="en-GB" sz="3200" dirty="0" err="1" smtClean="0">
                <a:solidFill>
                  <a:srgbClr val="002060"/>
                </a:solidFill>
              </a:rPr>
              <a:t>একটি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কোণ</a:t>
            </a:r>
            <a:r>
              <a:rPr lang="en-GB" sz="3200" dirty="0" smtClean="0">
                <a:solidFill>
                  <a:srgbClr val="002060"/>
                </a:solidFill>
              </a:rPr>
              <a:t>  </a:t>
            </a:r>
            <a:r>
              <a:rPr lang="en-GB" sz="3200" dirty="0" err="1" smtClean="0">
                <a:solidFill>
                  <a:srgbClr val="002060"/>
                </a:solidFill>
              </a:rPr>
              <a:t>ডিগ্রী</a:t>
            </a:r>
            <a:r>
              <a:rPr lang="en-GB" sz="3200" dirty="0" smtClean="0">
                <a:solidFill>
                  <a:srgbClr val="002060"/>
                </a:solidFill>
              </a:rPr>
              <a:t> 70 </a:t>
            </a:r>
            <a:r>
              <a:rPr lang="en-GB" sz="3200" dirty="0" err="1" smtClean="0">
                <a:solidFill>
                  <a:srgbClr val="002060"/>
                </a:solidFill>
              </a:rPr>
              <a:t>দেওয়া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আছে</a:t>
            </a:r>
            <a:r>
              <a:rPr lang="en-GB" sz="3200" dirty="0" smtClean="0">
                <a:solidFill>
                  <a:srgbClr val="002060"/>
                </a:solidFill>
              </a:rPr>
              <a:t>। </a:t>
            </a:r>
            <a:r>
              <a:rPr lang="en-GB" sz="3200" dirty="0" err="1" smtClean="0">
                <a:solidFill>
                  <a:srgbClr val="002060"/>
                </a:solidFill>
              </a:rPr>
              <a:t>চতুর্ভুজটি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আঁকতে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err="1" smtClean="0">
                <a:solidFill>
                  <a:srgbClr val="002060"/>
                </a:solidFill>
              </a:rPr>
              <a:t>হবে</a:t>
            </a:r>
            <a:r>
              <a:rPr lang="en-GB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Picture 12" descr="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903" y="685409"/>
            <a:ext cx="5035963" cy="29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1389 L 0.57514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14 0.00718 L 0.72566 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9873"/>
            <a:ext cx="9652000" cy="5811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114" y="1012875"/>
            <a:ext cx="52960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800" y="2146300"/>
            <a:ext cx="7518400" cy="29108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মোঃ</a:t>
            </a:r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জয়নাল</a:t>
            </a:r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আবেদীন</a:t>
            </a:r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ভূঁইয়া</a:t>
            </a:r>
            <a:endParaRPr lang="en-US" sz="6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বগাচতর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এন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ইউ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আই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সীতাকুণ্ড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20700"/>
            <a:ext cx="2971800" cy="959584"/>
          </a:xfrm>
          <a:prstGeom prst="roundRect">
            <a:avLst>
              <a:gd name="adj" fmla="val 2405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66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bn-BD" sz="6600" b="1" dirty="0" smtClean="0">
              <a:solidFill>
                <a:srgbClr val="000066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841375"/>
            <a:ext cx="25114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841374"/>
            <a:ext cx="6523038" cy="55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2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1701" y="2298700"/>
            <a:ext cx="10261600" cy="3990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চতুর্ভুজ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ea typeface="+mj-ea"/>
                <a:cs typeface="Nikosh" pitchFamily="2" charset="0"/>
              </a:rPr>
              <a:t>।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solidFill>
                <a:srgbClr val="002060"/>
              </a:solidFill>
              <a:latin typeface="Nikosh" pitchFamily="2" charset="0"/>
              <a:ea typeface="+mj-ea"/>
              <a:cs typeface="Nikosh" pitchFamily="2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২।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চতুর্ভুজএর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কোণ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সম্পর্কে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ব্যাখ্যা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।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৩।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বিভিন্ন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মাপের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বাহু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কোণ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এর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সাহায্যে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চতুর্ভুজ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আঁকতে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। </a:t>
            </a:r>
            <a:endParaRPr kumimoji="0" lang="as-I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1000"/>
                  </a:prst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655" y="514786"/>
            <a:ext cx="443502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kern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2400" b="1" kern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400" y="1016000"/>
            <a:ext cx="332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ঘোষনা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400" y="3073400"/>
            <a:ext cx="8585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এবার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মাপের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বাহু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সর্ম্পকে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বিশ্লেষন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চতুর্ভুজ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আকব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4820103">
            <a:off x="-5555293" y="849573"/>
            <a:ext cx="5158854" cy="5158854"/>
            <a:chOff x="3516573" y="818869"/>
            <a:chExt cx="5158854" cy="5158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191" y="1041780"/>
              <a:ext cx="1318697" cy="2414516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Oval 2"/>
            <p:cNvSpPr/>
            <p:nvPr/>
          </p:nvSpPr>
          <p:spPr>
            <a:xfrm>
              <a:off x="3516573" y="818869"/>
              <a:ext cx="5158854" cy="51588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600200" y="152400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1150" y="1137010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50" y="1137010"/>
                <a:ext cx="45621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1" y="-168141"/>
            <a:ext cx="2762250" cy="18383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73" y="1653984"/>
            <a:ext cx="7296150" cy="59391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594385" y="249836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5335" y="2139955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35" y="2139955"/>
                <a:ext cx="456215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56" y="933228"/>
            <a:ext cx="2762250" cy="18383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58" y="2695950"/>
            <a:ext cx="7296150" cy="54255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4820103">
            <a:off x="-5686672" y="3604730"/>
            <a:ext cx="5158854" cy="5158854"/>
            <a:chOff x="3516573" y="818869"/>
            <a:chExt cx="5158854" cy="515885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191" y="1041780"/>
              <a:ext cx="1318697" cy="2414516"/>
            </a:xfrm>
            <a:prstGeom prst="rect">
              <a:avLst/>
            </a:prstGeom>
            <a:ln>
              <a:noFill/>
            </a:ln>
          </p:spPr>
        </p:pic>
        <p:sp>
          <p:nvSpPr>
            <p:cNvPr id="35" name="Oval 34"/>
            <p:cNvSpPr/>
            <p:nvPr/>
          </p:nvSpPr>
          <p:spPr>
            <a:xfrm>
              <a:off x="3516573" y="818869"/>
              <a:ext cx="5158854" cy="515885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1468821" y="3579061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56269" y="3250352"/>
                <a:ext cx="4058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69" y="3250352"/>
                <a:ext cx="405816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42" y="2052020"/>
            <a:ext cx="2762250" cy="183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94" y="3763942"/>
            <a:ext cx="7296150" cy="54135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1508039" y="4744555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2532" y="4395048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32" y="4395048"/>
                <a:ext cx="64486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7" y="3304209"/>
            <a:ext cx="2762250" cy="1838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42" y="4905767"/>
            <a:ext cx="7296150" cy="517133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37374" y="2217158"/>
            <a:ext cx="264502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46448" y="5622569"/>
            <a:ext cx="13393352" cy="13497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6211" y="5622569"/>
                <a:ext cx="48544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>
                    <a:latin typeface="Nikosh" pitchFamily="2" charset="0"/>
                    <a:cs typeface="Nikosh" pitchFamily="2" charset="0"/>
                  </a:rPr>
                  <a:t>অংকন</a:t>
                </a:r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: </a:t>
                </a:r>
                <a:r>
                  <a:rPr lang="en-GB" sz="2000" dirty="0" err="1" smtClean="0">
                    <a:latin typeface="Nikosh" pitchFamily="2" charset="0"/>
                    <a:cs typeface="Nikosh" pitchFamily="2" charset="0"/>
                  </a:rPr>
                  <a:t>মনেকরিচতুর্ভূজেরচারটিবাহু</a:t>
                </a:r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 a, </a:t>
                </a:r>
                <a:r>
                  <a:rPr lang="en-GB" sz="2000" dirty="0" err="1" smtClean="0">
                    <a:latin typeface="Nikosh" pitchFamily="2" charset="0"/>
                    <a:cs typeface="Nikosh" pitchFamily="2" charset="0"/>
                  </a:rPr>
                  <a:t>b,c</a:t>
                </a:r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 d ও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</m:t>
                    </m:r>
                  </m:oMath>
                </a14:m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x </a:t>
                </a:r>
                <a:r>
                  <a:rPr lang="en-GB" sz="2000" dirty="0" err="1" smtClean="0">
                    <a:latin typeface="Nikosh" pitchFamily="2" charset="0"/>
                    <a:cs typeface="Nikosh" pitchFamily="2" charset="0"/>
                  </a:rPr>
                  <a:t>দেওয়াআছে</a:t>
                </a:r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। </a:t>
                </a:r>
                <a:r>
                  <a:rPr lang="en-GB" sz="2000" dirty="0" err="1" smtClean="0">
                    <a:latin typeface="Nikosh" pitchFamily="2" charset="0"/>
                    <a:cs typeface="Nikosh" pitchFamily="2" charset="0"/>
                  </a:rPr>
                  <a:t>চতুর্ভূজটিআঁকতেহবে</a:t>
                </a:r>
                <a:r>
                  <a:rPr lang="en-GB" sz="2000" dirty="0" smtClean="0">
                    <a:latin typeface="Nikosh" pitchFamily="2" charset="0"/>
                    <a:cs typeface="Nikosh" pitchFamily="2" charset="0"/>
                  </a:rPr>
                  <a:t>।</a:t>
                </a:r>
                <a:endParaRPr lang="en-GB" sz="20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211" y="5622569"/>
                <a:ext cx="4854488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1255" t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85" y="1665454"/>
            <a:ext cx="2762250" cy="183832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46448" y="110498"/>
            <a:ext cx="11736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সম্পাদ্য</a:t>
            </a:r>
            <a:r>
              <a:rPr lang="en-GB" sz="3200" b="1" dirty="0" smtClean="0"/>
              <a:t>-১: </a:t>
            </a:r>
            <a:r>
              <a:rPr lang="en-GB" sz="3200" b="1" dirty="0" err="1" smtClean="0"/>
              <a:t>চতুর্ভুজের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চারটি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বাহু</a:t>
            </a:r>
            <a:r>
              <a:rPr lang="en-GB" sz="3200" b="1" dirty="0" smtClean="0"/>
              <a:t> ও </a:t>
            </a:r>
            <a:r>
              <a:rPr lang="en-GB" sz="3200" b="1" dirty="0" err="1" smtClean="0"/>
              <a:t>একটি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কোণ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দেওয়া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আছে</a:t>
            </a:r>
            <a:r>
              <a:rPr lang="en-GB" sz="3200" b="1" dirty="0" smtClean="0"/>
              <a:t>। </a:t>
            </a:r>
            <a:r>
              <a:rPr lang="en-GB" sz="3200" b="1" dirty="0" err="1" smtClean="0"/>
              <a:t>চতুর্ভুজটি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আঁকতে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হবে</a:t>
            </a:r>
            <a:r>
              <a:rPr lang="en-GB" sz="3200" b="1" dirty="0" smtClean="0"/>
              <a:t>।</a:t>
            </a:r>
            <a:endParaRPr lang="en-GB" sz="3200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77" y="3335230"/>
            <a:ext cx="5133227" cy="76206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8977143" y="536664"/>
            <a:ext cx="1463042" cy="16720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0493">
            <a:off x="7686234" y="1113626"/>
            <a:ext cx="2762250" cy="18383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309">
            <a:off x="7918007" y="1789645"/>
            <a:ext cx="5133227" cy="762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751451" y="1460032"/>
                <a:ext cx="4562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451" y="1460032"/>
                <a:ext cx="456215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0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88 L 0.27865 0.016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7865 0.0081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24414 0.0085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27864 0.0081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21576 0.00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6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13125 -0.29329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465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7" grpId="0" animBg="1"/>
      <p:bldP spid="44" grpId="0" animBg="1"/>
      <p:bldP spid="64" grpId="0" animBg="1"/>
      <p:bldP spid="48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319694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857279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857279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163169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314998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314998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1968976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1630422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1630422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08039" y="5275501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012724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012724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44" y="3630820"/>
            <a:ext cx="2762250" cy="1838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37" y="5348696"/>
            <a:ext cx="7296150" cy="76206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-1293812" y="6234638"/>
            <a:ext cx="147447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681973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-7420376" y="6170194"/>
            <a:ext cx="913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১। </a:t>
            </a:r>
            <a:r>
              <a:rPr lang="en-GB" sz="4000" dirty="0" err="1" smtClean="0"/>
              <a:t>যে</a:t>
            </a:r>
            <a:r>
              <a:rPr lang="en-GB" sz="4000" dirty="0" smtClean="0"/>
              <a:t> </a:t>
            </a:r>
            <a:r>
              <a:rPr lang="en-GB" sz="4000" dirty="0" err="1" smtClean="0"/>
              <a:t>কোন</a:t>
            </a:r>
            <a:r>
              <a:rPr lang="en-GB" sz="4000" dirty="0" smtClean="0"/>
              <a:t> </a:t>
            </a:r>
            <a:r>
              <a:rPr lang="en-GB" sz="4000" dirty="0" err="1" smtClean="0"/>
              <a:t>রশ্মি</a:t>
            </a:r>
            <a:r>
              <a:rPr lang="en-GB" sz="4000" dirty="0" smtClean="0"/>
              <a:t> BE </a:t>
            </a:r>
            <a:r>
              <a:rPr lang="en-GB" sz="4000" dirty="0" err="1" smtClean="0"/>
              <a:t>থেকে</a:t>
            </a:r>
            <a:r>
              <a:rPr lang="en-GB" sz="4000" dirty="0" smtClean="0"/>
              <a:t> BC= a </a:t>
            </a:r>
            <a:r>
              <a:rPr lang="en-GB" sz="4000" dirty="0" err="1" smtClean="0"/>
              <a:t>কেটে</a:t>
            </a:r>
            <a:r>
              <a:rPr lang="en-GB" sz="4000" dirty="0" smtClean="0"/>
              <a:t> </a:t>
            </a:r>
            <a:r>
              <a:rPr lang="en-GB" sz="4000" dirty="0" err="1" smtClean="0"/>
              <a:t>নেই</a:t>
            </a:r>
            <a:r>
              <a:rPr lang="en-GB" sz="4000" dirty="0" smtClean="0"/>
              <a:t>।</a:t>
            </a:r>
            <a:endParaRPr lang="en-GB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4989294" y="36630"/>
            <a:ext cx="24275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293681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319694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1631690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1968976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34575" y="-622454"/>
            <a:ext cx="4492820" cy="193745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4023438" y="4814827"/>
            <a:ext cx="1166689" cy="921347"/>
          </a:xfrm>
          <a:prstGeom prst="arc">
            <a:avLst>
              <a:gd name="adj1" fmla="val 18959833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4.07407E-6 L 0.45143 -0.006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2.96296E-6 L 0.61224 0.0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24 0.00787 L 0.66328 0.576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08039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456178" y="5995015"/>
            <a:ext cx="11596122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60530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34575" y="-209496"/>
            <a:ext cx="4492820" cy="193745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10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 rot="11202542" flipV="1">
            <a:off x="-8148973" y="-175859"/>
            <a:ext cx="6076336" cy="6076336"/>
            <a:chOff x="3028803" y="372688"/>
            <a:chExt cx="6076336" cy="607633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Arc 3"/>
          <p:cNvSpPr/>
          <p:nvPr/>
        </p:nvSpPr>
        <p:spPr>
          <a:xfrm>
            <a:off x="8185045" y="1393372"/>
            <a:ext cx="2008150" cy="2326540"/>
          </a:xfrm>
          <a:prstGeom prst="arc">
            <a:avLst>
              <a:gd name="adj1" fmla="val 16758890"/>
              <a:gd name="adj2" fmla="val 20128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 rot="5802542" flipV="1">
            <a:off x="-7606194" y="2605467"/>
            <a:ext cx="5846120" cy="5846120"/>
            <a:chOff x="3028803" y="372688"/>
            <a:chExt cx="6076336" cy="60763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Arc 40"/>
          <p:cNvSpPr/>
          <p:nvPr/>
        </p:nvSpPr>
        <p:spPr>
          <a:xfrm>
            <a:off x="1625972" y="4682710"/>
            <a:ext cx="1202874" cy="2036788"/>
          </a:xfrm>
          <a:prstGeom prst="arc">
            <a:avLst>
              <a:gd name="adj1" fmla="val 16273189"/>
              <a:gd name="adj2" fmla="val 76767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920270" y="6234614"/>
            <a:ext cx="87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২। B </a:t>
            </a:r>
            <a:r>
              <a:rPr lang="en-GB" sz="4000" dirty="0" err="1" smtClean="0"/>
              <a:t>বিন্দুতে</a:t>
            </a:r>
            <a:r>
              <a:rPr lang="en-GB" sz="4000" dirty="0" smtClean="0"/>
              <a:t> 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smtClean="0"/>
              <a:t>X </a:t>
            </a:r>
            <a:r>
              <a:rPr lang="en-GB" sz="4000" dirty="0" err="1" smtClean="0"/>
              <a:t>এর</a:t>
            </a:r>
            <a:r>
              <a:rPr lang="en-GB" sz="4000" dirty="0" smtClean="0"/>
              <a:t> </a:t>
            </a:r>
            <a:r>
              <a:rPr lang="en-GB" sz="4000" dirty="0" err="1" smtClean="0"/>
              <a:t>সমান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err="1" smtClean="0">
                <a:sym typeface="Symbol" panose="05050102010706020507" pitchFamily="18" charset="2"/>
              </a:rPr>
              <a:t>EBF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আঁকি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41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044 L 1.15469 -0.0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0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221 -0.04051 L 0.54466 0.4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78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 animBg="1"/>
      <p:bldP spid="25" grpId="0" animBg="1"/>
      <p:bldP spid="26" grpId="0" animBg="1"/>
      <p:bldP spid="27" grpId="0" animBg="1"/>
      <p:bldP spid="4" grpId="0" animBg="1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55335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8" y="1270237"/>
                <a:ext cx="58255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955335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5" y="1727956"/>
                <a:ext cx="4950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955335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6" y="2043380"/>
                <a:ext cx="54112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537536" y="5688459"/>
            <a:ext cx="575986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72" y="2425682"/>
                <a:ext cx="64486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-367633" y="6323439"/>
            <a:ext cx="14744700" cy="9474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937374" y="1094931"/>
            <a:ext cx="2366502" cy="1553685"/>
            <a:chOff x="8937374" y="480068"/>
            <a:chExt cx="2645026" cy="17370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8937374" y="2217158"/>
              <a:ext cx="264502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976151" y="480068"/>
              <a:ext cx="1514634" cy="17295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89294" y="449588"/>
            <a:ext cx="259260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/>
              <a:t>সম্পাদ্য</a:t>
            </a:r>
            <a:r>
              <a:rPr lang="en-GB" sz="4000" b="1" dirty="0" smtClean="0"/>
              <a:t>-১</a:t>
            </a:r>
            <a:endParaRPr lang="en-GB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955335" y="2706639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8737" y="1732652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38737" y="2044648"/>
            <a:ext cx="3486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38737" y="2381934"/>
            <a:ext cx="3046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111929" y="4932815"/>
            <a:ext cx="1256484" cy="1585751"/>
          </a:xfrm>
          <a:prstGeom prst="arc">
            <a:avLst>
              <a:gd name="adj1" fmla="val 19338066"/>
              <a:gd name="adj2" fmla="val 25397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2" y="5388638"/>
                <a:ext cx="3733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03" y="5421825"/>
                <a:ext cx="3733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13" y="5714122"/>
                <a:ext cx="388877" cy="369332"/>
              </a:xfrm>
              <a:prstGeom prst="rect">
                <a:avLst/>
              </a:prstGeom>
              <a:blipFill>
                <a:blip r:embed="rId8"/>
                <a:stretch>
                  <a:fillRect l="-3175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5" y="5739784"/>
                <a:ext cx="3888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>
            <a:off x="8319059" y="1750403"/>
            <a:ext cx="1946786" cy="194678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 rot="5112681" flipV="1">
            <a:off x="-7460056" y="3133067"/>
            <a:ext cx="5138325" cy="5448448"/>
            <a:chOff x="3028803" y="372688"/>
            <a:chExt cx="6076336" cy="60763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1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886" y="1016002"/>
              <a:ext cx="1705211" cy="247831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3028803" y="372688"/>
              <a:ext cx="6076336" cy="6076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Arc 40"/>
          <p:cNvSpPr/>
          <p:nvPr/>
        </p:nvSpPr>
        <p:spPr>
          <a:xfrm>
            <a:off x="1310570" y="4277033"/>
            <a:ext cx="1946786" cy="2781988"/>
          </a:xfrm>
          <a:prstGeom prst="arc">
            <a:avLst>
              <a:gd name="adj1" fmla="val 15187773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 rot="17319199">
            <a:off x="9131466" y="1717290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7319199">
            <a:off x="2212129" y="4395981"/>
            <a:ext cx="1769806" cy="176980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99980" y="1737349"/>
            <a:ext cx="3880967" cy="3928432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3999">
            <a:off x="277421" y="3395415"/>
            <a:ext cx="7435464" cy="776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8042">
            <a:off x="449351" y="3490381"/>
            <a:ext cx="2762250" cy="18383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7880923" y="6266897"/>
            <a:ext cx="874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অংকন</a:t>
            </a:r>
            <a:r>
              <a:rPr lang="en-GB" sz="4000" dirty="0" smtClean="0"/>
              <a:t>: ২। B </a:t>
            </a:r>
            <a:r>
              <a:rPr lang="en-GB" sz="4000" dirty="0" err="1" smtClean="0"/>
              <a:t>বিন্দুতে</a:t>
            </a:r>
            <a:r>
              <a:rPr lang="en-GB" sz="4000" dirty="0" smtClean="0"/>
              <a:t> 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smtClean="0"/>
              <a:t>X </a:t>
            </a:r>
            <a:r>
              <a:rPr lang="en-GB" sz="4000" dirty="0" err="1" smtClean="0"/>
              <a:t>এর</a:t>
            </a:r>
            <a:r>
              <a:rPr lang="en-GB" sz="4000" dirty="0" smtClean="0"/>
              <a:t> </a:t>
            </a:r>
            <a:r>
              <a:rPr lang="en-GB" sz="4000" dirty="0" err="1" smtClean="0"/>
              <a:t>সমান</a:t>
            </a:r>
            <a:r>
              <a:rPr lang="en-GB" sz="4000" dirty="0" smtClean="0"/>
              <a:t> </a:t>
            </a:r>
            <a:r>
              <a:rPr lang="en-GB" sz="4000" dirty="0" err="1" smtClean="0"/>
              <a:t>করে</a:t>
            </a:r>
            <a:r>
              <a:rPr lang="en-GB" sz="4000" dirty="0" smtClean="0"/>
              <a:t> </a:t>
            </a:r>
            <a:r>
              <a:rPr lang="en-GB" sz="4000" dirty="0" smtClean="0">
                <a:sym typeface="Symbol" panose="05050102010706020507" pitchFamily="18" charset="2"/>
              </a:rPr>
              <a:t></a:t>
            </a:r>
            <a:r>
              <a:rPr lang="en-GB" sz="4000" dirty="0" err="1" smtClean="0">
                <a:sym typeface="Symbol" panose="05050102010706020507" pitchFamily="18" charset="2"/>
              </a:rPr>
              <a:t>EBF</a:t>
            </a:r>
            <a:r>
              <a:rPr lang="en-GB" sz="4000" dirty="0" smtClean="0">
                <a:sym typeface="Symbol" panose="05050102010706020507" pitchFamily="18" charset="2"/>
              </a:rPr>
              <a:t> </a:t>
            </a:r>
            <a:r>
              <a:rPr lang="en-GB" sz="4000" dirty="0" err="1" smtClean="0">
                <a:sym typeface="Symbol" panose="05050102010706020507" pitchFamily="18" charset="2"/>
              </a:rPr>
              <a:t>আঁকি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230722" y="1216635"/>
            <a:ext cx="3888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F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444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1.24427 -0.46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14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427 -0.46343 L 0.67057 -0.034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1732 -0.565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303</Words>
  <Application>Microsoft Office PowerPoint</Application>
  <PresentationFormat>Custom</PresentationFormat>
  <Paragraphs>91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</dc:creator>
  <cp:lastModifiedBy>ismail - [2010]</cp:lastModifiedBy>
  <cp:revision>76</cp:revision>
  <dcterms:created xsi:type="dcterms:W3CDTF">2020-11-13T11:02:51Z</dcterms:created>
  <dcterms:modified xsi:type="dcterms:W3CDTF">2020-12-26T23:49:26Z</dcterms:modified>
</cp:coreProperties>
</file>