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275" r:id="rId2"/>
    <p:sldId id="279" r:id="rId3"/>
    <p:sldId id="277" r:id="rId4"/>
    <p:sldId id="278" r:id="rId5"/>
    <p:sldId id="262" r:id="rId6"/>
    <p:sldId id="256" r:id="rId7"/>
    <p:sldId id="272" r:id="rId8"/>
    <p:sldId id="273" r:id="rId9"/>
    <p:sldId id="270" r:id="rId10"/>
    <p:sldId id="269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5FE4-E116-4555-8179-CD6D94D34FA5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D914-0C21-4DEF-BFC9-6044FCC6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21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3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9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204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88596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81729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52035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774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11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883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9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1846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269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322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11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5267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6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4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8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6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27428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4011" y="892529"/>
            <a:ext cx="45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চাহিদার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স্থিতিস্থাপকতা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নির্ধারকঃ</a:t>
            </a:r>
            <a:endParaRPr lang="bn-IN" sz="3200" b="1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055" y="2044905"/>
            <a:ext cx="3304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</a:rPr>
              <a:t>১। </a:t>
            </a:r>
            <a:r>
              <a:rPr lang="en-US" sz="3000" b="1" dirty="0" err="1" smtClean="0">
                <a:solidFill>
                  <a:srgbClr val="002060"/>
                </a:solidFill>
              </a:rPr>
              <a:t>দ্রব্যের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প্রকৃতি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000" b="1" dirty="0" smtClean="0">
                <a:solidFill>
                  <a:schemeClr val="accent2"/>
                </a:solidFill>
              </a:rPr>
              <a:t>২। </a:t>
            </a:r>
            <a:r>
              <a:rPr lang="en-US" sz="3000" b="1" dirty="0" err="1" smtClean="0">
                <a:solidFill>
                  <a:schemeClr val="accent2"/>
                </a:solidFill>
              </a:rPr>
              <a:t>আয়</a:t>
            </a:r>
            <a:r>
              <a:rPr lang="en-US" sz="3000" b="1" dirty="0" smtClean="0">
                <a:solidFill>
                  <a:schemeClr val="accent2"/>
                </a:solidFill>
              </a:rPr>
              <a:t> </a:t>
            </a:r>
            <a:r>
              <a:rPr lang="en-US" sz="3000" b="1" dirty="0" err="1" smtClean="0">
                <a:solidFill>
                  <a:schemeClr val="accent2"/>
                </a:solidFill>
              </a:rPr>
              <a:t>স্তর</a:t>
            </a:r>
            <a:endParaRPr lang="en-US" sz="30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0070C0"/>
                </a:solidFill>
              </a:rPr>
              <a:t>৩। </a:t>
            </a:r>
            <a:r>
              <a:rPr lang="en-US" sz="3000" b="1" dirty="0" err="1" smtClean="0">
                <a:solidFill>
                  <a:srgbClr val="0070C0"/>
                </a:solidFill>
              </a:rPr>
              <a:t>পরিবর্তক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দ্রব্য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7030A0"/>
                </a:solidFill>
              </a:rPr>
              <a:t>৪। </a:t>
            </a:r>
            <a:r>
              <a:rPr lang="en-US" sz="3000" b="1" dirty="0" err="1" smtClean="0">
                <a:solidFill>
                  <a:srgbClr val="7030A0"/>
                </a:solidFill>
              </a:rPr>
              <a:t>পরিপূরক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দ্রব্য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002060"/>
                </a:solidFill>
              </a:rPr>
              <a:t>৫। </a:t>
            </a:r>
            <a:r>
              <a:rPr lang="en-US" sz="3000" b="1" dirty="0" err="1" smtClean="0">
                <a:solidFill>
                  <a:srgbClr val="002060"/>
                </a:solidFill>
              </a:rPr>
              <a:t>ভোক্তার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অভ্যাস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7030A0"/>
                </a:solidFill>
              </a:rPr>
              <a:t>৬। </a:t>
            </a:r>
            <a:r>
              <a:rPr lang="en-US" sz="3000" b="1" dirty="0" err="1" smtClean="0">
                <a:solidFill>
                  <a:srgbClr val="7030A0"/>
                </a:solidFill>
              </a:rPr>
              <a:t>একাধিক</a:t>
            </a:r>
            <a:r>
              <a:rPr lang="en-US" sz="3000" b="1" dirty="0" smtClean="0">
                <a:solidFill>
                  <a:srgbClr val="7030A0"/>
                </a:solidFill>
              </a:rPr>
              <a:t> ব্যবহার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911" y="2044905"/>
            <a:ext cx="3304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chemeClr val="accent2"/>
                </a:solidFill>
              </a:rPr>
              <a:t>৭। </a:t>
            </a:r>
            <a:r>
              <a:rPr lang="en-US" sz="3000" b="1" dirty="0" err="1" smtClean="0">
                <a:solidFill>
                  <a:schemeClr val="accent2"/>
                </a:solidFill>
              </a:rPr>
              <a:t>স্থগিত</a:t>
            </a:r>
            <a:r>
              <a:rPr lang="en-US" sz="3000" b="1" dirty="0" smtClean="0">
                <a:solidFill>
                  <a:schemeClr val="accent2"/>
                </a:solidFill>
              </a:rPr>
              <a:t> ব্যবহার</a:t>
            </a:r>
          </a:p>
          <a:p>
            <a:pPr algn="just"/>
            <a:r>
              <a:rPr lang="en-US" sz="3000" b="1" dirty="0" smtClean="0">
                <a:solidFill>
                  <a:srgbClr val="00B050"/>
                </a:solidFill>
              </a:rPr>
              <a:t>৮। </a:t>
            </a:r>
            <a:r>
              <a:rPr lang="en-US" sz="3000" b="1" dirty="0" err="1" smtClean="0">
                <a:solidFill>
                  <a:srgbClr val="00B050"/>
                </a:solidFill>
              </a:rPr>
              <a:t>যুক্ত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চাহিদা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00B0F0"/>
                </a:solidFill>
              </a:rPr>
              <a:t>৯। </a:t>
            </a:r>
            <a:r>
              <a:rPr lang="en-US" sz="3000" b="1" dirty="0" err="1" smtClean="0">
                <a:solidFill>
                  <a:srgbClr val="00B0F0"/>
                </a:solidFill>
              </a:rPr>
              <a:t>দামস্তর</a:t>
            </a:r>
            <a:endParaRPr lang="en-US" sz="3000" b="1" dirty="0" smtClean="0">
              <a:solidFill>
                <a:srgbClr val="00B0F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002060"/>
                </a:solidFill>
              </a:rPr>
              <a:t>১০। </a:t>
            </a:r>
            <a:r>
              <a:rPr lang="en-US" sz="3000" b="1" dirty="0" err="1" smtClean="0">
                <a:solidFill>
                  <a:srgbClr val="002060"/>
                </a:solidFill>
              </a:rPr>
              <a:t>ব্যবহারের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পার্থক্য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7030A0"/>
                </a:solidFill>
              </a:rPr>
              <a:t>১১। </a:t>
            </a:r>
            <a:r>
              <a:rPr lang="en-US" sz="3000" b="1" dirty="0" err="1" smtClean="0">
                <a:solidFill>
                  <a:srgbClr val="7030A0"/>
                </a:solidFill>
              </a:rPr>
              <a:t>সময়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ব্যবধান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3000" b="1" dirty="0" smtClean="0">
                <a:solidFill>
                  <a:srgbClr val="00B050"/>
                </a:solidFill>
              </a:rPr>
              <a:t>১২। </a:t>
            </a:r>
            <a:r>
              <a:rPr lang="en-US" sz="3000" b="1" dirty="0" err="1" smtClean="0">
                <a:solidFill>
                  <a:srgbClr val="00B050"/>
                </a:solidFill>
              </a:rPr>
              <a:t>মোট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ব্যয়ের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অনুপাত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2651" y="3412257"/>
            <a:ext cx="863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ক)</a:t>
            </a:r>
            <a:r>
              <a:rPr lang="bn-IN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উদ্দীপক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হতে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চাহিদার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স্থিতিস্থাপকতা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নির্ণয়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</a:t>
            </a:r>
            <a:r>
              <a:rPr lang="en-US" sz="2800" b="1" dirty="0" smtClean="0">
                <a:solidFill>
                  <a:srgbClr val="7030A0"/>
                </a:solidFill>
              </a:rPr>
              <a:t> ।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খ) </a:t>
            </a:r>
            <a:r>
              <a:rPr lang="en-US" sz="2800" b="1" dirty="0" err="1" smtClean="0">
                <a:solidFill>
                  <a:srgbClr val="0070C0"/>
                </a:solidFill>
              </a:rPr>
              <a:t>দ্রব্যটির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চাহিদার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পরিমাণ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কমে</a:t>
            </a:r>
            <a:r>
              <a:rPr lang="en-US" sz="2800" b="1" dirty="0" smtClean="0">
                <a:solidFill>
                  <a:srgbClr val="0070C0"/>
                </a:solidFill>
              </a:rPr>
              <a:t> ৬০ </a:t>
            </a:r>
            <a:r>
              <a:rPr lang="en-US" sz="2800" b="1" dirty="0" err="1" smtClean="0">
                <a:solidFill>
                  <a:srgbClr val="0070C0"/>
                </a:solidFill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হলে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স্থিতিস্থাপকতা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কত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হবে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980" y="582857"/>
            <a:ext cx="340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বাড়ির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কাজ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2651" y="2006065"/>
            <a:ext cx="863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দাম</a:t>
            </a:r>
            <a:r>
              <a:rPr lang="en-US" sz="2800" b="1" dirty="0" smtClean="0">
                <a:solidFill>
                  <a:srgbClr val="002060"/>
                </a:solidFill>
              </a:rPr>
              <a:t> ১০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বৃদ্ধি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পেয়ে</a:t>
            </a:r>
            <a:r>
              <a:rPr lang="en-US" sz="2800" b="1" dirty="0" smtClean="0">
                <a:solidFill>
                  <a:srgbClr val="002060"/>
                </a:solidFill>
              </a:rPr>
              <a:t> ১৫ </a:t>
            </a:r>
            <a:r>
              <a:rPr lang="en-US" sz="2800" b="1" dirty="0" err="1" smtClean="0">
                <a:solidFill>
                  <a:srgbClr val="002060"/>
                </a:solidFill>
              </a:rPr>
              <a:t>টাকা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হলে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দ্রব্যটির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চাহিদা</a:t>
            </a:r>
            <a:r>
              <a:rPr lang="en-US" sz="2800" b="1" dirty="0" smtClean="0">
                <a:solidFill>
                  <a:srgbClr val="002060"/>
                </a:solidFill>
              </a:rPr>
              <a:t> ১০০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কমে</a:t>
            </a:r>
            <a:r>
              <a:rPr lang="en-US" sz="2800" b="1" dirty="0" smtClean="0">
                <a:solidFill>
                  <a:srgbClr val="002060"/>
                </a:solidFill>
              </a:rPr>
              <a:t> ৮০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হল</a:t>
            </a:r>
            <a:r>
              <a:rPr lang="en-US" sz="2800" b="1" dirty="0" smtClean="0">
                <a:solidFill>
                  <a:srgbClr val="002060"/>
                </a:solidFill>
              </a:rPr>
              <a:t> ।</a:t>
            </a:r>
            <a:endParaRPr lang="bn-IN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41419" y="1413163"/>
            <a:ext cx="7439891" cy="37130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002060"/>
                </a:solidFill>
              </a:rPr>
              <a:t>ধন্যবাদ</a:t>
            </a:r>
            <a:endParaRPr lang="en-US" sz="19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52579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55053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55053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D582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41064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793" y="2229394"/>
            <a:ext cx="993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WHO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98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130" y="675886"/>
            <a:ext cx="282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235" y="2905806"/>
            <a:ext cx="828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স্থিতিস্থাপতার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8652" y="1940922"/>
            <a:ext cx="371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এ </a:t>
            </a:r>
            <a:r>
              <a:rPr lang="en-US" sz="3200" b="1" dirty="0" err="1" smtClean="0">
                <a:solidFill>
                  <a:srgbClr val="7030A0"/>
                </a:solidFill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শেষে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818" y="3666025"/>
            <a:ext cx="92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নির্ধারকগুলো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963" y="898453"/>
            <a:ext cx="361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চাহিদার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স্থিতিস্থাপকতাঃ</a:t>
            </a:r>
            <a:endParaRPr lang="bn-IN" sz="3200" b="1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963" y="1593274"/>
            <a:ext cx="9021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/>
              <a:t>দামের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আপেক্ষিক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বা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শতাংশিক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পরিবর্তনের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ফলে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চাহিদার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যে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আপেক্ষিক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বা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শতাংশিক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পরিবর্তন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হয়</a:t>
            </a:r>
            <a:r>
              <a:rPr lang="en-US" sz="3000" b="1" dirty="0" smtClean="0"/>
              <a:t>, এ </a:t>
            </a:r>
            <a:r>
              <a:rPr lang="en-US" sz="3000" b="1" dirty="0" err="1" smtClean="0"/>
              <a:t>দু’য়ের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অনুপাতকে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চাহিদার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স্থিতিস্থাপকতা</a:t>
            </a:r>
            <a:r>
              <a:rPr lang="en-US" sz="3000" b="1" dirty="0" smtClean="0"/>
              <a:t> বলে ।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044" y="2913737"/>
                <a:ext cx="9004913" cy="267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7030A0"/>
                    </a:solidFill>
                  </a:rPr>
                  <a:t>অর্থাৎ </a:t>
                </a:r>
                <a:r>
                  <a:rPr lang="en-US" sz="3200" b="1" dirty="0" err="1" smtClean="0">
                    <a:solidFill>
                      <a:srgbClr val="7030A0"/>
                    </a:solidFill>
                  </a:rPr>
                  <a:t>চাহিদার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</a:rPr>
                  <a:t>স্থিতিস্থাপকতা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চাহিদার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পরিবর্তন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দামের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পরিবর্তন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200" b="1" dirty="0" smtClean="0">
                    <a:solidFill>
                      <a:srgbClr val="00B050"/>
                    </a:solidFill>
                  </a:rPr>
                  <a:t>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দামের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দাম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044" y="2913737"/>
                <a:ext cx="9004913" cy="2678554"/>
              </a:xfrm>
              <a:prstGeom prst="rect">
                <a:avLst/>
              </a:prstGeom>
              <a:blipFill>
                <a:blip r:embed="rId2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0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3026" y="724719"/>
                <a:ext cx="9004913" cy="5350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002060"/>
                    </a:solidFill>
                  </a:rPr>
                  <a:t>অর্থাৎ </a:t>
                </a:r>
                <a:r>
                  <a:rPr lang="en-US" sz="3200" b="1" dirty="0" err="1" smtClean="0">
                    <a:solidFill>
                      <a:srgbClr val="002060"/>
                    </a:solidFill>
                  </a:rPr>
                  <a:t>চাহিদার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</a:rPr>
                  <a:t>স্থিতিস্থাপকতা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চাহিদার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পরিবর্তন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দামের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পরিবর্তন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2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accent5"/>
                    </a:solidFill>
                  </a:rPr>
                  <a:t>                                                 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দামের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দাম</m:t>
                            </m:r>
                          </m:den>
                        </m:f>
                      </m:den>
                    </m:f>
                  </m:oMath>
                </a14:m>
                <a:endParaRPr lang="en-US" sz="3200" b="1" dirty="0" smtClean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2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accent5"/>
                    </a:solidFill>
                  </a:rPr>
                  <a:t>                                                  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den>
                        </m:f>
                      </m:den>
                    </m:f>
                  </m:oMath>
                </a14:m>
                <a:endParaRPr lang="en-US" sz="3200" b="1" dirty="0" smtClean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200" b="1" dirty="0" smtClean="0">
                    <a:solidFill>
                      <a:schemeClr val="accent2"/>
                    </a:solidFill>
                  </a:rPr>
                  <a:t>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accent5"/>
                  </a:solidFill>
                </a:endParaRPr>
              </a:p>
              <a:p>
                <a:pPr algn="just"/>
                <a:r>
                  <a:rPr lang="en-US" sz="32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accent5"/>
                    </a:solidFill>
                  </a:rPr>
                  <a:t>                                                 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den>
                    </m:f>
                    <m:r>
                      <a:rPr lang="en-US" sz="32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26" y="724719"/>
                <a:ext cx="9004913" cy="5350632"/>
              </a:xfrm>
              <a:prstGeom prst="rect">
                <a:avLst/>
              </a:prstGeom>
              <a:blipFill>
                <a:blip r:embed="rId2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2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7671" y="1357747"/>
            <a:ext cx="8477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/>
              <a:t>অধ্যাপক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লিপসি’র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মতে-কোন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দ্রব্যের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দামের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পরিবর্তনের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ফলে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চাহিদার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সাড়া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দেয়ার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মাত্রাকে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চাহিদার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স্থিতিস্থাপকতা</a:t>
            </a:r>
            <a:r>
              <a:rPr lang="en-US" sz="3000" b="1" dirty="0" smtClean="0"/>
              <a:t> বলে ।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2507672" y="3301664"/>
            <a:ext cx="8477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</a:rPr>
              <a:t>অধ্যাপক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মার্শাল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এর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মতে</a:t>
            </a:r>
            <a:r>
              <a:rPr lang="en-US" sz="3200" b="1" dirty="0" smtClean="0">
                <a:solidFill>
                  <a:srgbClr val="00B050"/>
                </a:solidFill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</a:rPr>
              <a:t>দামের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পরিবর্তনের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ফলে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চাহিদা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দ্রুত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ধীরগতিতে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পরিবর্তন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চাহিদার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স্থিতিস্থাপকতা</a:t>
            </a:r>
            <a:r>
              <a:rPr lang="en-US" sz="3200" b="1" dirty="0" smtClean="0">
                <a:solidFill>
                  <a:srgbClr val="00B050"/>
                </a:solidFill>
              </a:rPr>
              <a:t> বলে ।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3" y="1428561"/>
            <a:ext cx="602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চাহিদার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স্থিতিস্থাপকতার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বিভিন্ন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ধারণা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সমূহঃ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17273" y="2689783"/>
                <a:ext cx="5902037" cy="152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১। </a:t>
                </a:r>
                <a:r>
                  <a:rPr lang="en-US" sz="2800" b="1" dirty="0" err="1" smtClean="0"/>
                  <a:t>চাহিদার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দাম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স্থিতিস্থাপকতা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r>
                  <a:rPr lang="en-US" sz="2800" b="1" dirty="0" smtClean="0">
                    <a:solidFill>
                      <a:srgbClr val="7030A0"/>
                    </a:solidFill>
                  </a:rPr>
                  <a:t>২। </a:t>
                </a:r>
                <a:r>
                  <a:rPr lang="en-US" sz="2800" b="1" dirty="0" err="1" smtClean="0">
                    <a:solidFill>
                      <a:srgbClr val="7030A0"/>
                    </a:solidFill>
                  </a:rPr>
                  <a:t>চাহিদার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</a:rPr>
                  <a:t>আয়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৩।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চাহিদার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আড়াআড়ি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3" y="2689783"/>
                <a:ext cx="5902037" cy="1524776"/>
              </a:xfrm>
              <a:prstGeom prst="rect">
                <a:avLst/>
              </a:prstGeom>
              <a:blipFill>
                <a:blip r:embed="rId2"/>
                <a:stretch>
                  <a:fillRect l="-2064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268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NikoshBAN</vt:lpstr>
      <vt:lpstr>Times New Roman</vt:lpstr>
      <vt:lpstr>Trebuchet MS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184</cp:revision>
  <dcterms:created xsi:type="dcterms:W3CDTF">2020-05-21T19:04:36Z</dcterms:created>
  <dcterms:modified xsi:type="dcterms:W3CDTF">2020-12-25T13:57:07Z</dcterms:modified>
</cp:coreProperties>
</file>