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91" r:id="rId4"/>
    <p:sldId id="260" r:id="rId5"/>
    <p:sldId id="292" r:id="rId6"/>
    <p:sldId id="293" r:id="rId7"/>
    <p:sldId id="265" r:id="rId8"/>
    <p:sldId id="261" r:id="rId9"/>
    <p:sldId id="263" r:id="rId10"/>
    <p:sldId id="264" r:id="rId11"/>
    <p:sldId id="286" r:id="rId12"/>
    <p:sldId id="267" r:id="rId13"/>
    <p:sldId id="268" r:id="rId14"/>
    <p:sldId id="269" r:id="rId15"/>
    <p:sldId id="270" r:id="rId16"/>
    <p:sldId id="271" r:id="rId17"/>
    <p:sldId id="25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0B9D2A-CDCF-46D9-B3EE-FF628CCDB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957D554-5919-4E81-97F2-CC2708C12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2F4800-D76E-4BDF-8FF9-7141765F9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EB44-B5A3-4B23-B350-98A1D41A746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0F9BC9-64C8-424C-827C-FDC2D5C78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F560C-A2A8-44DE-8CBF-1402BDD8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7BCD-B826-476D-A732-D5A6122CC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77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47EDB9-84A7-4A77-985F-931E9099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A93B65B-E5E0-4C37-A997-970D3A2986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53F8F7-D5C8-4205-9454-E2BE577E7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EB44-B5A3-4B23-B350-98A1D41A746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F709DF-C026-46EE-A2AA-3E47B1D6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1DB93D-E9A7-40ED-B81F-F666CB45B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7BCD-B826-476D-A732-D5A6122CC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970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E8556A8-D80B-4112-A712-A1FACEFE6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650723-6A37-4747-BC49-FFA429FDD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E612FE-5293-4576-B4FE-FB756BD07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EB44-B5A3-4B23-B350-98A1D41A746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4CBA2C-0B38-492F-A891-D892B4AB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B4348B-A25A-439C-B475-EE733560B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7BCD-B826-476D-A732-D5A6122CC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945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ABC5-834A-42B4-8E7A-31FA4E865273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A9BC69-81FB-44E5-AFC3-161CFC84E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ABC5-834A-42B4-8E7A-31FA4E865273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3DA9BC69-81FB-44E5-AFC3-161CFC84E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ABC5-834A-42B4-8E7A-31FA4E865273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A9BC69-81FB-44E5-AFC3-161CFC84E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12C2ABC5-834A-42B4-8E7A-31FA4E865273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BC69-81FB-44E5-AFC3-161CFC84E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ABC5-834A-42B4-8E7A-31FA4E865273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3DA9BC69-81FB-44E5-AFC3-161CFC84E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ABC5-834A-42B4-8E7A-31FA4E865273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3DA9BC69-81FB-44E5-AFC3-161CFC84E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ABC5-834A-42B4-8E7A-31FA4E865273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A9BC69-81FB-44E5-AFC3-161CFC84E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A9BC69-81FB-44E5-AFC3-161CFC84E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ABC5-834A-42B4-8E7A-31FA4E865273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9934E2-6EF6-45F7-97B8-711A88E1E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0CEFE7-391E-4E2A-8BFF-D583B728C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892EB2-D784-4F7F-B88D-D826B4C18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EB44-B5A3-4B23-B350-98A1D41A746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18378A-480E-480B-8BA8-25E1107AD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5DCFAC-80C9-4F9C-A47C-E27D078AB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7BCD-B826-476D-A732-D5A6122CC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8564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3DA9BC69-81FB-44E5-AFC3-161CFC84E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12C2ABC5-834A-42B4-8E7A-31FA4E865273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ABC5-834A-42B4-8E7A-31FA4E865273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BC69-81FB-44E5-AFC3-161CFC84E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3DA9BC69-81FB-44E5-AFC3-161CFC84E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ABC5-834A-42B4-8E7A-31FA4E865273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312B93-187E-4F50-A9B9-958EFC6A2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0F9BFC-C222-4CDE-B33F-B573CDC27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E3AD62-DC4B-4781-96C1-07F94B656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EB44-B5A3-4B23-B350-98A1D41A746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AE8750-EB69-4182-B57B-365417B6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80FFAF-764D-4A6B-B4C6-C7865E3C1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7BCD-B826-476D-A732-D5A6122CC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7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680866-C13A-4BBD-8768-8760B6185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DB69F2-2BCD-45B5-873D-63DF4BDE1A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89B8F9-5FF4-4CBE-81CE-D90D5C4F7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47B456-6CC2-43DE-8CA7-DFE9ECFC0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EB44-B5A3-4B23-B350-98A1D41A746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3EA5CF-4A59-40B8-94E9-33239EDC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E68F697-9C2F-4C90-A988-28A46FFD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7BCD-B826-476D-A732-D5A6122CC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239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ED9059-1C2A-4723-B3CC-4321EB37A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96D487-1BCC-4BE9-81FB-6916D3FC8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6D3A82-6E1E-4F61-A45F-C91940B65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0AE43E3-D800-4272-BDB8-32CD9B6E4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65B33AE-3CCE-4A25-B8B5-B0523D3CE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0D679AC-B2C9-4038-A03B-C76E43931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EB44-B5A3-4B23-B350-98A1D41A746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9ACFDF2-6CF7-49D6-BB5A-C0AB18CFA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362DDC7-7EA6-4024-8101-854CBA081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7BCD-B826-476D-A732-D5A6122CC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85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05C8DD-4326-4E83-8420-D0004C32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BD1C208-E3C2-4F72-AAFF-E6935A8D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EB44-B5A3-4B23-B350-98A1D41A746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52BD7B1-1B71-4057-912C-7712C4739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702BE88-1149-40EB-9AC2-94AB3D4AE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7BCD-B826-476D-A732-D5A6122CC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966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84BEAB-3148-4C15-827B-E2D44481C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EB44-B5A3-4B23-B350-98A1D41A746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062482C-21E5-41F3-9921-53817A20A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E73DBC8-6635-4696-9735-ED26CD6A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7BCD-B826-476D-A732-D5A6122CC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741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39D4D-B01D-49A2-BE18-B4388C407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BCCFA-FC26-44B0-AD03-6F0104ED1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E833592-3B0E-4971-B74A-C91F8E1D7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2F6129-6FFC-46D4-ACE6-43BAFA197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EB44-B5A3-4B23-B350-98A1D41A746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72EC4A9-3411-445B-9966-8133AB2D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3BB320-1CD7-4E9E-B09A-74C62969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7BCD-B826-476D-A732-D5A6122CC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379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EAB904-C213-4828-A715-8777A17B1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FFCA8E7-2C3F-4F62-B18C-BA4204177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295DC1-8C79-4687-80C7-53E811930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49FC7D9-83D9-4345-BD75-AD4649BA6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EB44-B5A3-4B23-B350-98A1D41A746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637B63-CB41-465B-AC48-07F9F9F4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38114C-61F8-4DC8-96AE-A6E1759B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7BCD-B826-476D-A732-D5A6122CC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748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25AFAD9-07E8-4D2A-97C9-0DA8BB1EA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F7327F-FC51-4375-A203-0ECDE5804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392925-3A47-4A49-BC81-3AF1A9C66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2EB44-B5A3-4B23-B350-98A1D41A746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48B688-0DC5-475B-921D-AE4061C42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BDAA2D-06E2-4773-B341-BF8A7B1E2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7BCD-B826-476D-A732-D5A6122CC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610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B42EB44-B5A3-4B23-B350-98A1D41A746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8F7BCD-B826-476D-A732-D5A6122CC6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xmlns="" id="{E2DDE07E-0BD8-486E-A5EE-C565ED810865}"/>
              </a:ext>
            </a:extLst>
          </p:cNvPr>
          <p:cNvSpPr/>
          <p:nvPr/>
        </p:nvSpPr>
        <p:spPr>
          <a:xfrm>
            <a:off x="3742255" y="778369"/>
            <a:ext cx="4023386" cy="1155502"/>
          </a:xfrm>
          <a:prstGeom prst="flowChartMultidocumen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পরিচিতি </a:t>
            </a:r>
            <a:endParaRPr kumimoji="0" lang="en-US" sz="54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B7E9ACD-6A4B-48B6-AD0E-B3CAC39D1EBE}"/>
              </a:ext>
            </a:extLst>
          </p:cNvPr>
          <p:cNvSpPr/>
          <p:nvPr/>
        </p:nvSpPr>
        <p:spPr>
          <a:xfrm>
            <a:off x="6624906" y="2996158"/>
            <a:ext cx="3656987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0" i="0" u="none" strike="noStrike" kern="1200" cap="none" spc="0" normalizeH="0" baseline="0" noProof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  পরিচিতি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বিষয়ঃ গণিত   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শ্রেণিঃ ৫ম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ঃ</a:t>
            </a:r>
            <a:r>
              <a:rPr kumimoji="0" lang="bn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ভগ্নাংশ </a:t>
            </a:r>
            <a:r>
              <a:rPr kumimoji="0" lang="bn-IN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C097A67-FF35-4D0D-BE88-C97E418C9855}"/>
              </a:ext>
            </a:extLst>
          </p:cNvPr>
          <p:cNvSpPr/>
          <p:nvPr/>
        </p:nvSpPr>
        <p:spPr>
          <a:xfrm>
            <a:off x="840534" y="3929364"/>
            <a:ext cx="580344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44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নুরুল</a:t>
            </a:r>
            <a:r>
              <a:rPr lang="en-US" sz="44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ইসলাম</a:t>
            </a:r>
            <a:endParaRPr kumimoji="0" lang="en-US" sz="4400" b="0" i="0" u="none" strike="noStrike" kern="1200" cap="none" spc="0" normalizeH="0" baseline="0" noProof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সহকারী শিক্ষক  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ln w="0"/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মৈশাষী</a:t>
            </a:r>
            <a:r>
              <a:rPr kumimoji="0" lang="bn-IN" sz="32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IN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সরকারি প্রাথমিক বিদ্যালয় </a:t>
            </a:r>
            <a:endParaRPr kumimoji="0" lang="en-US" sz="32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n w="0"/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বালাগঞ্জ</a:t>
            </a:r>
            <a:r>
              <a:rPr kumimoji="0" lang="en-US" sz="32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সিলেট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A83DC88F-684B-4823-8D73-2864861BD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53868" y="1130614"/>
            <a:ext cx="1865094" cy="2297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CD46BFE7-71CE-4AFA-899C-4B7ED29EC67B}"/>
              </a:ext>
            </a:extLst>
          </p:cNvPr>
          <p:cNvCxnSpPr>
            <a:cxnSpLocks/>
          </p:cNvCxnSpPr>
          <p:nvPr/>
        </p:nvCxnSpPr>
        <p:spPr>
          <a:xfrm flipV="1">
            <a:off x="1910107" y="4583548"/>
            <a:ext cx="3797226" cy="2398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298EBE0A-2172-4AA3-9C2A-6AFE9450FD8B}"/>
              </a:ext>
            </a:extLst>
          </p:cNvPr>
          <p:cNvCxnSpPr>
            <a:cxnSpLocks/>
          </p:cNvCxnSpPr>
          <p:nvPr/>
        </p:nvCxnSpPr>
        <p:spPr>
          <a:xfrm flipV="1">
            <a:off x="7495905" y="3596265"/>
            <a:ext cx="3797226" cy="2398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FB_IMG_1608366380779.jpg"/>
          <p:cNvPicPr>
            <a:picLocks noChangeAspect="1"/>
          </p:cNvPicPr>
          <p:nvPr/>
        </p:nvPicPr>
        <p:blipFill>
          <a:blip r:embed="rId3"/>
          <a:srcRect t="4848" b="24849"/>
          <a:stretch>
            <a:fillRect/>
          </a:stretch>
        </p:blipFill>
        <p:spPr>
          <a:xfrm>
            <a:off x="720436" y="1094508"/>
            <a:ext cx="2430517" cy="2563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4766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A04916A-CCBF-4DC1-806D-C0BC563A8812}"/>
              </a:ext>
            </a:extLst>
          </p:cNvPr>
          <p:cNvSpPr/>
          <p:nvPr/>
        </p:nvSpPr>
        <p:spPr>
          <a:xfrm>
            <a:off x="283090" y="1487146"/>
            <a:ext cx="4957124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CC9900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স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CC9900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CC9900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াধান 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CC9900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CC9900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CC9900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ঃ    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CC9900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AE2A9AF-0E6E-489A-B7CA-1259791B9D5D}"/>
                  </a:ext>
                </a:extLst>
              </p:cNvPr>
              <p:cNvSpPr/>
              <p:nvPr/>
            </p:nvSpPr>
            <p:spPr>
              <a:xfrm>
                <a:off x="455990" y="2530595"/>
                <a:ext cx="3392683" cy="138262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1</a:t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)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 ৩</a:t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endPara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AE2A9AF-0E6E-489A-B7CA-1259791B9D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90" y="2530595"/>
                <a:ext cx="3392683" cy="1382623"/>
              </a:xfrm>
              <a:prstGeom prst="rect">
                <a:avLst/>
              </a:prstGeom>
              <a:blipFill>
                <a:blip r:embed="rId2"/>
                <a:stretch>
                  <a:fillRect b="-13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93A93DC-63EF-49EB-AF8F-6CA83BA799A1}"/>
                  </a:ext>
                </a:extLst>
              </p:cNvPr>
              <p:cNvSpPr/>
              <p:nvPr/>
            </p:nvSpPr>
            <p:spPr>
              <a:xfrm>
                <a:off x="4547598" y="2574518"/>
                <a:ext cx="2202804" cy="133870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২</a:t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)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২৩</m:t>
                        </m:r>
                      </m:num>
                      <m:den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৭</m:t>
                        </m:r>
                      </m:den>
                    </m:f>
                  </m:oMath>
                </a14:m>
                <a:endPara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93A93DC-63EF-49EB-AF8F-6CA83BA799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598" y="2574518"/>
                <a:ext cx="2202804" cy="1338700"/>
              </a:xfrm>
              <a:prstGeom prst="rect">
                <a:avLst/>
              </a:prstGeom>
              <a:blipFill>
                <a:blip r:embed="rId3"/>
                <a:stretch>
                  <a:fillRect l="-7756" b="-1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quals 3">
            <a:extLst>
              <a:ext uri="{FF2B5EF4-FFF2-40B4-BE49-F238E27FC236}">
                <a16:creationId xmlns:a16="http://schemas.microsoft.com/office/drawing/2014/main" xmlns="" id="{609628AA-FE4E-4B07-85B5-1217447749BE}"/>
              </a:ext>
            </a:extLst>
          </p:cNvPr>
          <p:cNvSpPr/>
          <p:nvPr/>
        </p:nvSpPr>
        <p:spPr>
          <a:xfrm>
            <a:off x="1903000" y="4773960"/>
            <a:ext cx="437321" cy="26504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B1CC5E2-7BAF-4ECB-BAB1-1E122BEB6F9A}"/>
                  </a:ext>
                </a:extLst>
              </p:cNvPr>
              <p:cNvSpPr txBox="1"/>
              <p:nvPr/>
            </p:nvSpPr>
            <p:spPr>
              <a:xfrm>
                <a:off x="2121661" y="4177066"/>
                <a:ext cx="1279982" cy="11937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৭</m:t>
                          </m:r>
                        </m:num>
                        <m:den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২</m:t>
                          </m:r>
                        </m:den>
                      </m:f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B1CC5E2-7BAF-4ECB-BAB1-1E122BEB6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661" y="4177066"/>
                <a:ext cx="1279982" cy="11937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quals 6">
            <a:extLst>
              <a:ext uri="{FF2B5EF4-FFF2-40B4-BE49-F238E27FC236}">
                <a16:creationId xmlns:a16="http://schemas.microsoft.com/office/drawing/2014/main" xmlns="" id="{D5791804-1A24-41A9-98C2-BBD076C7DAEC}"/>
              </a:ext>
            </a:extLst>
          </p:cNvPr>
          <p:cNvSpPr/>
          <p:nvPr/>
        </p:nvSpPr>
        <p:spPr>
          <a:xfrm>
            <a:off x="5430339" y="4773960"/>
            <a:ext cx="437321" cy="26504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AE74EEB-D2AA-4BC8-91B2-3046CF6080EE}"/>
              </a:ext>
            </a:extLst>
          </p:cNvPr>
          <p:cNvSpPr/>
          <p:nvPr/>
        </p:nvSpPr>
        <p:spPr>
          <a:xfrm>
            <a:off x="613682" y="287024"/>
            <a:ext cx="265060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একক</a:t>
            </a:r>
            <a:r>
              <a:rPr kumimoji="0" lang="bn-IN" sz="4800" b="1" i="0" u="none" strike="noStrike" kern="1200" cap="none" spc="0" normalizeH="0" baseline="0" noProof="0" dirty="0" smtClean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IN" sz="48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কাজ </a:t>
            </a:r>
            <a:endParaRPr kumimoji="0" lang="en-US" sz="4800" b="1" i="0" u="none" strike="noStrike" kern="1200" cap="none" spc="0" normalizeH="0" baseline="0" noProof="0" dirty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2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AE74EEB-D2AA-4BC8-91B2-3046CF6080EE}"/>
              </a:ext>
            </a:extLst>
          </p:cNvPr>
          <p:cNvSpPr/>
          <p:nvPr/>
        </p:nvSpPr>
        <p:spPr>
          <a:xfrm>
            <a:off x="613682" y="287024"/>
            <a:ext cx="265060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জোড়ায় কাজ </a:t>
            </a:r>
            <a:endParaRPr kumimoji="0" lang="en-US" sz="4800" b="1" i="0" u="none" strike="noStrike" kern="1200" cap="none" spc="0" normalizeH="0" baseline="0" noProof="0" dirty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61BABAF-431B-45D7-81D3-930044F30779}"/>
              </a:ext>
            </a:extLst>
          </p:cNvPr>
          <p:cNvSpPr/>
          <p:nvPr/>
        </p:nvSpPr>
        <p:spPr>
          <a:xfrm>
            <a:off x="740290" y="1510222"/>
            <a:ext cx="4957124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CC9900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CC9900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অপ্রকৃত ভগ্নাংশে প্রকাশ 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CC9900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CC9900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CC9900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ঃ    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CC9900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CA2FF97-ABDF-42D9-A189-C2ED2C0C1D9F}"/>
                  </a:ext>
                </a:extLst>
              </p:cNvPr>
              <p:cNvSpPr/>
              <p:nvPr/>
            </p:nvSpPr>
            <p:spPr>
              <a:xfrm>
                <a:off x="455990" y="2530595"/>
                <a:ext cx="3392683" cy="138262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1</a:t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)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 ৩</a:t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endPara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CA2FF97-ABDF-42D9-A189-C2ED2C0C1D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90" y="2530595"/>
                <a:ext cx="3392683" cy="1382623"/>
              </a:xfrm>
              <a:prstGeom prst="rect">
                <a:avLst/>
              </a:prstGeom>
              <a:blipFill>
                <a:blip r:embed="rId2"/>
                <a:stretch>
                  <a:fillRect b="-13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820AF69-95C8-49E3-8095-1E907FA33E91}"/>
                  </a:ext>
                </a:extLst>
              </p:cNvPr>
              <p:cNvSpPr/>
              <p:nvPr/>
            </p:nvSpPr>
            <p:spPr>
              <a:xfrm>
                <a:off x="3848673" y="2567354"/>
                <a:ext cx="3392683" cy="132587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(২)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২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৫</m:t>
                        </m:r>
                      </m:num>
                      <m:den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৬</m:t>
                        </m:r>
                      </m:den>
                    </m:f>
                  </m:oMath>
                </a14:m>
                <a:endPara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820AF69-95C8-49E3-8095-1E907FA33E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673" y="2567354"/>
                <a:ext cx="3392683" cy="1325876"/>
              </a:xfrm>
              <a:prstGeom prst="rect">
                <a:avLst/>
              </a:prstGeom>
              <a:blipFill>
                <a:blip r:embed="rId3"/>
                <a:stretch>
                  <a:fillRect b="-17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71A94BA-A7F3-4982-8772-8E9BC32DDBBE}"/>
                  </a:ext>
                </a:extLst>
              </p:cNvPr>
              <p:cNvSpPr/>
              <p:nvPr/>
            </p:nvSpPr>
            <p:spPr>
              <a:xfrm>
                <a:off x="7241356" y="2572210"/>
                <a:ext cx="3392683" cy="134100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(৩)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৪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৪</m:t>
                        </m:r>
                      </m:num>
                      <m:den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৯</m:t>
                        </m:r>
                      </m:den>
                    </m:f>
                  </m:oMath>
                </a14:m>
                <a:endPara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71A94BA-A7F3-4982-8772-8E9BC32DDB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1356" y="2572210"/>
                <a:ext cx="3392683" cy="1341008"/>
              </a:xfrm>
              <a:prstGeom prst="rect">
                <a:avLst/>
              </a:prstGeom>
              <a:blipFill>
                <a:blip r:embed="rId4"/>
                <a:stretch>
                  <a:fillRect b="-1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436A3B6-7D67-4055-8554-BB13E7841973}"/>
                  </a:ext>
                </a:extLst>
              </p:cNvPr>
              <p:cNvSpPr/>
              <p:nvPr/>
            </p:nvSpPr>
            <p:spPr>
              <a:xfrm>
                <a:off x="455990" y="4226532"/>
                <a:ext cx="3392683" cy="134100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(৪)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৩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৫</m:t>
                        </m:r>
                      </m:num>
                      <m:den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৮</m:t>
                        </m:r>
                      </m:den>
                    </m:f>
                  </m:oMath>
                </a14:m>
                <a:endPara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436A3B6-7D67-4055-8554-BB13E78419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90" y="4226532"/>
                <a:ext cx="3392683" cy="1341008"/>
              </a:xfrm>
              <a:prstGeom prst="rect">
                <a:avLst/>
              </a:prstGeom>
              <a:blipFill>
                <a:blip r:embed="rId5"/>
                <a:stretch>
                  <a:fillRect b="-1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245F91F-AA08-4DEB-830F-A645F2AA77DA}"/>
                  </a:ext>
                </a:extLst>
              </p:cNvPr>
              <p:cNvSpPr/>
              <p:nvPr/>
            </p:nvSpPr>
            <p:spPr>
              <a:xfrm>
                <a:off x="4001073" y="4226532"/>
                <a:ext cx="3392683" cy="134100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(৫)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২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৭</m:t>
                        </m:r>
                      </m:num>
                      <m:den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১০</m:t>
                        </m:r>
                      </m:den>
                    </m:f>
                  </m:oMath>
                </a14:m>
                <a:endPara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245F91F-AA08-4DEB-830F-A645F2AA77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073" y="4226532"/>
                <a:ext cx="3392683" cy="1341008"/>
              </a:xfrm>
              <a:prstGeom prst="rect">
                <a:avLst/>
              </a:prstGeom>
              <a:blipFill>
                <a:blip r:embed="rId6"/>
                <a:stretch>
                  <a:fillRect b="-1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854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2A78A0E-7F5F-40C7-A288-8A7C54AAD984}"/>
              </a:ext>
            </a:extLst>
          </p:cNvPr>
          <p:cNvSpPr/>
          <p:nvPr/>
        </p:nvSpPr>
        <p:spPr>
          <a:xfrm>
            <a:off x="638121" y="200836"/>
            <a:ext cx="311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দলীয় কাজ </a:t>
            </a:r>
            <a:endParaRPr kumimoji="0" lang="en-US" sz="5400" b="1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F11548E-E5A4-4E3B-BCCA-2AC1E3114351}"/>
                  </a:ext>
                </a:extLst>
              </p:cNvPr>
              <p:cNvSpPr/>
              <p:nvPr/>
            </p:nvSpPr>
            <p:spPr>
              <a:xfrm>
                <a:off x="1205960" y="2590285"/>
                <a:ext cx="2202804" cy="133870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1</a:t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)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৭</m:t>
                        </m:r>
                      </m:num>
                      <m:den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৫</m:t>
                        </m:r>
                      </m:den>
                    </m:f>
                  </m:oMath>
                </a14:m>
                <a:endPara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F11548E-E5A4-4E3B-BCCA-2AC1E31143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960" y="2590285"/>
                <a:ext cx="2202804" cy="1338700"/>
              </a:xfrm>
              <a:prstGeom prst="rect">
                <a:avLst/>
              </a:prstGeom>
              <a:blipFill>
                <a:blip r:embed="rId2"/>
                <a:stretch>
                  <a:fillRect b="-1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35C1A0C-D61E-4250-99A6-155FC36CF87B}"/>
              </a:ext>
            </a:extLst>
          </p:cNvPr>
          <p:cNvSpPr/>
          <p:nvPr/>
        </p:nvSpPr>
        <p:spPr>
          <a:xfrm>
            <a:off x="769602" y="1376910"/>
            <a:ext cx="6920352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FFBD47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মি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FFBD47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FFBD47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FFBD47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FFBD47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ভগ্নাংশ বা পূর্ণ সংখ্যায় প্রকাশ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FFBD47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FFBD47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FFBD47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FFBD47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ঃ  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FFBD47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FFBD47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4000" b="1" i="0" u="none" strike="noStrike" kern="1200" cap="none" spc="0" normalizeH="0" baseline="0" noProof="0" dirty="0">
              <a:ln w="0"/>
              <a:solidFill>
                <a:srgbClr val="FFBD47">
                  <a:lumMod val="75000"/>
                </a:srgb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6A06441-61DF-4172-ADF4-101740B29789}"/>
                  </a:ext>
                </a:extLst>
              </p:cNvPr>
              <p:cNvSpPr/>
              <p:nvPr/>
            </p:nvSpPr>
            <p:spPr>
              <a:xfrm>
                <a:off x="4634028" y="2590285"/>
                <a:ext cx="2202804" cy="133870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(২)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৯</m:t>
                        </m:r>
                      </m:num>
                      <m:den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৪</m:t>
                        </m:r>
                      </m:den>
                    </m:f>
                  </m:oMath>
                </a14:m>
                <a:endPara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6A06441-61DF-4172-ADF4-101740B297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028" y="2590285"/>
                <a:ext cx="2202804" cy="1338700"/>
              </a:xfrm>
              <a:prstGeom prst="rect">
                <a:avLst/>
              </a:prstGeom>
              <a:blipFill>
                <a:blip r:embed="rId3"/>
                <a:stretch>
                  <a:fillRect b="-1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BFA17B5-86F0-4550-BF0F-D474A04B0CF3}"/>
                  </a:ext>
                </a:extLst>
              </p:cNvPr>
              <p:cNvSpPr/>
              <p:nvPr/>
            </p:nvSpPr>
            <p:spPr>
              <a:xfrm>
                <a:off x="7801786" y="2590285"/>
                <a:ext cx="2202804" cy="133870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(৩)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২৩</m:t>
                        </m:r>
                      </m:num>
                      <m:den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৭</m:t>
                        </m:r>
                      </m:den>
                    </m:f>
                  </m:oMath>
                </a14:m>
                <a:endPara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BFA17B5-86F0-4550-BF0F-D474A04B0C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1786" y="2590285"/>
                <a:ext cx="2202804" cy="1338700"/>
              </a:xfrm>
              <a:prstGeom prst="rect">
                <a:avLst/>
              </a:prstGeom>
              <a:blipFill>
                <a:blip r:embed="rId4"/>
                <a:stretch>
                  <a:fillRect l="-9418" b="-1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2313AF0-D997-4F6C-A0FC-32A347FAF0CB}"/>
                  </a:ext>
                </a:extLst>
              </p:cNvPr>
              <p:cNvSpPr/>
              <p:nvPr/>
            </p:nvSpPr>
            <p:spPr>
              <a:xfrm>
                <a:off x="1364048" y="4496029"/>
                <a:ext cx="2202804" cy="132587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(৪)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৩৫</m:t>
                        </m:r>
                      </m:num>
                      <m:den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৮</m:t>
                        </m:r>
                      </m:den>
                    </m:f>
                  </m:oMath>
                </a14:m>
                <a:endPara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2313AF0-D997-4F6C-A0FC-32A347FAF0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048" y="4496029"/>
                <a:ext cx="2202804" cy="1325876"/>
              </a:xfrm>
              <a:prstGeom prst="rect">
                <a:avLst/>
              </a:prstGeom>
              <a:blipFill>
                <a:blip r:embed="rId5"/>
                <a:stretch>
                  <a:fillRect l="-7756" b="-17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4C36C42-528E-4A08-B644-050F390A829C}"/>
                  </a:ext>
                </a:extLst>
              </p:cNvPr>
              <p:cNvSpPr/>
              <p:nvPr/>
            </p:nvSpPr>
            <p:spPr>
              <a:xfrm>
                <a:off x="4768837" y="4496029"/>
                <a:ext cx="2202804" cy="134100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(৫)</a:t>
                </a:r>
                <a:r>
                  <a:rPr kumimoji="0" lang="en-US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5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৪৩</m:t>
                        </m:r>
                      </m:num>
                      <m:den>
                        <m:r>
                          <a:rPr kumimoji="0" lang="bn-IN" sz="5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১০</m:t>
                        </m:r>
                      </m:den>
                    </m:f>
                  </m:oMath>
                </a14:m>
                <a:endPara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4C36C42-528E-4A08-B644-050F390A8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837" y="4496029"/>
                <a:ext cx="2202804" cy="1341008"/>
              </a:xfrm>
              <a:prstGeom prst="rect">
                <a:avLst/>
              </a:prstGeom>
              <a:blipFill>
                <a:blip r:embed="rId6"/>
                <a:stretch>
                  <a:fillRect l="-7459" b="-1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496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D6EE29D-FEA1-48E7-8187-1286734C536A}"/>
              </a:ext>
            </a:extLst>
          </p:cNvPr>
          <p:cNvSpPr/>
          <p:nvPr/>
        </p:nvSpPr>
        <p:spPr>
          <a:xfrm>
            <a:off x="-114227" y="879230"/>
            <a:ext cx="74732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বইয়ের ৩৯ ও ৪০ প</a:t>
            </a:r>
            <a:r>
              <a:rPr kumimoji="0" lang="bn-IN" sz="4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ৃ</a:t>
            </a:r>
            <a:r>
              <a:rPr kumimoji="0" lang="en-US" sz="4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ষ্ঠা বের কর </a:t>
            </a:r>
            <a:r>
              <a:rPr kumimoji="0" lang="bn-IN" sz="4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44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3636D91-C48F-40CB-ACD4-439D0C87F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5177" y="1913512"/>
            <a:ext cx="3246483" cy="3906231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A4679E-20CC-4CC4-A2DE-5E5C550DA4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8113" y="2496609"/>
            <a:ext cx="3221833" cy="3906231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715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20CBCF0-C706-42C6-B1A8-3DBEC19D0466}"/>
              </a:ext>
            </a:extLst>
          </p:cNvPr>
          <p:cNvSpPr/>
          <p:nvPr/>
        </p:nvSpPr>
        <p:spPr>
          <a:xfrm>
            <a:off x="4511470" y="519363"/>
            <a:ext cx="1967699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মূল্যায়ন </a:t>
            </a:r>
            <a:endParaRPr kumimoji="0" lang="en-US" sz="4000" b="1" i="0" u="none" strike="noStrike" kern="1200" cap="none" spc="0" normalizeH="0" baseline="0" noProof="0" dirty="0">
              <a:ln w="0"/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0CA4E32-E3B8-4033-B52F-64C1F84A230F}"/>
                  </a:ext>
                </a:extLst>
              </p:cNvPr>
              <p:cNvSpPr/>
              <p:nvPr/>
            </p:nvSpPr>
            <p:spPr>
              <a:xfrm>
                <a:off x="240125" y="2113059"/>
                <a:ext cx="8195640" cy="9725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১</a:t>
                </a:r>
                <a:r>
                  <a:rPr kumimoji="0" lang="bn-IN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। </a:t>
                </a:r>
                <a:r>
                  <a:rPr kumimoji="0" lang="en-US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 ৩</a:t>
                </a:r>
                <a:r>
                  <a:rPr kumimoji="0" lang="bn-IN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৩</m:t>
                        </m:r>
                      </m:num>
                      <m:den>
                        <m:r>
                          <a:rPr kumimoji="0" lang="bn-IN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৫</m:t>
                        </m:r>
                      </m:den>
                    </m:f>
                    <m:r>
                      <a:rPr kumimoji="0" lang="bn-IN" sz="4000" b="0" i="1" u="none" strike="noStrike" kern="1200" cap="none" spc="0" normalizeH="0" baseline="0" noProof="0" smtClean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kumimoji="0" lang="bn-IN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কে অপ্রকৃত ভগ্নাংশে প্রকাশ কর। </a:t>
                </a:r>
                <a:endParaRPr kumimoji="0" lang="en-US" sz="40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0CA4E32-E3B8-4033-B52F-64C1F84A23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25" y="2113059"/>
                <a:ext cx="8195640" cy="972510"/>
              </a:xfrm>
              <a:prstGeom prst="rect">
                <a:avLst/>
              </a:prstGeom>
              <a:blipFill>
                <a:blip r:embed="rId2"/>
                <a:stretch>
                  <a:fillRect b="-16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84F28B-CCB4-4B48-98D7-FD23D29E79A8}"/>
                  </a:ext>
                </a:extLst>
              </p:cNvPr>
              <p:cNvSpPr/>
              <p:nvPr/>
            </p:nvSpPr>
            <p:spPr>
              <a:xfrm>
                <a:off x="253377" y="3183463"/>
                <a:ext cx="7291200" cy="101559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২</a:t>
                </a:r>
                <a:r>
                  <a:rPr kumimoji="0" lang="bn-IN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। </a:t>
                </a:r>
                <a:r>
                  <a:rPr kumimoji="0" lang="en-US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৯</m:t>
                        </m:r>
                      </m:num>
                      <m:den>
                        <m:r>
                          <a:rPr kumimoji="0" lang="bn-IN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৪</m:t>
                        </m:r>
                      </m:den>
                    </m:f>
                    <m:r>
                      <a:rPr kumimoji="0" lang="bn-IN" sz="4000" b="0" i="1" u="none" strike="noStrike" kern="1200" cap="none" spc="0" normalizeH="0" baseline="0" noProof="0" smtClean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kumimoji="0" lang="bn-IN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কে মিশ্র ভগ্নাংশে প্রকাশ কর।   </a:t>
                </a:r>
                <a:endParaRPr kumimoji="0" lang="en-US" sz="40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984F28B-CCB4-4B48-98D7-FD23D29E79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77" y="3183463"/>
                <a:ext cx="7291200" cy="1015599"/>
              </a:xfrm>
              <a:prstGeom prst="rect">
                <a:avLst/>
              </a:prstGeom>
              <a:blipFill>
                <a:blip r:embed="rId3"/>
                <a:stretch>
                  <a:fillRect b="-15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DC0C1FF-DAAC-4E06-AC3D-F13E0C29FEE9}"/>
                  </a:ext>
                </a:extLst>
              </p:cNvPr>
              <p:cNvSpPr/>
              <p:nvPr/>
            </p:nvSpPr>
            <p:spPr>
              <a:xfrm>
                <a:off x="438849" y="4296956"/>
                <a:ext cx="3899096" cy="101354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৩</a:t>
                </a:r>
                <a:r>
                  <a:rPr kumimoji="0" lang="bn-IN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। </a:t>
                </a:r>
                <a:r>
                  <a:rPr kumimoji="0" lang="en-US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১৬</m:t>
                        </m:r>
                      </m:num>
                      <m:den>
                        <m:r>
                          <a:rPr kumimoji="0" lang="bn-IN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৫</m:t>
                        </m:r>
                      </m:den>
                    </m:f>
                    <m:r>
                      <a:rPr kumimoji="0" lang="bn-IN" sz="4000" b="0" i="0" u="none" strike="noStrike" kern="1200" cap="none" spc="0" normalizeH="0" baseline="0" noProof="0" smtClean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NikoshBAN" panose="02000000000000000000" pitchFamily="2" charset="0"/>
                      </a:rPr>
                      <m:t>= </m:t>
                    </m:r>
                  </m:oMath>
                </a14:m>
                <a:r>
                  <a:rPr kumimoji="0" lang="bn-IN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▭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bn-IN" sz="4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4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▭</m:t>
                        </m:r>
                      </m:num>
                      <m:den>
                        <m:r>
                          <a:rPr kumimoji="0" lang="bn-IN" sz="4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kumimoji="0" lang="bn-IN" sz="4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endParaRPr kumimoji="0" lang="en-US" sz="40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DC0C1FF-DAAC-4E06-AC3D-F13E0C29FE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49" y="4296956"/>
                <a:ext cx="3899096" cy="1013547"/>
              </a:xfrm>
              <a:prstGeom prst="rect">
                <a:avLst/>
              </a:prstGeom>
              <a:blipFill>
                <a:blip r:embed="rId4"/>
                <a:stretch>
                  <a:fillRect r="-11094" b="-18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18DA8B7-507D-4F9E-A0E8-B1F789C9BBA0}"/>
                  </a:ext>
                </a:extLst>
              </p:cNvPr>
              <p:cNvSpPr/>
              <p:nvPr/>
            </p:nvSpPr>
            <p:spPr>
              <a:xfrm>
                <a:off x="455109" y="5310503"/>
                <a:ext cx="2956560" cy="101354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৪</a:t>
                </a:r>
                <a:r>
                  <a:rPr kumimoji="0" lang="bn-IN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। </a:t>
                </a:r>
                <a:r>
                  <a:rPr kumimoji="0" lang="en-US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২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kumimoji="0" lang="bn-IN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৭</m:t>
                        </m:r>
                      </m:den>
                    </m:f>
                  </m:oMath>
                </a14:m>
                <a:r>
                  <a:rPr kumimoji="0" lang="bn-IN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bn-IN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▯</m:t>
                        </m:r>
                      </m:num>
                      <m:den>
                        <m:r>
                          <a:rPr kumimoji="0" lang="bn-IN" sz="40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৭</m:t>
                        </m:r>
                      </m:den>
                    </m:f>
                  </m:oMath>
                </a14:m>
                <a:r>
                  <a:rPr kumimoji="0" lang="bn-IN" sz="40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endParaRPr kumimoji="0" lang="en-US" sz="40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18DA8B7-507D-4F9E-A0E8-B1F789C9BB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09" y="5310503"/>
                <a:ext cx="2956560" cy="1013547"/>
              </a:xfrm>
              <a:prstGeom prst="rect">
                <a:avLst/>
              </a:prstGeom>
              <a:blipFill>
                <a:blip r:embed="rId5"/>
                <a:stretch>
                  <a:fillRect r="-1856" b="-162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quals 2">
            <a:extLst>
              <a:ext uri="{FF2B5EF4-FFF2-40B4-BE49-F238E27FC236}">
                <a16:creationId xmlns:a16="http://schemas.microsoft.com/office/drawing/2014/main" xmlns="" id="{9F8D785F-3F46-434B-BE92-7E12B7E6E189}"/>
              </a:ext>
            </a:extLst>
          </p:cNvPr>
          <p:cNvSpPr/>
          <p:nvPr/>
        </p:nvSpPr>
        <p:spPr>
          <a:xfrm>
            <a:off x="7892426" y="2322112"/>
            <a:ext cx="848139" cy="5544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D150A26-7CE8-46B7-8203-A80FC6584D95}"/>
                  </a:ext>
                </a:extLst>
              </p:cNvPr>
              <p:cNvSpPr txBox="1"/>
              <p:nvPr/>
            </p:nvSpPr>
            <p:spPr>
              <a:xfrm>
                <a:off x="8938592" y="1974886"/>
                <a:ext cx="628377" cy="9421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১৮</m:t>
                          </m:r>
                        </m:num>
                        <m:den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D150A26-7CE8-46B7-8203-A80FC6584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8592" y="1974886"/>
                <a:ext cx="628377" cy="942181"/>
              </a:xfrm>
              <a:prstGeom prst="rect">
                <a:avLst/>
              </a:prstGeom>
              <a:blipFill>
                <a:blip r:embed="rId6"/>
                <a:stretch>
                  <a:fillRect r="-2913" b="-5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quals 8">
            <a:extLst>
              <a:ext uri="{FF2B5EF4-FFF2-40B4-BE49-F238E27FC236}">
                <a16:creationId xmlns:a16="http://schemas.microsoft.com/office/drawing/2014/main" xmlns="" id="{454D4E99-9CFB-4AAB-859B-6CBBBD26CCEE}"/>
              </a:ext>
            </a:extLst>
          </p:cNvPr>
          <p:cNvSpPr/>
          <p:nvPr/>
        </p:nvSpPr>
        <p:spPr>
          <a:xfrm>
            <a:off x="6911765" y="3495230"/>
            <a:ext cx="848139" cy="5544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5048640-BDC2-4E82-A10E-FB6DDA6F350A}"/>
                  </a:ext>
                </a:extLst>
              </p:cNvPr>
              <p:cNvSpPr txBox="1"/>
              <p:nvPr/>
            </p:nvSpPr>
            <p:spPr>
              <a:xfrm>
                <a:off x="5635426" y="4458431"/>
                <a:ext cx="53219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২</m:t>
                      </m:r>
                    </m:oMath>
                  </m:oMathPara>
                </a14:m>
                <a:endPara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5048640-BDC2-4E82-A10E-FB6DDA6F3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426" y="4458431"/>
                <a:ext cx="532197" cy="6771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B2402F-96CC-4586-A3A0-53058085244A}"/>
                  </a:ext>
                </a:extLst>
              </p:cNvPr>
              <p:cNvSpPr txBox="1"/>
              <p:nvPr/>
            </p:nvSpPr>
            <p:spPr>
              <a:xfrm>
                <a:off x="6125119" y="4243450"/>
                <a:ext cx="421589" cy="9421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১</m:t>
                          </m:r>
                        </m:num>
                        <m:den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7B2402F-96CC-4586-A3A0-530580852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119" y="4243450"/>
                <a:ext cx="421589" cy="942181"/>
              </a:xfrm>
              <a:prstGeom prst="rect">
                <a:avLst/>
              </a:prstGeom>
              <a:blipFill>
                <a:blip r:embed="rId8"/>
                <a:stretch>
                  <a:fillRect r="-2899" b="-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quals 11">
            <a:extLst>
              <a:ext uri="{FF2B5EF4-FFF2-40B4-BE49-F238E27FC236}">
                <a16:creationId xmlns:a16="http://schemas.microsoft.com/office/drawing/2014/main" xmlns="" id="{B9F4D180-6E32-423D-A6F6-D913F88EBA74}"/>
              </a:ext>
            </a:extLst>
          </p:cNvPr>
          <p:cNvSpPr/>
          <p:nvPr/>
        </p:nvSpPr>
        <p:spPr>
          <a:xfrm>
            <a:off x="4647180" y="4526527"/>
            <a:ext cx="848139" cy="5544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Equals 12">
            <a:extLst>
              <a:ext uri="{FF2B5EF4-FFF2-40B4-BE49-F238E27FC236}">
                <a16:creationId xmlns:a16="http://schemas.microsoft.com/office/drawing/2014/main" xmlns="" id="{4F1BCC68-3B2F-4B3D-8758-3AC252A6EA6C}"/>
              </a:ext>
            </a:extLst>
          </p:cNvPr>
          <p:cNvSpPr/>
          <p:nvPr/>
        </p:nvSpPr>
        <p:spPr>
          <a:xfrm>
            <a:off x="3474907" y="5639710"/>
            <a:ext cx="848139" cy="5544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1E9988B-2846-4DA4-8A0F-DBBC9B76C7CE}"/>
                  </a:ext>
                </a:extLst>
              </p:cNvPr>
              <p:cNvSpPr txBox="1"/>
              <p:nvPr/>
            </p:nvSpPr>
            <p:spPr>
              <a:xfrm>
                <a:off x="4673818" y="5346185"/>
                <a:ext cx="633187" cy="9421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১৫</m:t>
                          </m:r>
                        </m:num>
                        <m:den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৭</m:t>
                          </m:r>
                        </m:den>
                      </m:f>
                    </m:oMath>
                  </m:oMathPara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E9988B-2846-4DA4-8A0F-DBBC9B76C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818" y="5346185"/>
                <a:ext cx="633187" cy="942181"/>
              </a:xfrm>
              <a:prstGeom prst="rect">
                <a:avLst/>
              </a:prstGeom>
              <a:blipFill>
                <a:blip r:embed="rId9"/>
                <a:stretch>
                  <a:fillRect r="-962" b="-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7F8294-21C1-4E22-851D-37A41EB95B66}"/>
                  </a:ext>
                </a:extLst>
              </p:cNvPr>
              <p:cNvSpPr txBox="1"/>
              <p:nvPr/>
            </p:nvSpPr>
            <p:spPr>
              <a:xfrm>
                <a:off x="8027310" y="3393312"/>
                <a:ext cx="53219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২</m:t>
                      </m:r>
                    </m:oMath>
                  </m:oMathPara>
                </a14:m>
                <a:endPara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37F8294-21C1-4E22-851D-37A41EB95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310" y="3393312"/>
                <a:ext cx="532197" cy="6771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1163395-A0D0-4FDF-BCCF-3E98297B7324}"/>
                  </a:ext>
                </a:extLst>
              </p:cNvPr>
              <p:cNvSpPr txBox="1"/>
              <p:nvPr/>
            </p:nvSpPr>
            <p:spPr>
              <a:xfrm>
                <a:off x="8517003" y="3178331"/>
                <a:ext cx="378309" cy="9421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১</m:t>
                          </m:r>
                        </m:num>
                        <m:den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৪</m:t>
                          </m:r>
                        </m:den>
                      </m:f>
                    </m:oMath>
                  </m:oMathPara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1163395-A0D0-4FDF-BCCF-3E98297B73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7003" y="3178331"/>
                <a:ext cx="378309" cy="942181"/>
              </a:xfrm>
              <a:prstGeom prst="rect">
                <a:avLst/>
              </a:prstGeom>
              <a:blipFill>
                <a:blip r:embed="rId11"/>
                <a:stretch>
                  <a:fillRect r="-3226" b="-3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6586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F05B068-0984-4746-B51B-134BA411C0A1}"/>
              </a:ext>
            </a:extLst>
          </p:cNvPr>
          <p:cNvSpPr/>
          <p:nvPr/>
        </p:nvSpPr>
        <p:spPr>
          <a:xfrm>
            <a:off x="5513623" y="3469937"/>
            <a:ext cx="6419911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মি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bn-IN" sz="3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ভগ্নাংশ বা পূর্ণ সংখ্যায় প্রকাশ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bn-IN" sz="3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ঃ  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IN" sz="3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36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3F4186F3-5A9C-4213-888B-57F5971C0FC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84818" y="3016154"/>
            <a:ext cx="2621887" cy="1060483"/>
          </a:xfrm>
          <a:prstGeom prst="rect">
            <a:avLst/>
          </a:prstGeom>
          <a:blipFill>
            <a:blip r:embed="rId2"/>
            <a:stretch>
              <a:fillRect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C0DA81-E4CA-4368-9F17-684266CE5815}"/>
              </a:ext>
            </a:extLst>
          </p:cNvPr>
          <p:cNvSpPr/>
          <p:nvPr/>
        </p:nvSpPr>
        <p:spPr>
          <a:xfrm>
            <a:off x="0" y="2257270"/>
            <a:ext cx="5433848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অপ্রকৃত ভগ্নাংশে প্রকাশ 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ঃ    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E10F0F1-6C35-4158-90BC-0D21C249E4A7}"/>
                  </a:ext>
                </a:extLst>
              </p:cNvPr>
              <p:cNvSpPr/>
              <p:nvPr/>
            </p:nvSpPr>
            <p:spPr>
              <a:xfrm>
                <a:off x="6127459" y="4271963"/>
                <a:ext cx="2202804" cy="110568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4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</a:t>
                </a:r>
                <a:r>
                  <a:rPr kumimoji="0" lang="en-US" sz="4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১</a:t>
                </a:r>
                <a:r>
                  <a:rPr kumimoji="0" lang="bn-IN" sz="4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)</a:t>
                </a:r>
                <a:r>
                  <a:rPr kumimoji="0" lang="en-US" sz="4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4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4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4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১৬</m:t>
                        </m:r>
                      </m:num>
                      <m:den>
                        <m:r>
                          <a:rPr kumimoji="0" lang="bn-IN" sz="4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৭</m:t>
                        </m:r>
                      </m:den>
                    </m:f>
                  </m:oMath>
                </a14:m>
                <a:endParaRPr kumimoji="0" lang="en-US" sz="4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E10F0F1-6C35-4158-90BC-0D21C249E4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459" y="4271963"/>
                <a:ext cx="2202804" cy="1105687"/>
              </a:xfrm>
              <a:prstGeom prst="rect">
                <a:avLst/>
              </a:prstGeom>
              <a:blipFill>
                <a:blip r:embed="rId3"/>
                <a:stretch>
                  <a:fillRect b="-16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4D364545-54E5-4B37-B594-5442FCA88203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2262" y="2913892"/>
            <a:ext cx="2447188" cy="1105687"/>
          </a:xfrm>
          <a:prstGeom prst="rect">
            <a:avLst/>
          </a:prstGeom>
          <a:blipFill>
            <a:blip r:embed="rId4"/>
            <a:stretch>
              <a:fillRect b="-16575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980528A-9780-4429-9D79-6934B6AF29AF}"/>
                  </a:ext>
                </a:extLst>
              </p:cNvPr>
              <p:cNvSpPr/>
              <p:nvPr/>
            </p:nvSpPr>
            <p:spPr>
              <a:xfrm>
                <a:off x="9054235" y="4271963"/>
                <a:ext cx="2202804" cy="110568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IN" sz="4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(</a:t>
                </a:r>
                <a:r>
                  <a:rPr kumimoji="0" lang="en-US" sz="4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২</a:t>
                </a:r>
                <a:r>
                  <a:rPr kumimoji="0" lang="bn-IN" sz="4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>)</a:t>
                </a:r>
                <a:r>
                  <a:rPr kumimoji="0" lang="en-US" sz="4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:r>
                  <a:rPr kumimoji="0" lang="bn-IN" sz="4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4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kumimoji="0" lang="bn-IN" sz="4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২১</m:t>
                        </m:r>
                      </m:num>
                      <m:den>
                        <m:r>
                          <a:rPr kumimoji="0" lang="bn-IN" sz="4400" b="0" i="1" u="none" strike="noStrike" kern="1200" cap="none" spc="0" normalizeH="0" baseline="0" noProof="0" smtClean="0">
                            <a:ln w="0"/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anose="02000000000000000000" pitchFamily="2" charset="0"/>
                          </a:rPr>
                          <m:t>৯</m:t>
                        </m:r>
                      </m:den>
                    </m:f>
                  </m:oMath>
                </a14:m>
                <a:endParaRPr kumimoji="0" lang="en-US" sz="4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980528A-9780-4429-9D79-6934B6AF29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4235" y="4271963"/>
                <a:ext cx="2202804" cy="1105687"/>
              </a:xfrm>
              <a:prstGeom prst="rect">
                <a:avLst/>
              </a:prstGeom>
              <a:blipFill>
                <a:blip r:embed="rId5"/>
                <a:stretch>
                  <a:fillRect b="-16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01088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AE74EEB-D2AA-4BC8-91B2-3046CF6080EE}"/>
              </a:ext>
            </a:extLst>
          </p:cNvPr>
          <p:cNvSpPr/>
          <p:nvPr/>
        </p:nvSpPr>
        <p:spPr>
          <a:xfrm>
            <a:off x="3056435" y="2403207"/>
            <a:ext cx="625738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ধন্যবাদ</a:t>
            </a:r>
            <a:r>
              <a:rPr kumimoji="0" lang="en-US" sz="8800" b="1" i="0" u="none" strike="noStrike" kern="120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সবাইকে</a:t>
            </a:r>
            <a:r>
              <a:rPr kumimoji="0" lang="bn-IN" sz="8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88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02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D02BE82-A8B5-4340-870A-9723A4F254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4128" y="415637"/>
            <a:ext cx="6185217" cy="52785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AE74EEB-D2AA-4BC8-91B2-3046CF6080EE}"/>
              </a:ext>
            </a:extLst>
          </p:cNvPr>
          <p:cNvSpPr/>
          <p:nvPr/>
        </p:nvSpPr>
        <p:spPr>
          <a:xfrm>
            <a:off x="861876" y="1606373"/>
            <a:ext cx="287410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 লক্ষ্য কর-</a:t>
            </a:r>
            <a:endParaRPr kumimoji="0" lang="en-US" sz="4800" b="1" i="0" u="none" strike="noStrike" kern="1200" cap="none" spc="0" normalizeH="0" baseline="0" noProof="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1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6D0DC44-28FD-4D34-AEEB-27C82F57D4D7}"/>
              </a:ext>
            </a:extLst>
          </p:cNvPr>
          <p:cNvSpPr/>
          <p:nvPr/>
        </p:nvSpPr>
        <p:spPr>
          <a:xfrm>
            <a:off x="1184144" y="2247109"/>
            <a:ext cx="60772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আজ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ট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80F30F5-00B4-4C16-8F4B-CF37CC6DB855}"/>
              </a:ext>
            </a:extLst>
          </p:cNvPr>
          <p:cNvSpPr/>
          <p:nvPr/>
        </p:nvSpPr>
        <p:spPr>
          <a:xfrm>
            <a:off x="2437883" y="3229925"/>
            <a:ext cx="75369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54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</a:t>
            </a:r>
            <a:r>
              <a:rPr kumimoji="0" lang="en-US" sz="54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as-IN" sz="54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en-US" sz="54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কৃত, অ</a:t>
            </a:r>
            <a:r>
              <a:rPr kumimoji="0" lang="bn-IN" sz="54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প্রকৃত</a:t>
            </a:r>
            <a:r>
              <a:rPr kumimoji="0" lang="en-US" sz="54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IN" sz="54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ও </a:t>
            </a:r>
            <a:r>
              <a:rPr kumimoji="0" lang="en-US" sz="54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মিশ্র</a:t>
            </a:r>
            <a:r>
              <a:rPr kumimoji="0" lang="bn-IN" sz="54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ভগ্নাংশ </a:t>
            </a:r>
            <a:r>
              <a:rPr kumimoji="0" lang="en-US" sz="54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9055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9094A32-EF8E-4457-8940-A9A9DB86DC8B}"/>
              </a:ext>
            </a:extLst>
          </p:cNvPr>
          <p:cNvSpPr txBox="1"/>
          <p:nvPr/>
        </p:nvSpPr>
        <p:spPr>
          <a:xfrm>
            <a:off x="969818" y="1073728"/>
            <a:ext cx="8409709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এবার নিচের অংশটুকু পড় ও খাতায়  লিখঃ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905FFEE-CCE6-4C2C-8C10-5A4D27FC33BE}"/>
              </a:ext>
            </a:extLst>
          </p:cNvPr>
          <p:cNvSpPr txBox="1"/>
          <p:nvPr/>
        </p:nvSpPr>
        <p:spPr>
          <a:xfrm>
            <a:off x="1572490" y="2260983"/>
            <a:ext cx="8409709" cy="230832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১। যে ভগ্নাংশের লব ছোট ও হর বড় তাই প্রকৃত ভগ্নাংশ।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২। যে ভগ্নাংশের লব বড় ও হর ছোট তাই অপ্রকৃত ভগ্নাংশ।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৩। যে ভগ্নাংশে পূর্ণ সংখ্যার সাথে প্রকৃত ভগ্নাংশ যুক্ত থাকে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   তাকে মিশ্র ভগ্নাংশ বলে।</a:t>
            </a:r>
          </a:p>
        </p:txBody>
      </p:sp>
    </p:spTree>
    <p:extLst>
      <p:ext uri="{BB962C8B-B14F-4D97-AF65-F5344CB8AC3E}">
        <p14:creationId xmlns:p14="http://schemas.microsoft.com/office/powerpoint/2010/main" xmlns="" val="322938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xmlns="" id="{FD8E38B7-5451-470E-B166-95F86A71F2D5}"/>
              </a:ext>
            </a:extLst>
          </p:cNvPr>
          <p:cNvSpPr/>
          <p:nvPr/>
        </p:nvSpPr>
        <p:spPr>
          <a:xfrm>
            <a:off x="4274048" y="1067532"/>
            <a:ext cx="3465221" cy="1298377"/>
          </a:xfrm>
          <a:prstGeom prst="flowChartTerminator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শিখনফল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277BF1D-6807-49EC-9444-2CB0C85DC2C2}"/>
              </a:ext>
            </a:extLst>
          </p:cNvPr>
          <p:cNvSpPr/>
          <p:nvPr/>
        </p:nvSpPr>
        <p:spPr>
          <a:xfrm>
            <a:off x="576704" y="3429000"/>
            <a:ext cx="1103859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৯.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৩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.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কৃত, অপ্রক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ৃ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ত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ও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িশ্র ভগ্নাং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ী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ত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ল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ত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ও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উ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হ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ণ দিতে পারবে।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85CAE14-5D2A-4675-9456-3BCF7ECFF987}"/>
              </a:ext>
            </a:extLst>
          </p:cNvPr>
          <p:cNvSpPr/>
          <p:nvPr/>
        </p:nvSpPr>
        <p:spPr>
          <a:xfrm>
            <a:off x="576704" y="4462476"/>
            <a:ext cx="1116472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৯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.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৩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.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২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রক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ৃ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ত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ভ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গ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ংশকে মি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ভ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গ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ংশে এব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ং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িশ্র ভগ্নাং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ৃত ভগ্নাং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 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as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xmlns="" val="33642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6C6C889-0E5A-458D-A310-941D2F7FAEBD}"/>
              </a:ext>
            </a:extLst>
          </p:cNvPr>
          <p:cNvSpPr/>
          <p:nvPr/>
        </p:nvSpPr>
        <p:spPr>
          <a:xfrm>
            <a:off x="695895" y="5061722"/>
            <a:ext cx="54833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১. লবকে হর দ্বারা ভাগ করি।   </a:t>
            </a:r>
            <a:endParaRPr kumimoji="0" lang="en-US" sz="36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3057A5A-382F-475D-915C-951A5F3A977E}"/>
              </a:ext>
            </a:extLst>
          </p:cNvPr>
          <p:cNvSpPr/>
          <p:nvPr/>
        </p:nvSpPr>
        <p:spPr>
          <a:xfrm>
            <a:off x="749683" y="1930536"/>
            <a:ext cx="417400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অপ্রকৃত ভগ্নাংশ =  </a:t>
            </a:r>
            <a:endParaRPr kumimoji="0" lang="en-US" sz="48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A011977A-5E97-4901-9105-986D8E6D350B}"/>
              </a:ext>
            </a:extLst>
          </p:cNvPr>
          <p:cNvGrpSpPr/>
          <p:nvPr/>
        </p:nvGrpSpPr>
        <p:grpSpPr>
          <a:xfrm>
            <a:off x="5226121" y="1526536"/>
            <a:ext cx="869879" cy="1638996"/>
            <a:chOff x="2168743" y="3833000"/>
            <a:chExt cx="869879" cy="16389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4182B7A-0158-48AD-9C84-2B12D5178320}"/>
                </a:ext>
              </a:extLst>
            </p:cNvPr>
            <p:cNvSpPr/>
            <p:nvPr/>
          </p:nvSpPr>
          <p:spPr>
            <a:xfrm>
              <a:off x="2168745" y="3833000"/>
              <a:ext cx="869877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48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১৩  </a:t>
              </a:r>
              <a:r>
                <a:rPr kumimoji="0" lang="en-US" sz="48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62B4B39F-70B7-45E9-90C4-CCEB83EC70A6}"/>
                </a:ext>
              </a:extLst>
            </p:cNvPr>
            <p:cNvSpPr/>
            <p:nvPr/>
          </p:nvSpPr>
          <p:spPr>
            <a:xfrm>
              <a:off x="2168743" y="4640999"/>
              <a:ext cx="869877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৫  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A1976492-F3B3-4461-AEB8-FFEAE98B7E50}"/>
                </a:ext>
              </a:extLst>
            </p:cNvPr>
            <p:cNvCxnSpPr>
              <a:cxnSpLocks/>
            </p:cNvCxnSpPr>
            <p:nvPr/>
          </p:nvCxnSpPr>
          <p:spPr>
            <a:xfrm>
              <a:off x="2168744" y="4656628"/>
              <a:ext cx="86987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3E8822A2-C90A-46F1-A4B9-34AD5AE431B4}"/>
              </a:ext>
            </a:extLst>
          </p:cNvPr>
          <p:cNvCxnSpPr>
            <a:cxnSpLocks/>
          </p:cNvCxnSpPr>
          <p:nvPr/>
        </p:nvCxnSpPr>
        <p:spPr>
          <a:xfrm flipV="1">
            <a:off x="7132320" y="1615066"/>
            <a:ext cx="0" cy="2477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A49403F-E0B3-4EA0-9B43-920F7DBEA85E}"/>
              </a:ext>
            </a:extLst>
          </p:cNvPr>
          <p:cNvSpPr/>
          <p:nvPr/>
        </p:nvSpPr>
        <p:spPr>
          <a:xfrm>
            <a:off x="9610602" y="1670200"/>
            <a:ext cx="58148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২  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82933C44-33B4-4365-BE60-557230724B68}"/>
              </a:ext>
            </a:extLst>
          </p:cNvPr>
          <p:cNvGrpSpPr/>
          <p:nvPr/>
        </p:nvGrpSpPr>
        <p:grpSpPr>
          <a:xfrm>
            <a:off x="7709095" y="1615065"/>
            <a:ext cx="1846414" cy="1015663"/>
            <a:chOff x="7709095" y="1615065"/>
            <a:chExt cx="1846414" cy="10156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6BEBFA5-A3DA-42A0-B705-4C333BED7FC6}"/>
                </a:ext>
              </a:extLst>
            </p:cNvPr>
            <p:cNvSpPr/>
            <p:nvPr/>
          </p:nvSpPr>
          <p:spPr>
            <a:xfrm>
              <a:off x="7709095" y="1615066"/>
              <a:ext cx="581489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৫   </a:t>
              </a:r>
              <a:endParaRPr kumimoji="0" lang="en-US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9B71370-74F1-44A1-97FB-03C5713299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90584" y="1725336"/>
              <a:ext cx="0" cy="9053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ABA2B0AD-0B58-4B63-8594-9CE2950C949F}"/>
                </a:ext>
              </a:extLst>
            </p:cNvPr>
            <p:cNvSpPr/>
            <p:nvPr/>
          </p:nvSpPr>
          <p:spPr>
            <a:xfrm>
              <a:off x="8345678" y="1615065"/>
              <a:ext cx="1209831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১৩   </a:t>
              </a:r>
              <a:endParaRPr kumimoji="0" lang="en-US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6690BFD1-29C0-49F6-AA36-D8F4A46858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55509" y="1755074"/>
              <a:ext cx="0" cy="8305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CA7AE33-740C-445B-AD3F-0FCE87D97454}"/>
              </a:ext>
            </a:extLst>
          </p:cNvPr>
          <p:cNvSpPr/>
          <p:nvPr/>
        </p:nvSpPr>
        <p:spPr>
          <a:xfrm>
            <a:off x="8319886" y="2273986"/>
            <a:ext cx="120983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১০    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D2BA8C59-F603-4064-9140-DB946DBA63F4}"/>
              </a:ext>
            </a:extLst>
          </p:cNvPr>
          <p:cNvCxnSpPr>
            <a:cxnSpLocks/>
          </p:cNvCxnSpPr>
          <p:nvPr/>
        </p:nvCxnSpPr>
        <p:spPr>
          <a:xfrm flipH="1">
            <a:off x="8305235" y="3092701"/>
            <a:ext cx="125027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A29E527-D593-4EB2-B79E-F965A62F6B99}"/>
              </a:ext>
            </a:extLst>
          </p:cNvPr>
          <p:cNvSpPr/>
          <p:nvPr/>
        </p:nvSpPr>
        <p:spPr>
          <a:xfrm>
            <a:off x="8790819" y="2932907"/>
            <a:ext cx="58148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৩   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C204D5B-05D7-450D-B281-13BA27D2A0BB}"/>
              </a:ext>
            </a:extLst>
          </p:cNvPr>
          <p:cNvSpPr/>
          <p:nvPr/>
        </p:nvSpPr>
        <p:spPr>
          <a:xfrm>
            <a:off x="8790819" y="2959680"/>
            <a:ext cx="5814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৩   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C5AA0F2-CA5D-48D3-965D-0B1B278ED3AD}"/>
              </a:ext>
            </a:extLst>
          </p:cNvPr>
          <p:cNvSpPr/>
          <p:nvPr/>
        </p:nvSpPr>
        <p:spPr>
          <a:xfrm>
            <a:off x="9595606" y="1670200"/>
            <a:ext cx="5814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২  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9434BC3D-9639-4C7D-A52C-D8AA3B66FEDD}"/>
              </a:ext>
            </a:extLst>
          </p:cNvPr>
          <p:cNvSpPr/>
          <p:nvPr/>
        </p:nvSpPr>
        <p:spPr>
          <a:xfrm>
            <a:off x="5377917" y="2273986"/>
            <a:ext cx="5814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৫   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B3D47C9-9578-4715-A498-2C171E2289C5}"/>
              </a:ext>
            </a:extLst>
          </p:cNvPr>
          <p:cNvSpPr/>
          <p:nvPr/>
        </p:nvSpPr>
        <p:spPr>
          <a:xfrm>
            <a:off x="4315713" y="3213193"/>
            <a:ext cx="58148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=    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E2E665AF-C309-4082-8F02-2649BA57AC21}"/>
              </a:ext>
            </a:extLst>
          </p:cNvPr>
          <p:cNvCxnSpPr>
            <a:cxnSpLocks/>
          </p:cNvCxnSpPr>
          <p:nvPr/>
        </p:nvCxnSpPr>
        <p:spPr>
          <a:xfrm flipH="1">
            <a:off x="5540020" y="3721024"/>
            <a:ext cx="9034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663FB4A7-C8EF-4441-8515-5AA2993F7E07}"/>
              </a:ext>
            </a:extLst>
          </p:cNvPr>
          <p:cNvGrpSpPr/>
          <p:nvPr/>
        </p:nvGrpSpPr>
        <p:grpSpPr>
          <a:xfrm>
            <a:off x="6384544" y="4097458"/>
            <a:ext cx="2962197" cy="905392"/>
            <a:chOff x="6484233" y="4113155"/>
            <a:chExt cx="3145174" cy="109379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4597A94C-161E-455E-8AE8-3BEAE7DEC168}"/>
                </a:ext>
              </a:extLst>
            </p:cNvPr>
            <p:cNvSpPr/>
            <p:nvPr/>
          </p:nvSpPr>
          <p:spPr>
            <a:xfrm>
              <a:off x="6501125" y="4234612"/>
              <a:ext cx="3128282" cy="8569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48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মিশ্র ভগ্নাংশ   </a:t>
              </a:r>
              <a:endParaRPr kumimoji="0" lang="en-US" sz="4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endParaRPr>
            </a:p>
          </p:txBody>
        </p:sp>
        <p:sp>
          <p:nvSpPr>
            <p:cNvPr id="26" name="Speech Bubble: Oval 25">
              <a:extLst>
                <a:ext uri="{FF2B5EF4-FFF2-40B4-BE49-F238E27FC236}">
                  <a16:creationId xmlns:a16="http://schemas.microsoft.com/office/drawing/2014/main" xmlns="" id="{15F8AF96-DB8C-4F71-A528-6CD684E2433D}"/>
                </a:ext>
              </a:extLst>
            </p:cNvPr>
            <p:cNvSpPr/>
            <p:nvPr/>
          </p:nvSpPr>
          <p:spPr>
            <a:xfrm>
              <a:off x="6484234" y="4113154"/>
              <a:ext cx="3128274" cy="1093796"/>
            </a:xfrm>
            <a:prstGeom prst="wedgeEllipseCallout">
              <a:avLst>
                <a:gd name="adj1" fmla="val -51291"/>
                <a:gd name="adj2" fmla="val -49771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3CD8CC94-F0C0-4A83-9A5D-9F33B0700453}"/>
              </a:ext>
            </a:extLst>
          </p:cNvPr>
          <p:cNvSpPr/>
          <p:nvPr/>
        </p:nvSpPr>
        <p:spPr>
          <a:xfrm>
            <a:off x="324157" y="5553260"/>
            <a:ext cx="115243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২.ভাগফলকে পূর্ণসংখ্যা অংশে এবং ভাগশেষকে লব হিসেবে লিখি । </a:t>
            </a:r>
            <a:endParaRPr kumimoji="0" lang="en-US" sz="36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FA64C21E-363C-463F-918E-271E3E857764}"/>
              </a:ext>
            </a:extLst>
          </p:cNvPr>
          <p:cNvSpPr/>
          <p:nvPr/>
        </p:nvSpPr>
        <p:spPr>
          <a:xfrm>
            <a:off x="973058" y="6025412"/>
            <a:ext cx="38079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৩. হর একই থাকবে।   </a:t>
            </a:r>
            <a:endParaRPr kumimoji="0" lang="en-US" sz="3600" b="1" i="0" u="none" strike="noStrike" kern="1200" cap="none" spc="0" normalizeH="0" baseline="0" noProof="0" dirty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7355558-A426-45E7-8A92-723BD68ADBCA}"/>
              </a:ext>
            </a:extLst>
          </p:cNvPr>
          <p:cNvSpPr/>
          <p:nvPr/>
        </p:nvSpPr>
        <p:spPr>
          <a:xfrm>
            <a:off x="429062" y="301176"/>
            <a:ext cx="11333871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ৃত ভগ্ন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ংশকে মি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bn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ভগ্নাংশ বা পূর্ণ সংখ্যায় প্রকাশ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 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উ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য় 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জ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 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kumimoji="0" lang="as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ই</a:t>
            </a:r>
            <a:r>
              <a:rPr kumimoji="0" lang="bn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ঃ </a:t>
            </a: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IN" sz="36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3600" b="1" i="0" u="none" strike="noStrike" kern="1200" cap="none" spc="0" normalizeH="0" baseline="0" noProof="0" dirty="0">
              <a:ln w="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52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7 L -0.38216 0.22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15" y="1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59259E-6 L -0.26068 0.0013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3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59259E-6 L 0.01954 0.18472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" y="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6" grpId="0"/>
      <p:bldP spid="18" grpId="0"/>
      <p:bldP spid="19" grpId="0"/>
      <p:bldP spid="19" grpId="1"/>
      <p:bldP spid="20" grpId="0"/>
      <p:bldP spid="20" grpId="1"/>
      <p:bldP spid="21" grpId="0"/>
      <p:bldP spid="21" grpId="1"/>
      <p:bldP spid="22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3DC671E-A393-4EB8-9FF1-D977CA9CAE74}"/>
              </a:ext>
            </a:extLst>
          </p:cNvPr>
          <p:cNvSpPr/>
          <p:nvPr/>
        </p:nvSpPr>
        <p:spPr>
          <a:xfrm>
            <a:off x="1612008" y="1978264"/>
            <a:ext cx="3571614" cy="9556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E968FC-C76F-439A-A0AB-C2CFB4761F84}"/>
              </a:ext>
            </a:extLst>
          </p:cNvPr>
          <p:cNvSpPr/>
          <p:nvPr/>
        </p:nvSpPr>
        <p:spPr>
          <a:xfrm>
            <a:off x="6481269" y="1978691"/>
            <a:ext cx="3547288" cy="9556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5AA80D8-EB18-4318-B142-EDC695D60C8B}"/>
              </a:ext>
            </a:extLst>
          </p:cNvPr>
          <p:cNvSpPr/>
          <p:nvPr/>
        </p:nvSpPr>
        <p:spPr>
          <a:xfrm>
            <a:off x="1630004" y="1981684"/>
            <a:ext cx="890671" cy="9556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2855F92-9975-40DA-9214-1CA452AA20BF}"/>
              </a:ext>
            </a:extLst>
          </p:cNvPr>
          <p:cNvSpPr/>
          <p:nvPr/>
        </p:nvSpPr>
        <p:spPr>
          <a:xfrm>
            <a:off x="2527162" y="1992424"/>
            <a:ext cx="890671" cy="9556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7BECC0A-FA74-4F9C-8370-E6086588A62C}"/>
              </a:ext>
            </a:extLst>
          </p:cNvPr>
          <p:cNvSpPr/>
          <p:nvPr/>
        </p:nvSpPr>
        <p:spPr>
          <a:xfrm>
            <a:off x="3413325" y="1992425"/>
            <a:ext cx="890671" cy="9556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C94BBB7-75A6-493E-BA8F-6F2CABF9A647}"/>
              </a:ext>
            </a:extLst>
          </p:cNvPr>
          <p:cNvSpPr/>
          <p:nvPr/>
        </p:nvSpPr>
        <p:spPr>
          <a:xfrm>
            <a:off x="4297057" y="2000134"/>
            <a:ext cx="890671" cy="9556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776C6CC-164E-43E5-B3BF-B5C25840EB54}"/>
              </a:ext>
            </a:extLst>
          </p:cNvPr>
          <p:cNvSpPr/>
          <p:nvPr/>
        </p:nvSpPr>
        <p:spPr>
          <a:xfrm>
            <a:off x="9137886" y="1980959"/>
            <a:ext cx="890671" cy="9556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8718095-FD2D-44A6-AC74-C437BA5B5D83}"/>
              </a:ext>
            </a:extLst>
          </p:cNvPr>
          <p:cNvSpPr/>
          <p:nvPr/>
        </p:nvSpPr>
        <p:spPr>
          <a:xfrm>
            <a:off x="8271696" y="2000134"/>
            <a:ext cx="890671" cy="9556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44DDA76-B371-49E7-8F44-246DA796B8A9}"/>
              </a:ext>
            </a:extLst>
          </p:cNvPr>
          <p:cNvSpPr/>
          <p:nvPr/>
        </p:nvSpPr>
        <p:spPr>
          <a:xfrm>
            <a:off x="7387964" y="1978155"/>
            <a:ext cx="890671" cy="9556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EBF5512-06B1-4C47-B83A-D8869ED8B4AB}"/>
              </a:ext>
            </a:extLst>
          </p:cNvPr>
          <p:cNvSpPr/>
          <p:nvPr/>
        </p:nvSpPr>
        <p:spPr>
          <a:xfrm>
            <a:off x="6491258" y="1988985"/>
            <a:ext cx="890671" cy="9556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FE454C35-9019-49C5-A576-C7E79E11A7FA}"/>
              </a:ext>
            </a:extLst>
          </p:cNvPr>
          <p:cNvGrpSpPr/>
          <p:nvPr/>
        </p:nvGrpSpPr>
        <p:grpSpPr>
          <a:xfrm>
            <a:off x="2748263" y="3140726"/>
            <a:ext cx="868757" cy="1613742"/>
            <a:chOff x="5337440" y="1375387"/>
            <a:chExt cx="868757" cy="161374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A213DC38-C244-4CB9-83E0-74E4DB223C53}"/>
                </a:ext>
              </a:extLst>
            </p:cNvPr>
            <p:cNvSpPr/>
            <p:nvPr/>
          </p:nvSpPr>
          <p:spPr>
            <a:xfrm>
              <a:off x="5447637" y="1375387"/>
              <a:ext cx="6483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৪ 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6B4B2345-D6AF-43DE-9511-FDBB3650E571}"/>
                </a:ext>
              </a:extLst>
            </p:cNvPr>
            <p:cNvSpPr/>
            <p:nvPr/>
          </p:nvSpPr>
          <p:spPr>
            <a:xfrm>
              <a:off x="5447637" y="2065799"/>
              <a:ext cx="6483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৪ 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1EAD2B-BCF9-4118-8C74-56C064B9B7C0}"/>
                </a:ext>
              </a:extLst>
            </p:cNvPr>
            <p:cNvCxnSpPr/>
            <p:nvPr/>
          </p:nvCxnSpPr>
          <p:spPr>
            <a:xfrm>
              <a:off x="5337440" y="2172438"/>
              <a:ext cx="8687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01072157-E95A-4E71-B376-5499DDC7662F}"/>
              </a:ext>
            </a:extLst>
          </p:cNvPr>
          <p:cNvGrpSpPr/>
          <p:nvPr/>
        </p:nvGrpSpPr>
        <p:grpSpPr>
          <a:xfrm>
            <a:off x="6688075" y="3095372"/>
            <a:ext cx="868757" cy="1455201"/>
            <a:chOff x="5337440" y="1375387"/>
            <a:chExt cx="868757" cy="161374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0986D7BE-BC5C-46D0-BAD7-3258975F82E2}"/>
                </a:ext>
              </a:extLst>
            </p:cNvPr>
            <p:cNvSpPr/>
            <p:nvPr/>
          </p:nvSpPr>
          <p:spPr>
            <a:xfrm>
              <a:off x="5447637" y="1375387"/>
              <a:ext cx="6483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১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6CC652F5-927C-4FEC-8234-4DB5351C5978}"/>
                </a:ext>
              </a:extLst>
            </p:cNvPr>
            <p:cNvSpPr/>
            <p:nvPr/>
          </p:nvSpPr>
          <p:spPr>
            <a:xfrm>
              <a:off x="5447637" y="2065799"/>
              <a:ext cx="6483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৪ 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E7A494DC-E992-4E90-B70C-2FBC317AF078}"/>
                </a:ext>
              </a:extLst>
            </p:cNvPr>
            <p:cNvCxnSpPr/>
            <p:nvPr/>
          </p:nvCxnSpPr>
          <p:spPr>
            <a:xfrm>
              <a:off x="5337440" y="2172438"/>
              <a:ext cx="8687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A83C8A70-7E52-495E-94B3-5A51E06F8143}"/>
              </a:ext>
            </a:extLst>
          </p:cNvPr>
          <p:cNvGrpSpPr/>
          <p:nvPr/>
        </p:nvGrpSpPr>
        <p:grpSpPr>
          <a:xfrm>
            <a:off x="4510007" y="3211831"/>
            <a:ext cx="868757" cy="1613742"/>
            <a:chOff x="5337440" y="1375387"/>
            <a:chExt cx="868757" cy="161374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E9125FF5-B507-46E7-999D-A7C9100C5E29}"/>
                </a:ext>
              </a:extLst>
            </p:cNvPr>
            <p:cNvSpPr/>
            <p:nvPr/>
          </p:nvSpPr>
          <p:spPr>
            <a:xfrm>
              <a:off x="5447637" y="1375387"/>
              <a:ext cx="6483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৫ 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415F9B91-DC03-485A-910A-110107FF8A7F}"/>
                </a:ext>
              </a:extLst>
            </p:cNvPr>
            <p:cNvSpPr/>
            <p:nvPr/>
          </p:nvSpPr>
          <p:spPr>
            <a:xfrm>
              <a:off x="5447637" y="2065799"/>
              <a:ext cx="6483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৪ 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710EF3F5-2378-48DF-B9FA-F253EAA2454D}"/>
                </a:ext>
              </a:extLst>
            </p:cNvPr>
            <p:cNvCxnSpPr/>
            <p:nvPr/>
          </p:nvCxnSpPr>
          <p:spPr>
            <a:xfrm>
              <a:off x="5337440" y="2172438"/>
              <a:ext cx="8687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9B956D51-6DD4-4721-B1E4-742EC02D018E}"/>
              </a:ext>
            </a:extLst>
          </p:cNvPr>
          <p:cNvSpPr/>
          <p:nvPr/>
        </p:nvSpPr>
        <p:spPr>
          <a:xfrm>
            <a:off x="3194084" y="5431104"/>
            <a:ext cx="86875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1" i="0" u="none" strike="noStrike" kern="1200" cap="none" spc="0" normalizeH="0" baseline="0" noProof="0" dirty="0">
                <a:ln w="0"/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 </a:t>
            </a:r>
            <a:endParaRPr kumimoji="0" lang="en-US" sz="6000" b="1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6" name="Callout: Left Arrow 25">
            <a:extLst>
              <a:ext uri="{FF2B5EF4-FFF2-40B4-BE49-F238E27FC236}">
                <a16:creationId xmlns:a16="http://schemas.microsoft.com/office/drawing/2014/main" xmlns="" id="{3168CB8A-E8FE-4660-B112-C84EF86D98B2}"/>
              </a:ext>
            </a:extLst>
          </p:cNvPr>
          <p:cNvSpPr/>
          <p:nvPr/>
        </p:nvSpPr>
        <p:spPr>
          <a:xfrm>
            <a:off x="5841037" y="3294255"/>
            <a:ext cx="1813809" cy="1128446"/>
          </a:xfrm>
          <a:prstGeom prst="leftArrowCallou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7" name="Callout: Right Arrow 26">
            <a:extLst>
              <a:ext uri="{FF2B5EF4-FFF2-40B4-BE49-F238E27FC236}">
                <a16:creationId xmlns:a16="http://schemas.microsoft.com/office/drawing/2014/main" xmlns="" id="{1C9FB9D1-2322-405E-A17E-DAE327EE385E}"/>
              </a:ext>
            </a:extLst>
          </p:cNvPr>
          <p:cNvSpPr/>
          <p:nvPr/>
        </p:nvSpPr>
        <p:spPr>
          <a:xfrm>
            <a:off x="2652562" y="3348043"/>
            <a:ext cx="1628595" cy="1168788"/>
          </a:xfrm>
          <a:prstGeom prst="rightArrowCallou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AC45ABD-69F7-415B-86B3-C37A48738A7C}"/>
              </a:ext>
            </a:extLst>
          </p:cNvPr>
          <p:cNvSpPr/>
          <p:nvPr/>
        </p:nvSpPr>
        <p:spPr>
          <a:xfrm>
            <a:off x="5841037" y="4685752"/>
            <a:ext cx="261852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1" i="0" u="none" strike="noStrike" kern="1200" cap="none" spc="0" normalizeH="0" baseline="0" noProof="0" dirty="0">
                <a:ln w="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অপ্রকৃত ভগ্নাংশ </a:t>
            </a:r>
            <a:endParaRPr kumimoji="0" lang="en-US" sz="3600" b="1" i="0" u="none" strike="noStrike" kern="1200" cap="none" spc="0" normalizeH="0" baseline="0" noProof="0" dirty="0">
              <a:ln w="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5032C980-DCD2-4DE1-87A4-27A1B5962178}"/>
              </a:ext>
            </a:extLst>
          </p:cNvPr>
          <p:cNvSpPr/>
          <p:nvPr/>
        </p:nvSpPr>
        <p:spPr>
          <a:xfrm>
            <a:off x="7150299" y="5580438"/>
            <a:ext cx="286659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মিশ্র ভগ্নাংশ  </a:t>
            </a:r>
            <a:endParaRPr kumimoji="0" lang="en-US" sz="4000" b="1" i="0" u="none" strike="noStrike" kern="1200" cap="none" spc="0" normalizeH="0" baseline="0" noProof="0" dirty="0">
              <a:ln w="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D208710F-4FAB-4635-BE80-37427DB463FC}"/>
              </a:ext>
            </a:extLst>
          </p:cNvPr>
          <p:cNvSpPr/>
          <p:nvPr/>
        </p:nvSpPr>
        <p:spPr>
          <a:xfrm>
            <a:off x="2805977" y="5484784"/>
            <a:ext cx="7533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= 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xmlns="" id="{E8D71178-09DD-42E4-930B-6E1310F85FAC}"/>
              </a:ext>
            </a:extLst>
          </p:cNvPr>
          <p:cNvSpPr/>
          <p:nvPr/>
        </p:nvSpPr>
        <p:spPr>
          <a:xfrm rot="1761035">
            <a:off x="5205025" y="4468871"/>
            <a:ext cx="890671" cy="4551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xmlns="" id="{85B2FC5C-83E5-4A8F-83CC-FDCF57697899}"/>
              </a:ext>
            </a:extLst>
          </p:cNvPr>
          <p:cNvSpPr/>
          <p:nvPr/>
        </p:nvSpPr>
        <p:spPr>
          <a:xfrm rot="5400000">
            <a:off x="2585834" y="4950922"/>
            <a:ext cx="1168789" cy="4551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xmlns="" id="{1EEF7525-2149-4537-946B-5F9C82FB7804}"/>
              </a:ext>
            </a:extLst>
          </p:cNvPr>
          <p:cNvSpPr/>
          <p:nvPr/>
        </p:nvSpPr>
        <p:spPr>
          <a:xfrm>
            <a:off x="5685234" y="5679428"/>
            <a:ext cx="1923055" cy="4551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650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59259E-6 L -0.2302 0.30532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10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2" grpId="1" animBg="1"/>
      <p:bldP spid="25" grpId="0"/>
      <p:bldP spid="26" grpId="0" animBg="1"/>
      <p:bldP spid="26" grpId="1" animBg="1"/>
      <p:bldP spid="27" grpId="0" animBg="1"/>
      <p:bldP spid="27" grpId="1" animBg="1"/>
      <p:bldP spid="29" grpId="0"/>
      <p:bldP spid="32" grpId="0"/>
      <p:bldP spid="34" grpId="0"/>
      <p:bldP spid="34" grpId="1"/>
      <p:bldP spid="35" grpId="0" animBg="1"/>
      <p:bldP spid="36" grpId="0" animBg="1"/>
      <p:bldP spid="36" grpId="1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3BCBE69-813C-466D-B5BA-09B66FA3FC4B}"/>
              </a:ext>
            </a:extLst>
          </p:cNvPr>
          <p:cNvSpPr/>
          <p:nvPr/>
        </p:nvSpPr>
        <p:spPr>
          <a:xfrm>
            <a:off x="299499" y="349164"/>
            <a:ext cx="2614619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একক কাজ </a:t>
            </a:r>
            <a:endParaRPr kumimoji="0" lang="en-US" sz="40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8215A131-F828-40AE-81A6-C23EF6FA9F2C}"/>
              </a:ext>
            </a:extLst>
          </p:cNvPr>
          <p:cNvGrpSpPr/>
          <p:nvPr/>
        </p:nvGrpSpPr>
        <p:grpSpPr>
          <a:xfrm>
            <a:off x="9807720" y="2994257"/>
            <a:ext cx="868757" cy="1613742"/>
            <a:chOff x="5337440" y="1375387"/>
            <a:chExt cx="868757" cy="161374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930B89A0-0426-41E9-9007-4503076E03E3}"/>
                </a:ext>
              </a:extLst>
            </p:cNvPr>
            <p:cNvSpPr/>
            <p:nvPr/>
          </p:nvSpPr>
          <p:spPr>
            <a:xfrm>
              <a:off x="5447637" y="1375387"/>
              <a:ext cx="6483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৭ 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1EAAE034-5711-4A21-890D-2E64128FC59B}"/>
                </a:ext>
              </a:extLst>
            </p:cNvPr>
            <p:cNvSpPr/>
            <p:nvPr/>
          </p:nvSpPr>
          <p:spPr>
            <a:xfrm>
              <a:off x="5447637" y="2065799"/>
              <a:ext cx="6483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৩  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53EE7593-6421-4857-A07C-6C713C5B55D8}"/>
                </a:ext>
              </a:extLst>
            </p:cNvPr>
            <p:cNvCxnSpPr/>
            <p:nvPr/>
          </p:nvCxnSpPr>
          <p:spPr>
            <a:xfrm>
              <a:off x="5337440" y="2172438"/>
              <a:ext cx="8687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8767076-4295-4A6E-877D-13D2522A36D3}"/>
              </a:ext>
            </a:extLst>
          </p:cNvPr>
          <p:cNvSpPr/>
          <p:nvPr/>
        </p:nvSpPr>
        <p:spPr>
          <a:xfrm>
            <a:off x="429555" y="1982582"/>
            <a:ext cx="3549668" cy="9556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D73C109-0A0E-457F-A561-39E49ACA3C7C}"/>
              </a:ext>
            </a:extLst>
          </p:cNvPr>
          <p:cNvSpPr/>
          <p:nvPr/>
        </p:nvSpPr>
        <p:spPr>
          <a:xfrm>
            <a:off x="4321165" y="1964648"/>
            <a:ext cx="3549667" cy="9556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5EB69FF-6E47-4E3A-83EF-99A7168A100C}"/>
              </a:ext>
            </a:extLst>
          </p:cNvPr>
          <p:cNvSpPr/>
          <p:nvPr/>
        </p:nvSpPr>
        <p:spPr>
          <a:xfrm>
            <a:off x="-237740" y="1204730"/>
            <a:ext cx="67290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bn-IN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চিত্র অনুসারে ভগ্নাংশগুলো লেখ  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E3C6CD1-D014-41AE-BC00-98E802228C73}"/>
              </a:ext>
            </a:extLst>
          </p:cNvPr>
          <p:cNvSpPr/>
          <p:nvPr/>
        </p:nvSpPr>
        <p:spPr>
          <a:xfrm>
            <a:off x="8212778" y="1939782"/>
            <a:ext cx="3549667" cy="9556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6952FDE-89A8-4022-A84D-E776681B005E}"/>
              </a:ext>
            </a:extLst>
          </p:cNvPr>
          <p:cNvSpPr/>
          <p:nvPr/>
        </p:nvSpPr>
        <p:spPr>
          <a:xfrm>
            <a:off x="1592887" y="1989265"/>
            <a:ext cx="1178622" cy="955623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A528D2E-1091-42E0-80B5-F224689D6768}"/>
              </a:ext>
            </a:extLst>
          </p:cNvPr>
          <p:cNvSpPr/>
          <p:nvPr/>
        </p:nvSpPr>
        <p:spPr>
          <a:xfrm>
            <a:off x="430300" y="1989265"/>
            <a:ext cx="1178622" cy="955623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3EC97E5-C236-47B5-858E-341CA805F469}"/>
              </a:ext>
            </a:extLst>
          </p:cNvPr>
          <p:cNvSpPr/>
          <p:nvPr/>
        </p:nvSpPr>
        <p:spPr>
          <a:xfrm>
            <a:off x="4320421" y="1964647"/>
            <a:ext cx="1178622" cy="955623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F26F887-52C5-4025-86EA-7C8B768B20E8}"/>
              </a:ext>
            </a:extLst>
          </p:cNvPr>
          <p:cNvSpPr/>
          <p:nvPr/>
        </p:nvSpPr>
        <p:spPr>
          <a:xfrm>
            <a:off x="9398298" y="1939781"/>
            <a:ext cx="1178622" cy="9556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45EAA2E-AC2C-44E8-A4E8-EEB27925FFF0}"/>
              </a:ext>
            </a:extLst>
          </p:cNvPr>
          <p:cNvSpPr/>
          <p:nvPr/>
        </p:nvSpPr>
        <p:spPr>
          <a:xfrm>
            <a:off x="8212774" y="1939781"/>
            <a:ext cx="1178622" cy="95562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01E747F-5E73-446E-897A-E019664AF96F}"/>
              </a:ext>
            </a:extLst>
          </p:cNvPr>
          <p:cNvSpPr/>
          <p:nvPr/>
        </p:nvSpPr>
        <p:spPr>
          <a:xfrm>
            <a:off x="5498298" y="1964648"/>
            <a:ext cx="1178622" cy="955623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4316689-CC6B-4FB1-A8A2-8CC818468E07}"/>
              </a:ext>
            </a:extLst>
          </p:cNvPr>
          <p:cNvSpPr/>
          <p:nvPr/>
        </p:nvSpPr>
        <p:spPr>
          <a:xfrm>
            <a:off x="6692210" y="1964648"/>
            <a:ext cx="1178622" cy="955623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E09D6370-C89A-4D81-BB23-9063FD2B67E2}"/>
              </a:ext>
            </a:extLst>
          </p:cNvPr>
          <p:cNvSpPr/>
          <p:nvPr/>
        </p:nvSpPr>
        <p:spPr>
          <a:xfrm>
            <a:off x="2786055" y="1989265"/>
            <a:ext cx="1178622" cy="955623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82EF1BF8-8B67-4DEB-A31F-791EDEE3B493}"/>
              </a:ext>
            </a:extLst>
          </p:cNvPr>
          <p:cNvSpPr/>
          <p:nvPr/>
        </p:nvSpPr>
        <p:spPr>
          <a:xfrm>
            <a:off x="650933" y="4321212"/>
            <a:ext cx="1911752" cy="18833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9175799E-0FE0-4CDF-A55C-F258E398B800}"/>
              </a:ext>
            </a:extLst>
          </p:cNvPr>
          <p:cNvCxnSpPr>
            <a:cxnSpLocks/>
            <a:stCxn id="19" idx="1"/>
            <a:endCxn id="19" idx="5"/>
          </p:cNvCxnSpPr>
          <p:nvPr/>
        </p:nvCxnSpPr>
        <p:spPr>
          <a:xfrm>
            <a:off x="930903" y="4597028"/>
            <a:ext cx="1351812" cy="133175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3A960228-B802-499F-8843-B11EE99F50D1}"/>
              </a:ext>
            </a:extLst>
          </p:cNvPr>
          <p:cNvCxnSpPr>
            <a:cxnSpLocks/>
            <a:stCxn id="19" idx="7"/>
            <a:endCxn id="19" idx="3"/>
          </p:cNvCxnSpPr>
          <p:nvPr/>
        </p:nvCxnSpPr>
        <p:spPr>
          <a:xfrm flipH="1">
            <a:off x="930903" y="4597028"/>
            <a:ext cx="1351812" cy="133175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93CD4084-5A63-4348-A646-BDCE77ABE7C5}"/>
              </a:ext>
            </a:extLst>
          </p:cNvPr>
          <p:cNvCxnSpPr>
            <a:cxnSpLocks/>
            <a:stCxn id="19" idx="6"/>
            <a:endCxn id="19" idx="2"/>
          </p:cNvCxnSpPr>
          <p:nvPr/>
        </p:nvCxnSpPr>
        <p:spPr>
          <a:xfrm flipH="1">
            <a:off x="650933" y="5262906"/>
            <a:ext cx="1911752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DC9C95DD-C949-4185-9754-07F5D3853B96}"/>
              </a:ext>
            </a:extLst>
          </p:cNvPr>
          <p:cNvCxnSpPr>
            <a:cxnSpLocks/>
            <a:stCxn id="19" idx="4"/>
            <a:endCxn id="19" idx="0"/>
          </p:cNvCxnSpPr>
          <p:nvPr/>
        </p:nvCxnSpPr>
        <p:spPr>
          <a:xfrm flipV="1">
            <a:off x="1606809" y="4321212"/>
            <a:ext cx="0" cy="188338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191ACEA4-0C91-4D70-AEA9-BCA518DE2ACC}"/>
              </a:ext>
            </a:extLst>
          </p:cNvPr>
          <p:cNvGrpSpPr/>
          <p:nvPr/>
        </p:nvGrpSpPr>
        <p:grpSpPr>
          <a:xfrm>
            <a:off x="3126810" y="4321213"/>
            <a:ext cx="1911752" cy="1883387"/>
            <a:chOff x="3126810" y="4321213"/>
            <a:chExt cx="1911752" cy="188338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3E9F0AC2-926F-4107-BA88-544321888E08}"/>
                </a:ext>
              </a:extLst>
            </p:cNvPr>
            <p:cNvSpPr/>
            <p:nvPr/>
          </p:nvSpPr>
          <p:spPr>
            <a:xfrm>
              <a:off x="3126810" y="4321213"/>
              <a:ext cx="1911752" cy="1883387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2F85D97B-D692-4F35-A2E7-31266A0059B1}"/>
                </a:ext>
              </a:extLst>
            </p:cNvPr>
            <p:cNvCxnSpPr>
              <a:cxnSpLocks/>
              <a:stCxn id="25" idx="6"/>
              <a:endCxn id="25" idx="2"/>
            </p:cNvCxnSpPr>
            <p:nvPr/>
          </p:nvCxnSpPr>
          <p:spPr>
            <a:xfrm flipH="1">
              <a:off x="3126810" y="5262907"/>
              <a:ext cx="1911752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E446384C-6A56-412A-9041-A26E7AB2E1FE}"/>
                </a:ext>
              </a:extLst>
            </p:cNvPr>
            <p:cNvCxnSpPr>
              <a:cxnSpLocks/>
              <a:stCxn id="25" idx="3"/>
              <a:endCxn id="25" idx="7"/>
            </p:cNvCxnSpPr>
            <p:nvPr/>
          </p:nvCxnSpPr>
          <p:spPr>
            <a:xfrm flipV="1">
              <a:off x="3406780" y="4597029"/>
              <a:ext cx="1351812" cy="133175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8EE98205-A38D-403C-BFE6-0E24C31288A7}"/>
                </a:ext>
              </a:extLst>
            </p:cNvPr>
            <p:cNvCxnSpPr>
              <a:cxnSpLocks/>
              <a:stCxn id="25" idx="5"/>
              <a:endCxn id="25" idx="1"/>
            </p:cNvCxnSpPr>
            <p:nvPr/>
          </p:nvCxnSpPr>
          <p:spPr>
            <a:xfrm flipH="1" flipV="1">
              <a:off x="3406780" y="4597029"/>
              <a:ext cx="1351812" cy="133175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9F6D0E1A-E29C-4704-917C-3F5401225360}"/>
                </a:ext>
              </a:extLst>
            </p:cNvPr>
            <p:cNvCxnSpPr>
              <a:cxnSpLocks/>
              <a:stCxn id="25" idx="0"/>
              <a:endCxn id="25" idx="4"/>
            </p:cNvCxnSpPr>
            <p:nvPr/>
          </p:nvCxnSpPr>
          <p:spPr>
            <a:xfrm>
              <a:off x="4082686" y="4321213"/>
              <a:ext cx="0" cy="1883387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ight Triangle 53">
              <a:extLst>
                <a:ext uri="{FF2B5EF4-FFF2-40B4-BE49-F238E27FC236}">
                  <a16:creationId xmlns:a16="http://schemas.microsoft.com/office/drawing/2014/main" xmlns="" id="{F9D40527-91A4-4037-A721-D9D46BE6B5C2}"/>
                </a:ext>
              </a:extLst>
            </p:cNvPr>
            <p:cNvSpPr/>
            <p:nvPr/>
          </p:nvSpPr>
          <p:spPr>
            <a:xfrm rot="21434011">
              <a:off x="4059758" y="5246548"/>
              <a:ext cx="655004" cy="944831"/>
            </a:xfrm>
            <a:custGeom>
              <a:avLst/>
              <a:gdLst>
                <a:gd name="connsiteX0" fmla="*/ 0 w 913947"/>
                <a:gd name="connsiteY0" fmla="*/ 878288 h 878288"/>
                <a:gd name="connsiteX1" fmla="*/ 0 w 913947"/>
                <a:gd name="connsiteY1" fmla="*/ 0 h 878288"/>
                <a:gd name="connsiteX2" fmla="*/ 913947 w 913947"/>
                <a:gd name="connsiteY2" fmla="*/ 878288 h 878288"/>
                <a:gd name="connsiteX3" fmla="*/ 0 w 913947"/>
                <a:gd name="connsiteY3" fmla="*/ 878288 h 878288"/>
                <a:gd name="connsiteX0" fmla="*/ 0 w 652690"/>
                <a:gd name="connsiteY0" fmla="*/ 878288 h 878288"/>
                <a:gd name="connsiteX1" fmla="*/ 0 w 652690"/>
                <a:gd name="connsiteY1" fmla="*/ 0 h 878288"/>
                <a:gd name="connsiteX2" fmla="*/ 652690 w 652690"/>
                <a:gd name="connsiteY2" fmla="*/ 646059 h 878288"/>
                <a:gd name="connsiteX3" fmla="*/ 0 w 652690"/>
                <a:gd name="connsiteY3" fmla="*/ 878288 h 878288"/>
                <a:gd name="connsiteX0" fmla="*/ 0 w 652690"/>
                <a:gd name="connsiteY0" fmla="*/ 878288 h 878288"/>
                <a:gd name="connsiteX1" fmla="*/ 0 w 652690"/>
                <a:gd name="connsiteY1" fmla="*/ 0 h 878288"/>
                <a:gd name="connsiteX2" fmla="*/ 652690 w 652690"/>
                <a:gd name="connsiteY2" fmla="*/ 646059 h 878288"/>
                <a:gd name="connsiteX3" fmla="*/ 0 w 652690"/>
                <a:gd name="connsiteY3" fmla="*/ 878288 h 878288"/>
                <a:gd name="connsiteX0" fmla="*/ 0 w 681718"/>
                <a:gd name="connsiteY0" fmla="*/ 878288 h 878288"/>
                <a:gd name="connsiteX1" fmla="*/ 29028 w 681718"/>
                <a:gd name="connsiteY1" fmla="*/ 0 h 878288"/>
                <a:gd name="connsiteX2" fmla="*/ 681718 w 681718"/>
                <a:gd name="connsiteY2" fmla="*/ 646059 h 878288"/>
                <a:gd name="connsiteX3" fmla="*/ 0 w 681718"/>
                <a:gd name="connsiteY3" fmla="*/ 878288 h 878288"/>
                <a:gd name="connsiteX0" fmla="*/ 0 w 681718"/>
                <a:gd name="connsiteY0" fmla="*/ 878288 h 878288"/>
                <a:gd name="connsiteX1" fmla="*/ 29028 w 681718"/>
                <a:gd name="connsiteY1" fmla="*/ 0 h 878288"/>
                <a:gd name="connsiteX2" fmla="*/ 681718 w 681718"/>
                <a:gd name="connsiteY2" fmla="*/ 646059 h 878288"/>
                <a:gd name="connsiteX3" fmla="*/ 0 w 681718"/>
                <a:gd name="connsiteY3" fmla="*/ 878288 h 878288"/>
                <a:gd name="connsiteX0" fmla="*/ 0 w 681718"/>
                <a:gd name="connsiteY0" fmla="*/ 878288 h 878288"/>
                <a:gd name="connsiteX1" fmla="*/ 29028 w 681718"/>
                <a:gd name="connsiteY1" fmla="*/ 0 h 878288"/>
                <a:gd name="connsiteX2" fmla="*/ 681718 w 681718"/>
                <a:gd name="connsiteY2" fmla="*/ 646059 h 878288"/>
                <a:gd name="connsiteX3" fmla="*/ 0 w 681718"/>
                <a:gd name="connsiteY3" fmla="*/ 878288 h 878288"/>
                <a:gd name="connsiteX0" fmla="*/ 0 w 681718"/>
                <a:gd name="connsiteY0" fmla="*/ 878288 h 878288"/>
                <a:gd name="connsiteX1" fmla="*/ 29028 w 681718"/>
                <a:gd name="connsiteY1" fmla="*/ 0 h 878288"/>
                <a:gd name="connsiteX2" fmla="*/ 681718 w 681718"/>
                <a:gd name="connsiteY2" fmla="*/ 646059 h 878288"/>
                <a:gd name="connsiteX3" fmla="*/ 0 w 681718"/>
                <a:gd name="connsiteY3" fmla="*/ 878288 h 878288"/>
                <a:gd name="connsiteX0" fmla="*/ 0 w 681718"/>
                <a:gd name="connsiteY0" fmla="*/ 878288 h 878288"/>
                <a:gd name="connsiteX1" fmla="*/ 29028 w 681718"/>
                <a:gd name="connsiteY1" fmla="*/ 0 h 878288"/>
                <a:gd name="connsiteX2" fmla="*/ 681718 w 681718"/>
                <a:gd name="connsiteY2" fmla="*/ 646059 h 878288"/>
                <a:gd name="connsiteX3" fmla="*/ 0 w 681718"/>
                <a:gd name="connsiteY3" fmla="*/ 878288 h 878288"/>
                <a:gd name="connsiteX0" fmla="*/ 0 w 681718"/>
                <a:gd name="connsiteY0" fmla="*/ 878288 h 878288"/>
                <a:gd name="connsiteX1" fmla="*/ 29028 w 681718"/>
                <a:gd name="connsiteY1" fmla="*/ 0 h 878288"/>
                <a:gd name="connsiteX2" fmla="*/ 681718 w 681718"/>
                <a:gd name="connsiteY2" fmla="*/ 646059 h 878288"/>
                <a:gd name="connsiteX3" fmla="*/ 0 w 681718"/>
                <a:gd name="connsiteY3" fmla="*/ 878288 h 878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1718" h="878288">
                  <a:moveTo>
                    <a:pt x="0" y="878288"/>
                  </a:moveTo>
                  <a:cubicBezTo>
                    <a:pt x="53219" y="600039"/>
                    <a:pt x="19352" y="292763"/>
                    <a:pt x="29028" y="0"/>
                  </a:cubicBezTo>
                  <a:lnTo>
                    <a:pt x="681718" y="646059"/>
                  </a:lnTo>
                  <a:cubicBezTo>
                    <a:pt x="478669" y="868612"/>
                    <a:pt x="217563" y="858935"/>
                    <a:pt x="0" y="878288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1" name="Right Triangle 53">
              <a:extLst>
                <a:ext uri="{FF2B5EF4-FFF2-40B4-BE49-F238E27FC236}">
                  <a16:creationId xmlns:a16="http://schemas.microsoft.com/office/drawing/2014/main" xmlns="" id="{E75782E8-0C51-4E15-9F8B-8B129C239DE9}"/>
                </a:ext>
              </a:extLst>
            </p:cNvPr>
            <p:cNvSpPr/>
            <p:nvPr/>
          </p:nvSpPr>
          <p:spPr>
            <a:xfrm rot="2939555">
              <a:off x="3615537" y="5363303"/>
              <a:ext cx="706947" cy="967540"/>
            </a:xfrm>
            <a:custGeom>
              <a:avLst/>
              <a:gdLst>
                <a:gd name="connsiteX0" fmla="*/ 0 w 913947"/>
                <a:gd name="connsiteY0" fmla="*/ 878288 h 878288"/>
                <a:gd name="connsiteX1" fmla="*/ 0 w 913947"/>
                <a:gd name="connsiteY1" fmla="*/ 0 h 878288"/>
                <a:gd name="connsiteX2" fmla="*/ 913947 w 913947"/>
                <a:gd name="connsiteY2" fmla="*/ 878288 h 878288"/>
                <a:gd name="connsiteX3" fmla="*/ 0 w 913947"/>
                <a:gd name="connsiteY3" fmla="*/ 878288 h 878288"/>
                <a:gd name="connsiteX0" fmla="*/ 0 w 652690"/>
                <a:gd name="connsiteY0" fmla="*/ 878288 h 878288"/>
                <a:gd name="connsiteX1" fmla="*/ 0 w 652690"/>
                <a:gd name="connsiteY1" fmla="*/ 0 h 878288"/>
                <a:gd name="connsiteX2" fmla="*/ 652690 w 652690"/>
                <a:gd name="connsiteY2" fmla="*/ 646059 h 878288"/>
                <a:gd name="connsiteX3" fmla="*/ 0 w 652690"/>
                <a:gd name="connsiteY3" fmla="*/ 878288 h 878288"/>
                <a:gd name="connsiteX0" fmla="*/ 0 w 652690"/>
                <a:gd name="connsiteY0" fmla="*/ 878288 h 878288"/>
                <a:gd name="connsiteX1" fmla="*/ 0 w 652690"/>
                <a:gd name="connsiteY1" fmla="*/ 0 h 878288"/>
                <a:gd name="connsiteX2" fmla="*/ 652690 w 652690"/>
                <a:gd name="connsiteY2" fmla="*/ 646059 h 878288"/>
                <a:gd name="connsiteX3" fmla="*/ 0 w 652690"/>
                <a:gd name="connsiteY3" fmla="*/ 878288 h 878288"/>
                <a:gd name="connsiteX0" fmla="*/ 47764 w 652690"/>
                <a:gd name="connsiteY0" fmla="*/ 986559 h 986559"/>
                <a:gd name="connsiteX1" fmla="*/ 0 w 652690"/>
                <a:gd name="connsiteY1" fmla="*/ 0 h 986559"/>
                <a:gd name="connsiteX2" fmla="*/ 652690 w 652690"/>
                <a:gd name="connsiteY2" fmla="*/ 646059 h 986559"/>
                <a:gd name="connsiteX3" fmla="*/ 47764 w 652690"/>
                <a:gd name="connsiteY3" fmla="*/ 986559 h 986559"/>
                <a:gd name="connsiteX0" fmla="*/ 47764 w 652690"/>
                <a:gd name="connsiteY0" fmla="*/ 986559 h 986559"/>
                <a:gd name="connsiteX1" fmla="*/ 0 w 652690"/>
                <a:gd name="connsiteY1" fmla="*/ 0 h 986559"/>
                <a:gd name="connsiteX2" fmla="*/ 652690 w 652690"/>
                <a:gd name="connsiteY2" fmla="*/ 646059 h 986559"/>
                <a:gd name="connsiteX3" fmla="*/ 47764 w 652690"/>
                <a:gd name="connsiteY3" fmla="*/ 986559 h 98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690" h="986559">
                  <a:moveTo>
                    <a:pt x="47764" y="986559"/>
                  </a:moveTo>
                  <a:lnTo>
                    <a:pt x="0" y="0"/>
                  </a:lnTo>
                  <a:lnTo>
                    <a:pt x="652690" y="646059"/>
                  </a:lnTo>
                  <a:cubicBezTo>
                    <a:pt x="449641" y="868612"/>
                    <a:pt x="330588" y="971313"/>
                    <a:pt x="47764" y="986559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1803DFFA-F663-4B38-97BA-FD8C6B136E86}"/>
              </a:ext>
            </a:extLst>
          </p:cNvPr>
          <p:cNvGrpSpPr/>
          <p:nvPr/>
        </p:nvGrpSpPr>
        <p:grpSpPr>
          <a:xfrm>
            <a:off x="9752621" y="4607999"/>
            <a:ext cx="978953" cy="1613742"/>
            <a:chOff x="5337440" y="1375387"/>
            <a:chExt cx="978953" cy="161374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204565D2-EBC5-4C7E-9098-242924E35BD2}"/>
                </a:ext>
              </a:extLst>
            </p:cNvPr>
            <p:cNvSpPr/>
            <p:nvPr/>
          </p:nvSpPr>
          <p:spPr>
            <a:xfrm>
              <a:off x="5447636" y="1375387"/>
              <a:ext cx="868757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১৪ 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C4125E17-4C45-48F2-836C-AADEDAAEED03}"/>
                </a:ext>
              </a:extLst>
            </p:cNvPr>
            <p:cNvSpPr/>
            <p:nvPr/>
          </p:nvSpPr>
          <p:spPr>
            <a:xfrm>
              <a:off x="5447637" y="2065799"/>
              <a:ext cx="86875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৮   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07853D2B-F3F7-4FEF-BC3A-3211287A1AF2}"/>
                </a:ext>
              </a:extLst>
            </p:cNvPr>
            <p:cNvCxnSpPr/>
            <p:nvPr/>
          </p:nvCxnSpPr>
          <p:spPr>
            <a:xfrm>
              <a:off x="5337440" y="2172438"/>
              <a:ext cx="8687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5FF6B31B-B222-4FFE-90BA-213530CE80FB}"/>
              </a:ext>
            </a:extLst>
          </p:cNvPr>
          <p:cNvSpPr/>
          <p:nvPr/>
        </p:nvSpPr>
        <p:spPr>
          <a:xfrm>
            <a:off x="5914484" y="3455922"/>
            <a:ext cx="346029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অপ্রকৃত ভগ্নাংশ </a:t>
            </a:r>
            <a:endParaRPr kumimoji="0" lang="en-US" sz="44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DC461DE0-372A-4AD1-8469-0E0C668772EF}"/>
              </a:ext>
            </a:extLst>
          </p:cNvPr>
          <p:cNvSpPr/>
          <p:nvPr/>
        </p:nvSpPr>
        <p:spPr>
          <a:xfrm>
            <a:off x="5893818" y="4980984"/>
            <a:ext cx="346029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অপ্রকৃত ভগ্নাংশ </a:t>
            </a:r>
            <a:endParaRPr kumimoji="0" lang="en-US" sz="44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527E9F2-0E42-484C-B4C1-94AC52CF112D}"/>
              </a:ext>
            </a:extLst>
          </p:cNvPr>
          <p:cNvSpPr/>
          <p:nvPr/>
        </p:nvSpPr>
        <p:spPr>
          <a:xfrm>
            <a:off x="6113136" y="4980044"/>
            <a:ext cx="346029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মিশ্র ভগ্নাংশ </a:t>
            </a:r>
            <a:endParaRPr kumimoji="0" lang="en-US" sz="44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B989A8B9-9925-46F3-B722-9BF59168D0C4}"/>
              </a:ext>
            </a:extLst>
          </p:cNvPr>
          <p:cNvSpPr/>
          <p:nvPr/>
        </p:nvSpPr>
        <p:spPr>
          <a:xfrm>
            <a:off x="5909666" y="3505474"/>
            <a:ext cx="346029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মিশ্র ভগ্নাংশ </a:t>
            </a:r>
            <a:endParaRPr kumimoji="0" lang="en-US" sz="44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7D9A81A5-407F-48FE-8127-117965C7695A}"/>
              </a:ext>
            </a:extLst>
          </p:cNvPr>
          <p:cNvGrpSpPr/>
          <p:nvPr/>
        </p:nvGrpSpPr>
        <p:grpSpPr>
          <a:xfrm>
            <a:off x="9913099" y="4586057"/>
            <a:ext cx="868757" cy="1613742"/>
            <a:chOff x="5337440" y="1375387"/>
            <a:chExt cx="868757" cy="161374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B0729B09-4F27-4671-BF11-AEEA0560FD9E}"/>
                </a:ext>
              </a:extLst>
            </p:cNvPr>
            <p:cNvSpPr/>
            <p:nvPr/>
          </p:nvSpPr>
          <p:spPr>
            <a:xfrm>
              <a:off x="5447637" y="1375387"/>
              <a:ext cx="6483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৬  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D4845904-6FF3-47A9-90C3-A6C1A92CFC4E}"/>
                </a:ext>
              </a:extLst>
            </p:cNvPr>
            <p:cNvSpPr/>
            <p:nvPr/>
          </p:nvSpPr>
          <p:spPr>
            <a:xfrm>
              <a:off x="5447637" y="2065799"/>
              <a:ext cx="6483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৮   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911461DD-44AE-4427-9070-AF4062F98E70}"/>
                </a:ext>
              </a:extLst>
            </p:cNvPr>
            <p:cNvCxnSpPr/>
            <p:nvPr/>
          </p:nvCxnSpPr>
          <p:spPr>
            <a:xfrm>
              <a:off x="5337440" y="2172438"/>
              <a:ext cx="8687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57EFEEEB-BC49-4DA3-992B-A64D8AE34182}"/>
              </a:ext>
            </a:extLst>
          </p:cNvPr>
          <p:cNvSpPr/>
          <p:nvPr/>
        </p:nvSpPr>
        <p:spPr>
          <a:xfrm>
            <a:off x="9074526" y="4898429"/>
            <a:ext cx="898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  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E6556899-7F60-44F4-AAC3-6E226B0DA8B9}"/>
              </a:ext>
            </a:extLst>
          </p:cNvPr>
          <p:cNvSpPr/>
          <p:nvPr/>
        </p:nvSpPr>
        <p:spPr>
          <a:xfrm>
            <a:off x="9107051" y="3335880"/>
            <a:ext cx="898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২   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AAF75656-1CE6-4EFC-9C4D-9F2EE09FB8E8}"/>
              </a:ext>
            </a:extLst>
          </p:cNvPr>
          <p:cNvGrpSpPr/>
          <p:nvPr/>
        </p:nvGrpSpPr>
        <p:grpSpPr>
          <a:xfrm>
            <a:off x="9802902" y="2983286"/>
            <a:ext cx="868757" cy="1613742"/>
            <a:chOff x="5337440" y="1375387"/>
            <a:chExt cx="868757" cy="161374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AA7D8FFB-F18B-4EA7-A31C-87FD92CB4BFB}"/>
                </a:ext>
              </a:extLst>
            </p:cNvPr>
            <p:cNvSpPr/>
            <p:nvPr/>
          </p:nvSpPr>
          <p:spPr>
            <a:xfrm>
              <a:off x="5447637" y="1375387"/>
              <a:ext cx="6483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১   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A4836485-F8DA-438D-99DC-8BC4A601338E}"/>
                </a:ext>
              </a:extLst>
            </p:cNvPr>
            <p:cNvSpPr/>
            <p:nvPr/>
          </p:nvSpPr>
          <p:spPr>
            <a:xfrm>
              <a:off x="5447637" y="2065799"/>
              <a:ext cx="6483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৩    </a:t>
              </a:r>
              <a:r>
                <a:rPr kumimoji="0" lang="en-US" sz="5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xmlns="" id="{0AB65BEE-BAD1-4375-ACB6-73C9C40C213B}"/>
                </a:ext>
              </a:extLst>
            </p:cNvPr>
            <p:cNvCxnSpPr/>
            <p:nvPr/>
          </p:nvCxnSpPr>
          <p:spPr>
            <a:xfrm>
              <a:off x="5337440" y="2172438"/>
              <a:ext cx="8687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5022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6" grpId="0"/>
      <p:bldP spid="36" grpId="1"/>
      <p:bldP spid="37" grpId="0"/>
      <p:bldP spid="37" grpId="1"/>
      <p:bldP spid="38" grpId="0"/>
      <p:bldP spid="39" grpId="0"/>
      <p:bldP spid="39" grpId="1"/>
      <p:bldP spid="44" grpId="0"/>
      <p:bldP spid="45" grpId="0"/>
      <p:bldP spid="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711C487-917A-4D99-AEFE-28030DAAA51F}"/>
              </a:ext>
            </a:extLst>
          </p:cNvPr>
          <p:cNvSpPr/>
          <p:nvPr/>
        </p:nvSpPr>
        <p:spPr>
          <a:xfrm>
            <a:off x="6091039" y="2364601"/>
            <a:ext cx="122507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হর </a:t>
            </a:r>
            <a:endParaRPr kumimoji="0" lang="en-US" sz="4400" b="0" i="0" u="none" strike="noStrike" kern="1200" cap="none" spc="0" normalizeH="0" baseline="0" noProof="0" dirty="0">
              <a:ln w="0"/>
              <a:solidFill>
                <a:srgbClr val="0070C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0C12CCCE-C3DD-489F-BD9E-7C5F6592FAB6}"/>
              </a:ext>
            </a:extLst>
          </p:cNvPr>
          <p:cNvGrpSpPr/>
          <p:nvPr/>
        </p:nvGrpSpPr>
        <p:grpSpPr>
          <a:xfrm>
            <a:off x="2321656" y="4794349"/>
            <a:ext cx="869879" cy="1577440"/>
            <a:chOff x="2168743" y="3833000"/>
            <a:chExt cx="869879" cy="157744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CC7EBD81-48F0-43B9-AF20-2373F98EA99E}"/>
                </a:ext>
              </a:extLst>
            </p:cNvPr>
            <p:cNvSpPr/>
            <p:nvPr/>
          </p:nvSpPr>
          <p:spPr>
            <a:xfrm>
              <a:off x="2168745" y="3833000"/>
              <a:ext cx="869877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4400" b="0" i="0" u="none" strike="noStrike" kern="1200" cap="none" spc="0" normalizeH="0" baseline="0" noProof="0" dirty="0">
                  <a:ln w="0"/>
                  <a:solidFill>
                    <a:srgbClr val="C00000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৩ </a:t>
              </a:r>
              <a:r>
                <a:rPr kumimoji="0" lang="en-US" sz="4400" b="0" i="0" u="none" strike="noStrike" kern="1200" cap="none" spc="0" normalizeH="0" baseline="0" noProof="0" dirty="0">
                  <a:ln w="0"/>
                  <a:solidFill>
                    <a:srgbClr val="C00000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EFE4207-E096-43F7-BD1A-46E6A7DD766B}"/>
                </a:ext>
              </a:extLst>
            </p:cNvPr>
            <p:cNvSpPr/>
            <p:nvPr/>
          </p:nvSpPr>
          <p:spPr>
            <a:xfrm>
              <a:off x="2168743" y="4640999"/>
              <a:ext cx="869877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>
                  <a:ln w="0"/>
                  <a:solidFill>
                    <a:srgbClr val="C00000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৫  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69B2A0B4-4043-4A91-8522-F64C87989D27}"/>
                </a:ext>
              </a:extLst>
            </p:cNvPr>
            <p:cNvCxnSpPr>
              <a:cxnSpLocks/>
            </p:cNvCxnSpPr>
            <p:nvPr/>
          </p:nvCxnSpPr>
          <p:spPr>
            <a:xfrm>
              <a:off x="2168744" y="4656628"/>
              <a:ext cx="869877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B3EFB33-68B3-4190-AA9E-95BF336E4843}"/>
              </a:ext>
            </a:extLst>
          </p:cNvPr>
          <p:cNvSpPr/>
          <p:nvPr/>
        </p:nvSpPr>
        <p:spPr>
          <a:xfrm>
            <a:off x="3353914" y="5110144"/>
            <a:ext cx="58148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=</a:t>
            </a: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48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E0929DB-9F74-45A7-B0B8-84CCAEF64504}"/>
              </a:ext>
            </a:extLst>
          </p:cNvPr>
          <p:cNvSpPr/>
          <p:nvPr/>
        </p:nvSpPr>
        <p:spPr>
          <a:xfrm>
            <a:off x="770112" y="1962700"/>
            <a:ext cx="397296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মিশ্র ভগ্নাংশ = </a:t>
            </a:r>
            <a:endParaRPr kumimoji="0" lang="en-US" sz="4400" b="0" i="0" u="none" strike="noStrike" kern="1200" cap="none" spc="0" normalizeH="0" baseline="0" noProof="0" dirty="0">
              <a:ln w="0"/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28878AB-BDDE-4B5A-891B-5DC084A95105}"/>
              </a:ext>
            </a:extLst>
          </p:cNvPr>
          <p:cNvSpPr/>
          <p:nvPr/>
        </p:nvSpPr>
        <p:spPr>
          <a:xfrm>
            <a:off x="3798596" y="1610117"/>
            <a:ext cx="58099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পূর্ণ সংখ্যা </a:t>
            </a: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×</a:t>
            </a:r>
            <a:r>
              <a:rPr kumimoji="0" lang="bn-IN" sz="44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হর + লব </a:t>
            </a:r>
            <a:endParaRPr kumimoji="0" lang="en-US" sz="4400" b="0" i="0" u="none" strike="noStrike" kern="1200" cap="none" spc="0" normalizeH="0" baseline="0" noProof="0" dirty="0">
              <a:ln w="0"/>
              <a:solidFill>
                <a:srgbClr val="0070C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7A386DB9-EEEE-466F-9875-5BDFECA4F1A7}"/>
              </a:ext>
            </a:extLst>
          </p:cNvPr>
          <p:cNvCxnSpPr/>
          <p:nvPr/>
        </p:nvCxnSpPr>
        <p:spPr>
          <a:xfrm>
            <a:off x="4247517" y="2366765"/>
            <a:ext cx="54582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307CC62-D679-4B70-BBD1-1B253A2ECEE5}"/>
              </a:ext>
            </a:extLst>
          </p:cNvPr>
          <p:cNvSpPr/>
          <p:nvPr/>
        </p:nvSpPr>
        <p:spPr>
          <a:xfrm>
            <a:off x="3284925" y="3208629"/>
            <a:ext cx="397296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=</a:t>
            </a:r>
            <a:r>
              <a:rPr kumimoji="0" lang="bn-IN" sz="4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IN" sz="4400" b="0" i="0" u="none" strike="noStrike" kern="1200" cap="none" spc="0" normalizeH="0" baseline="0" noProof="0" dirty="0">
                <a:ln w="0"/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অপ্রকৃত ভগ্নাংশ  </a:t>
            </a:r>
            <a:endParaRPr kumimoji="0" lang="en-US" sz="4400" b="0" i="0" u="none" strike="noStrike" kern="1200" cap="none" spc="0" normalizeH="0" baseline="0" noProof="0" dirty="0">
              <a:ln w="0"/>
              <a:solidFill>
                <a:srgbClr val="7030A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7FD428E-35C8-44EF-8880-8E6BC870CD81}"/>
              </a:ext>
            </a:extLst>
          </p:cNvPr>
          <p:cNvSpPr/>
          <p:nvPr/>
        </p:nvSpPr>
        <p:spPr>
          <a:xfrm>
            <a:off x="1745369" y="5110145"/>
            <a:ext cx="58148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২  </a:t>
            </a:r>
            <a:endParaRPr kumimoji="0" lang="en-US" sz="4800" b="0" i="0" u="none" strike="noStrike" kern="1200" cap="none" spc="0" normalizeH="0" baseline="0" noProof="0" dirty="0">
              <a:ln w="0"/>
              <a:solidFill>
                <a:srgbClr val="C0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0D375A3B-756B-4F81-9FF3-260CC0BEEE51}"/>
              </a:ext>
            </a:extLst>
          </p:cNvPr>
          <p:cNvCxnSpPr>
            <a:cxnSpLocks/>
          </p:cNvCxnSpPr>
          <p:nvPr/>
        </p:nvCxnSpPr>
        <p:spPr>
          <a:xfrm>
            <a:off x="4086663" y="5665592"/>
            <a:ext cx="431174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FAF2197-358C-4D21-87CF-931D1C9ACE7A}"/>
              </a:ext>
            </a:extLst>
          </p:cNvPr>
          <p:cNvSpPr/>
          <p:nvPr/>
        </p:nvSpPr>
        <p:spPr>
          <a:xfrm>
            <a:off x="7138761" y="4702016"/>
            <a:ext cx="58148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srgbClr val="00B05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৩</a:t>
            </a: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 </a:t>
            </a:r>
            <a:endParaRPr kumimoji="0" lang="en-US" sz="48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BE35A12-8AFA-4A6A-98D5-FA43C4B4C3C5}"/>
              </a:ext>
            </a:extLst>
          </p:cNvPr>
          <p:cNvSpPr/>
          <p:nvPr/>
        </p:nvSpPr>
        <p:spPr>
          <a:xfrm>
            <a:off x="5635258" y="4677452"/>
            <a:ext cx="140769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srgbClr val="00B05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৫ +   </a:t>
            </a:r>
            <a:endParaRPr kumimoji="0" lang="en-US" sz="4800" b="0" i="0" u="none" strike="noStrike" kern="1200" cap="none" spc="0" normalizeH="0" baseline="0" noProof="0" dirty="0">
              <a:ln w="0"/>
              <a:solidFill>
                <a:srgbClr val="00B05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90A431F-E82E-4C31-B878-51FEA010FFF3}"/>
              </a:ext>
            </a:extLst>
          </p:cNvPr>
          <p:cNvSpPr/>
          <p:nvPr/>
        </p:nvSpPr>
        <p:spPr>
          <a:xfrm>
            <a:off x="4247517" y="4679616"/>
            <a:ext cx="140769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srgbClr val="00B05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২ </a:t>
            </a:r>
            <a:r>
              <a:rPr kumimoji="0" lang="en-US" sz="4800" b="0" i="0" u="none" strike="noStrike" kern="1200" cap="none" spc="0" normalizeH="0" baseline="0" noProof="0" dirty="0">
                <a:ln w="0"/>
                <a:solidFill>
                  <a:srgbClr val="00B05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×</a:t>
            </a: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</a:t>
            </a:r>
            <a:endParaRPr kumimoji="0" lang="en-US" sz="48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DBE8803-0EBC-40EA-B917-795F0257BECA}"/>
              </a:ext>
            </a:extLst>
          </p:cNvPr>
          <p:cNvSpPr/>
          <p:nvPr/>
        </p:nvSpPr>
        <p:spPr>
          <a:xfrm>
            <a:off x="5695317" y="5612337"/>
            <a:ext cx="58148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srgbClr val="00B05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৫</a:t>
            </a: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  </a:t>
            </a:r>
            <a:endParaRPr kumimoji="0" lang="en-US" sz="48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6AF7325-43F0-44E6-A8A0-7AD4720ED8C1}"/>
              </a:ext>
            </a:extLst>
          </p:cNvPr>
          <p:cNvSpPr/>
          <p:nvPr/>
        </p:nvSpPr>
        <p:spPr>
          <a:xfrm>
            <a:off x="8584764" y="5094516"/>
            <a:ext cx="58148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srgbClr val="B22600">
                    <a:lumMod val="60000"/>
                    <a:lumOff val="4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=</a:t>
            </a: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48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10F5C6DD-2F34-4FDD-AD67-845687E30B4B}"/>
              </a:ext>
            </a:extLst>
          </p:cNvPr>
          <p:cNvGrpSpPr/>
          <p:nvPr/>
        </p:nvGrpSpPr>
        <p:grpSpPr>
          <a:xfrm>
            <a:off x="9350911" y="4794349"/>
            <a:ext cx="869879" cy="1577440"/>
            <a:chOff x="2168743" y="3833000"/>
            <a:chExt cx="869879" cy="157744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89DA5251-3E22-4B8E-B24B-DB82E311D210}"/>
                </a:ext>
              </a:extLst>
            </p:cNvPr>
            <p:cNvSpPr/>
            <p:nvPr/>
          </p:nvSpPr>
          <p:spPr>
            <a:xfrm>
              <a:off x="2168745" y="3833000"/>
              <a:ext cx="869877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4400" b="0" i="0" u="none" strike="noStrike" kern="1200" cap="none" spc="0" normalizeH="0" baseline="0" noProof="0" dirty="0">
                  <a:ln w="0"/>
                  <a:solidFill>
                    <a:srgbClr val="B2260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১৩</a:t>
              </a:r>
              <a:r>
                <a:rPr kumimoji="0" lang="bn-IN" sz="4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 </a:t>
              </a:r>
              <a:r>
                <a:rPr kumimoji="0" lang="en-US" sz="4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836CAACF-EDA0-4D3A-95E2-5374C74E80AD}"/>
                </a:ext>
              </a:extLst>
            </p:cNvPr>
            <p:cNvSpPr/>
            <p:nvPr/>
          </p:nvSpPr>
          <p:spPr>
            <a:xfrm>
              <a:off x="2168743" y="4640999"/>
              <a:ext cx="869877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>
                  <a:ln w="0"/>
                  <a:solidFill>
                    <a:srgbClr val="B2260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৫ </a:t>
              </a:r>
              <a:r>
                <a:rPr kumimoji="0" lang="en-US" sz="44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B4F6C99C-481E-4BE4-9C91-ED6443692220}"/>
                </a:ext>
              </a:extLst>
            </p:cNvPr>
            <p:cNvCxnSpPr>
              <a:cxnSpLocks/>
            </p:cNvCxnSpPr>
            <p:nvPr/>
          </p:nvCxnSpPr>
          <p:spPr>
            <a:xfrm>
              <a:off x="2168744" y="4656628"/>
              <a:ext cx="86987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88D8747-868D-420C-9D71-800E14FDAD5C}"/>
              </a:ext>
            </a:extLst>
          </p:cNvPr>
          <p:cNvSpPr/>
          <p:nvPr/>
        </p:nvSpPr>
        <p:spPr>
          <a:xfrm>
            <a:off x="513048" y="328414"/>
            <a:ext cx="10717544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মিশ্র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ভগ্ন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ংশকে </a:t>
            </a: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অপ্রকৃত ভগ্নাংশে প্রকাশ 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 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উ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য় 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জ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 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kumimoji="0" lang="as-IN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ই</a:t>
            </a:r>
            <a:r>
              <a:rPr kumimoji="0" lang="bn-IN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ঃ  </a:t>
            </a: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8DD50F47-6954-437A-8ADD-33C38C123DE1}"/>
              </a:ext>
            </a:extLst>
          </p:cNvPr>
          <p:cNvSpPr/>
          <p:nvPr/>
        </p:nvSpPr>
        <p:spPr>
          <a:xfrm>
            <a:off x="326538" y="4086071"/>
            <a:ext cx="194721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উদাহরণঃ</a:t>
            </a:r>
          </a:p>
        </p:txBody>
      </p:sp>
    </p:spTree>
    <p:extLst>
      <p:ext uri="{BB962C8B-B14F-4D97-AF65-F5344CB8AC3E}">
        <p14:creationId xmlns:p14="http://schemas.microsoft.com/office/powerpoint/2010/main" xmlns="" val="238631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4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409</Words>
  <Application>Microsoft Office PowerPoint</Application>
  <PresentationFormat>Custom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hp laptop</cp:lastModifiedBy>
  <cp:revision>11</cp:revision>
  <dcterms:created xsi:type="dcterms:W3CDTF">2020-06-03T07:03:52Z</dcterms:created>
  <dcterms:modified xsi:type="dcterms:W3CDTF">2020-12-27T12:28:34Z</dcterms:modified>
</cp:coreProperties>
</file>