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5" r:id="rId4"/>
    <p:sldId id="266" r:id="rId5"/>
    <p:sldId id="283" r:id="rId6"/>
    <p:sldId id="269" r:id="rId7"/>
    <p:sldId id="267" r:id="rId8"/>
    <p:sldId id="277" r:id="rId9"/>
    <p:sldId id="278" r:id="rId10"/>
    <p:sldId id="279" r:id="rId11"/>
    <p:sldId id="281" r:id="rId12"/>
    <p:sldId id="280" r:id="rId13"/>
    <p:sldId id="270" r:id="rId14"/>
  </p:sldIdLst>
  <p:sldSz cx="12344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20C5"/>
    <a:srgbClr val="B30F94"/>
    <a:srgbClr val="00FF00"/>
    <a:srgbClr val="10D5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69" autoAdjust="0"/>
    <p:restoredTop sz="94660"/>
  </p:normalViewPr>
  <p:slideViewPr>
    <p:cSldViewPr>
      <p:cViewPr>
        <p:scale>
          <a:sx n="64" d="100"/>
          <a:sy n="64" d="100"/>
        </p:scale>
        <p:origin x="810" y="66"/>
      </p:cViewPr>
      <p:guideLst>
        <p:guide orient="horz" pos="2160"/>
        <p:guide pos="38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2130427"/>
            <a:ext cx="10492741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1661" y="3886200"/>
            <a:ext cx="864108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" y="6356352"/>
            <a:ext cx="288036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7670" y="6356352"/>
            <a:ext cx="390906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46820" y="6356352"/>
            <a:ext cx="288036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1" y="274638"/>
            <a:ext cx="1110996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1" y="1600202"/>
            <a:ext cx="1110996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" y="6356352"/>
            <a:ext cx="288036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7670" y="6356352"/>
            <a:ext cx="390906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46820" y="6356352"/>
            <a:ext cx="288036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9691" y="274640"/>
            <a:ext cx="277749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274640"/>
            <a:ext cx="812673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" y="6356352"/>
            <a:ext cx="288036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7670" y="6356352"/>
            <a:ext cx="390906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46820" y="6356352"/>
            <a:ext cx="288036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1" y="274638"/>
            <a:ext cx="1110996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1" y="1600202"/>
            <a:ext cx="1110996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" y="6356352"/>
            <a:ext cx="288036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7670" y="6356352"/>
            <a:ext cx="390906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46820" y="6356352"/>
            <a:ext cx="288036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3" y="4406902"/>
            <a:ext cx="1049274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3" y="2906713"/>
            <a:ext cx="1049274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" y="6356352"/>
            <a:ext cx="288036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7670" y="6356352"/>
            <a:ext cx="390906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46820" y="6356352"/>
            <a:ext cx="288036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1" y="274638"/>
            <a:ext cx="1110996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600202"/>
            <a:ext cx="545211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070" y="1600202"/>
            <a:ext cx="545211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" y="6356352"/>
            <a:ext cx="288036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17670" y="6356352"/>
            <a:ext cx="390906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46820" y="6356352"/>
            <a:ext cx="288036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1" y="274638"/>
            <a:ext cx="1110996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535113"/>
            <a:ext cx="545425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2174875"/>
            <a:ext cx="5454254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784" y="1535113"/>
            <a:ext cx="545639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84" y="2174875"/>
            <a:ext cx="545639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7220" y="6356352"/>
            <a:ext cx="288036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17670" y="6356352"/>
            <a:ext cx="390906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846820" y="6356352"/>
            <a:ext cx="288036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1" y="274638"/>
            <a:ext cx="1110996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" y="6356352"/>
            <a:ext cx="288036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17670" y="6356352"/>
            <a:ext cx="390906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46820" y="6356352"/>
            <a:ext cx="288036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" y="6356352"/>
            <a:ext cx="288036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17670" y="6356352"/>
            <a:ext cx="390906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46820" y="6356352"/>
            <a:ext cx="288036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2" y="273050"/>
            <a:ext cx="406122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17" y="273052"/>
            <a:ext cx="6900863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2" y="1435102"/>
            <a:ext cx="406122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" y="6356352"/>
            <a:ext cx="288036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17670" y="6356352"/>
            <a:ext cx="390906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46820" y="6356352"/>
            <a:ext cx="288036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89" y="4800600"/>
            <a:ext cx="740664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589" y="612775"/>
            <a:ext cx="740664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89" y="5367338"/>
            <a:ext cx="740664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" y="6356352"/>
            <a:ext cx="288036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17670" y="6356352"/>
            <a:ext cx="390906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46820" y="6356352"/>
            <a:ext cx="288036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1" y="0"/>
            <a:ext cx="12344400" cy="6858000"/>
          </a:xfrm>
          <a:prstGeom prst="frame">
            <a:avLst>
              <a:gd name="adj1" fmla="val 3610"/>
            </a:avLst>
          </a:prstGeom>
          <a:blipFill>
            <a:blip r:embed="rId1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435737" y="6515100"/>
            <a:ext cx="2420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Edwardian Script ITC" pitchFamily="66" charset="0"/>
              </a:rPr>
              <a:t>Hafiza Khanam</a:t>
            </a:r>
            <a:endParaRPr lang="en-US" sz="1800" b="1" dirty="0">
              <a:latin typeface="Edwardian Script ITC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microsoft.com/office/2007/relationships/hdphoto" Target="../media/hdphoto10.wdp"/><Relationship Id="rId26" Type="http://schemas.microsoft.com/office/2007/relationships/hdphoto" Target="../media/hdphoto14.wdp"/><Relationship Id="rId39" Type="http://schemas.openxmlformats.org/officeDocument/2006/relationships/image" Target="../media/image28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9.png"/><Relationship Id="rId34" Type="http://schemas.microsoft.com/office/2007/relationships/hdphoto" Target="../media/hdphoto18.wdp"/><Relationship Id="rId42" Type="http://schemas.microsoft.com/office/2007/relationships/hdphoto" Target="../media/hdphoto22.wdp"/><Relationship Id="rId47" Type="http://schemas.openxmlformats.org/officeDocument/2006/relationships/image" Target="../media/image33.png"/><Relationship Id="rId50" Type="http://schemas.openxmlformats.org/officeDocument/2006/relationships/image" Target="../media/image35.jpeg"/><Relationship Id="rId7" Type="http://schemas.openxmlformats.org/officeDocument/2006/relationships/image" Target="../media/image12.png"/><Relationship Id="rId12" Type="http://schemas.microsoft.com/office/2007/relationships/hdphoto" Target="../media/hdphoto7.wdp"/><Relationship Id="rId17" Type="http://schemas.openxmlformats.org/officeDocument/2006/relationships/image" Target="../media/image17.png"/><Relationship Id="rId25" Type="http://schemas.openxmlformats.org/officeDocument/2006/relationships/image" Target="../media/image21.png"/><Relationship Id="rId33" Type="http://schemas.openxmlformats.org/officeDocument/2006/relationships/image" Target="../media/image25.png"/><Relationship Id="rId38" Type="http://schemas.microsoft.com/office/2007/relationships/hdphoto" Target="../media/hdphoto20.wdp"/><Relationship Id="rId46" Type="http://schemas.openxmlformats.org/officeDocument/2006/relationships/image" Target="../media/image32.png"/><Relationship Id="rId2" Type="http://schemas.openxmlformats.org/officeDocument/2006/relationships/audio" Target="../media/media1.mp3"/><Relationship Id="rId16" Type="http://schemas.microsoft.com/office/2007/relationships/hdphoto" Target="../media/hdphoto9.wdp"/><Relationship Id="rId20" Type="http://schemas.microsoft.com/office/2007/relationships/hdphoto" Target="../media/hdphoto11.wdp"/><Relationship Id="rId29" Type="http://schemas.openxmlformats.org/officeDocument/2006/relationships/image" Target="../media/image23.png"/><Relationship Id="rId41" Type="http://schemas.openxmlformats.org/officeDocument/2006/relationships/image" Target="../media/image29.png"/><Relationship Id="rId1" Type="http://schemas.microsoft.com/office/2007/relationships/media" Target="../media/media1.mp3"/><Relationship Id="rId6" Type="http://schemas.microsoft.com/office/2007/relationships/hdphoto" Target="../media/hdphoto4.wdp"/><Relationship Id="rId11" Type="http://schemas.openxmlformats.org/officeDocument/2006/relationships/image" Target="../media/image14.png"/><Relationship Id="rId24" Type="http://schemas.microsoft.com/office/2007/relationships/hdphoto" Target="../media/hdphoto13.wdp"/><Relationship Id="rId32" Type="http://schemas.microsoft.com/office/2007/relationships/hdphoto" Target="../media/hdphoto17.wdp"/><Relationship Id="rId37" Type="http://schemas.openxmlformats.org/officeDocument/2006/relationships/image" Target="../media/image27.png"/><Relationship Id="rId40" Type="http://schemas.microsoft.com/office/2007/relationships/hdphoto" Target="../media/hdphoto21.wdp"/><Relationship Id="rId45" Type="http://schemas.microsoft.com/office/2007/relationships/hdphoto" Target="../media/hdphoto23.wdp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23" Type="http://schemas.openxmlformats.org/officeDocument/2006/relationships/image" Target="../media/image20.png"/><Relationship Id="rId28" Type="http://schemas.microsoft.com/office/2007/relationships/hdphoto" Target="../media/hdphoto15.wdp"/><Relationship Id="rId36" Type="http://schemas.microsoft.com/office/2007/relationships/hdphoto" Target="../media/hdphoto19.wdp"/><Relationship Id="rId49" Type="http://schemas.microsoft.com/office/2007/relationships/hdphoto" Target="../media/hdphoto24.wdp"/><Relationship Id="rId10" Type="http://schemas.microsoft.com/office/2007/relationships/hdphoto" Target="../media/hdphoto6.wdp"/><Relationship Id="rId19" Type="http://schemas.openxmlformats.org/officeDocument/2006/relationships/image" Target="../media/image18.png"/><Relationship Id="rId31" Type="http://schemas.openxmlformats.org/officeDocument/2006/relationships/image" Target="../media/image24.png"/><Relationship Id="rId44" Type="http://schemas.openxmlformats.org/officeDocument/2006/relationships/image" Target="../media/image31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microsoft.com/office/2007/relationships/hdphoto" Target="../media/hdphoto8.wdp"/><Relationship Id="rId22" Type="http://schemas.microsoft.com/office/2007/relationships/hdphoto" Target="../media/hdphoto12.wdp"/><Relationship Id="rId27" Type="http://schemas.openxmlformats.org/officeDocument/2006/relationships/image" Target="../media/image22.png"/><Relationship Id="rId30" Type="http://schemas.microsoft.com/office/2007/relationships/hdphoto" Target="../media/hdphoto16.wdp"/><Relationship Id="rId35" Type="http://schemas.openxmlformats.org/officeDocument/2006/relationships/image" Target="../media/image26.png"/><Relationship Id="rId43" Type="http://schemas.openxmlformats.org/officeDocument/2006/relationships/image" Target="../media/image30.png"/><Relationship Id="rId48" Type="http://schemas.openxmlformats.org/officeDocument/2006/relationships/image" Target="../media/image34.png"/><Relationship Id="rId8" Type="http://schemas.microsoft.com/office/2007/relationships/hdphoto" Target="../media/hdphoto5.wdp"/><Relationship Id="rId51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8601"/>
            <a:ext cx="88392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28801" y="304801"/>
            <a:ext cx="4717143" cy="1756227"/>
          </a:xfrm>
          <a:prstGeom prst="ellipse">
            <a:avLst/>
          </a:prstGeom>
          <a:solidFill>
            <a:srgbClr val="E383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4953000" y="3124200"/>
            <a:ext cx="4648200" cy="1676400"/>
          </a:xfrm>
          <a:prstGeom prst="flowChartTerminator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Say the sound of this following letters.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a, c, I, q, u, v, w, x, y, z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51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1" y="381000"/>
            <a:ext cx="5890527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ONE DAY WORD</a:t>
            </a:r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0" y="2743201"/>
            <a:ext cx="8763000" cy="258532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Sound 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Tone=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(আওয়াজ)</a:t>
            </a:r>
          </a:p>
          <a:p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We will say the letter sound. 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21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533400"/>
            <a:ext cx="677817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rgbClr val="AE2C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en-US" sz="5400" b="1" dirty="0">
              <a:ln/>
              <a:solidFill>
                <a:srgbClr val="AE2C8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9800" y="2438400"/>
            <a:ext cx="8077200" cy="34163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You have to write the name of an object from the letter sound on your textbook.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76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chool boy and girl clipart png » PNG Image">
            <a:extLst>
              <a:ext uri="{FF2B5EF4-FFF2-40B4-BE49-F238E27FC236}">
                <a16:creationId xmlns:a16="http://schemas.microsoft.com/office/drawing/2014/main" id="{76DAA744-2340-4733-B196-923D0E6B7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1"/>
            <a:ext cx="6089552" cy="623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93A600-8D6B-48EC-9486-9E57BB109D0B}"/>
              </a:ext>
            </a:extLst>
          </p:cNvPr>
          <p:cNvSpPr/>
          <p:nvPr/>
        </p:nvSpPr>
        <p:spPr>
          <a:xfrm>
            <a:off x="7086600" y="2133601"/>
            <a:ext cx="3985386" cy="2800767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w="0" h="514350" prst="convex"/>
          </a:sp3d>
        </p:spPr>
        <p:txBody>
          <a:bodyPr wrap="none">
            <a:spAutoFit/>
            <a:sp3d>
              <a:bevelT w="171450" h="368300"/>
            </a:sp3d>
          </a:bodyPr>
          <a:lstStyle/>
          <a:p>
            <a:pPr algn="ctr"/>
            <a:r>
              <a:rPr lang="en-US" sz="8800" dirty="0">
                <a:solidFill>
                  <a:srgbClr val="C00000"/>
                </a:solidFill>
                <a:latin typeface="Ravie" panose="04040805050809020602" pitchFamily="82" charset="0"/>
              </a:rPr>
              <a:t>Good </a:t>
            </a:r>
          </a:p>
          <a:p>
            <a:pPr algn="ctr"/>
            <a:r>
              <a:rPr lang="en-US" sz="8800" dirty="0">
                <a:solidFill>
                  <a:srgbClr val="C00000"/>
                </a:solidFill>
                <a:latin typeface="Ravie" panose="04040805050809020602" pitchFamily="82" charset="0"/>
              </a:rPr>
              <a:t>bye</a:t>
            </a:r>
          </a:p>
        </p:txBody>
      </p:sp>
    </p:spTree>
    <p:extLst>
      <p:ext uri="{BB962C8B-B14F-4D97-AF65-F5344CB8AC3E}">
        <p14:creationId xmlns:p14="http://schemas.microsoft.com/office/powerpoint/2010/main" val="107012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8463" y="3733800"/>
            <a:ext cx="441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Hafiza Khanam.  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Assistant 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teacher.</a:t>
            </a:r>
          </a:p>
          <a:p>
            <a:pPr>
              <a:defRPr/>
            </a:pP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99 No. Nilokhi G.P. S.</a:t>
            </a:r>
          </a:p>
          <a:p>
            <a:pPr>
              <a:defRPr/>
            </a:pP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Gopalganj Sadar,</a:t>
            </a:r>
          </a:p>
          <a:p>
            <a:pPr>
              <a:defRPr/>
            </a:pP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Gopalganj.</a:t>
            </a:r>
          </a:p>
        </p:txBody>
      </p:sp>
      <p:sp>
        <p:nvSpPr>
          <p:cNvPr id="3" name="Rectangle 2"/>
          <p:cNvSpPr/>
          <p:nvPr/>
        </p:nvSpPr>
        <p:spPr>
          <a:xfrm>
            <a:off x="7011626" y="3179802"/>
            <a:ext cx="3581400" cy="34163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Class: T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wo  </a:t>
            </a:r>
          </a:p>
          <a:p>
            <a:pPr algn="ctr">
              <a:defRPr/>
            </a:pP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Subject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: 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English</a:t>
            </a:r>
          </a:p>
          <a:p>
            <a:pPr algn="ctr">
              <a:defRPr/>
            </a:pP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Unite : 6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.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/>
              <a:cs typeface="Arial" charset="0"/>
            </a:endParaRPr>
          </a:p>
          <a:p>
            <a:pPr algn="ctr">
              <a:defRPr/>
            </a:pP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Alphabet.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/>
              <a:cs typeface="Arial" charset="0"/>
            </a:endParaRPr>
          </a:p>
          <a:p>
            <a:pPr algn="ctr">
              <a:defRPr/>
            </a:pP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Lesson:4-6,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/>
              <a:cs typeface="Arial" charset="0"/>
            </a:endParaRPr>
          </a:p>
          <a:p>
            <a:pPr algn="ctr">
              <a:defRPr/>
            </a:pP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Page 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: 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1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50E742-CEC0-4C6D-964C-473D74523930}"/>
              </a:ext>
            </a:extLst>
          </p:cNvPr>
          <p:cNvSpPr/>
          <p:nvPr/>
        </p:nvSpPr>
        <p:spPr>
          <a:xfrm>
            <a:off x="2940534" y="381001"/>
            <a:ext cx="60652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Presented by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188"/>
          <a:stretch/>
        </p:blipFill>
        <p:spPr>
          <a:xfrm>
            <a:off x="2743200" y="1581330"/>
            <a:ext cx="1749150" cy="20712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899" y="1271531"/>
            <a:ext cx="1489172" cy="19151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145" y="1371601"/>
            <a:ext cx="1098550" cy="532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828091"/>
              </p:ext>
            </p:extLst>
          </p:nvPr>
        </p:nvGraphicFramePr>
        <p:xfrm>
          <a:off x="5715000" y="4360862"/>
          <a:ext cx="1527968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Packager Shell Object" showAsIcon="1" r:id="rId3" imgW="1531800" imgH="440280" progId="Package">
                  <p:embed/>
                </p:oleObj>
              </mc:Choice>
              <mc:Fallback>
                <p:oleObj name="Packager Shell Object" showAsIcon="1" r:id="rId3" imgW="153180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15000" y="4360862"/>
                        <a:ext cx="1527968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D4A6765-A942-458D-BDEB-F167BC4811AB}"/>
              </a:ext>
            </a:extLst>
          </p:cNvPr>
          <p:cNvSpPr/>
          <p:nvPr/>
        </p:nvSpPr>
        <p:spPr>
          <a:xfrm>
            <a:off x="1980864" y="457201"/>
            <a:ext cx="847206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76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Today we will sing a song</a:t>
            </a:r>
            <a:endParaRPr lang="en-US" sz="60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76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4601" y="4800601"/>
            <a:ext cx="740459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76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We were watching a video.</a:t>
            </a:r>
          </a:p>
          <a:p>
            <a:r>
              <a:rPr lang="en-US" sz="36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76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Now tell me what about the video is?</a:t>
            </a:r>
            <a:endParaRPr lang="en-US" sz="36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76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4A6765-A942-458D-BDEB-F167BC4811AB}"/>
              </a:ext>
            </a:extLst>
          </p:cNvPr>
          <p:cNvSpPr/>
          <p:nvPr/>
        </p:nvSpPr>
        <p:spPr>
          <a:xfrm>
            <a:off x="2902194" y="457200"/>
            <a:ext cx="6629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76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Do you want to sing the song with me ?</a:t>
            </a:r>
            <a:endParaRPr lang="en-US" sz="60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76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4A6765-A942-458D-BDEB-F167BC4811AB}"/>
              </a:ext>
            </a:extLst>
          </p:cNvPr>
          <p:cNvSpPr/>
          <p:nvPr/>
        </p:nvSpPr>
        <p:spPr>
          <a:xfrm>
            <a:off x="2875711" y="503366"/>
            <a:ext cx="6629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76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First listen to the song with the mind and then sing the song with me.</a:t>
            </a:r>
            <a:endParaRPr lang="en-US" sz="60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76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05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6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FC13A1-B2A7-44F2-9E44-74180F9544A4}"/>
              </a:ext>
            </a:extLst>
          </p:cNvPr>
          <p:cNvSpPr txBox="1"/>
          <p:nvPr/>
        </p:nvSpPr>
        <p:spPr>
          <a:xfrm>
            <a:off x="3472708" y="1549877"/>
            <a:ext cx="5006631" cy="1107996"/>
          </a:xfrm>
          <a:prstGeom prst="rect">
            <a:avLst/>
          </a:prstGeom>
          <a:gradFill flip="none" rotWithShape="1">
            <a:gsLst>
              <a:gs pos="29000">
                <a:srgbClr val="891549"/>
              </a:gs>
              <a:gs pos="64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38100" h="38100" prst="convex"/>
            </a:sp3d>
          </a:bodyPr>
          <a:lstStyle/>
          <a:p>
            <a:pPr algn="ctr"/>
            <a:r>
              <a:rPr lang="en-US" sz="6600" b="1" dirty="0">
                <a:ln w="22225">
                  <a:solidFill>
                    <a:srgbClr val="CC0066"/>
                  </a:solidFill>
                  <a:prstDash val="solid"/>
                </a:ln>
                <a:solidFill>
                  <a:srgbClr val="32081B"/>
                </a:solidFill>
                <a:latin typeface="Times New Roman" pitchFamily="18" charset="0"/>
                <a:cs typeface="Times New Roman" pitchFamily="18" charset="0"/>
              </a:rPr>
              <a:t>Alphabet </a:t>
            </a:r>
            <a:endParaRPr lang="en-US" sz="6600" b="1" dirty="0">
              <a:ln w="22225">
                <a:solidFill>
                  <a:srgbClr val="CC0066"/>
                </a:solidFill>
                <a:prstDash val="solid"/>
              </a:ln>
              <a:solidFill>
                <a:srgbClr val="32081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51A142-DC00-4544-8AD1-ED463691BBCF}"/>
              </a:ext>
            </a:extLst>
          </p:cNvPr>
          <p:cNvSpPr/>
          <p:nvPr/>
        </p:nvSpPr>
        <p:spPr>
          <a:xfrm>
            <a:off x="3324909" y="434650"/>
            <a:ext cx="5302231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Today’s lesson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BD97882-7EC2-4339-A87E-00F8CE64CDFF}"/>
              </a:ext>
            </a:extLst>
          </p:cNvPr>
          <p:cNvGrpSpPr/>
          <p:nvPr/>
        </p:nvGrpSpPr>
        <p:grpSpPr>
          <a:xfrm>
            <a:off x="9220200" y="533400"/>
            <a:ext cx="1193002" cy="1295400"/>
            <a:chOff x="6553200" y="1524000"/>
            <a:chExt cx="2286000" cy="22098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D9659EC-F29F-48F7-A9DC-6C4A64C6DE97}"/>
                </a:ext>
              </a:extLst>
            </p:cNvPr>
            <p:cNvSpPr/>
            <p:nvPr/>
          </p:nvSpPr>
          <p:spPr>
            <a:xfrm>
              <a:off x="6553200" y="1524000"/>
              <a:ext cx="2286000" cy="22098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0" h="1828800"/>
              <a:bevelB w="1828800" h="1828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C89DF66-571D-460A-9F6B-1E72866F3BBD}"/>
                </a:ext>
              </a:extLst>
            </p:cNvPr>
            <p:cNvSpPr/>
            <p:nvPr/>
          </p:nvSpPr>
          <p:spPr>
            <a:xfrm>
              <a:off x="6629400" y="1524000"/>
              <a:ext cx="2057400" cy="1905000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3429001"/>
            <a:ext cx="2287327" cy="288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7577" y="220163"/>
            <a:ext cx="6729475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11430"/>
                <a:solidFill>
                  <a:srgbClr val="B30F9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Learning Outcomes</a:t>
            </a:r>
            <a:r>
              <a:rPr lang="bn-BD" sz="4000" b="1" dirty="0">
                <a:ln w="11430"/>
                <a:solidFill>
                  <a:srgbClr val="B30F9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1430"/>
              <a:solidFill>
                <a:srgbClr val="B30F9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533400" y="1828800"/>
            <a:ext cx="11430000" cy="4724400"/>
            <a:chOff x="1895690" y="1767849"/>
            <a:chExt cx="8751508" cy="3432069"/>
          </a:xfrm>
        </p:grpSpPr>
        <p:grpSp>
          <p:nvGrpSpPr>
            <p:cNvPr id="46" name="Group 45"/>
            <p:cNvGrpSpPr/>
            <p:nvPr/>
          </p:nvGrpSpPr>
          <p:grpSpPr>
            <a:xfrm>
              <a:off x="4692894" y="3509417"/>
              <a:ext cx="5947075" cy="866360"/>
              <a:chOff x="4113684" y="2540092"/>
              <a:chExt cx="7049459" cy="1572621"/>
            </a:xfrm>
            <a:solidFill>
              <a:srgbClr val="9900CC"/>
            </a:solidFill>
          </p:grpSpPr>
          <p:sp>
            <p:nvSpPr>
              <p:cNvPr id="81" name="Chevron 80"/>
              <p:cNvSpPr/>
              <p:nvPr/>
            </p:nvSpPr>
            <p:spPr>
              <a:xfrm>
                <a:off x="4113684" y="2540092"/>
                <a:ext cx="2201253" cy="1572621"/>
              </a:xfrm>
              <a:prstGeom prst="chevron">
                <a:avLst>
                  <a:gd name="adj" fmla="val 70610"/>
                </a:avLst>
              </a:prstGeom>
              <a:solidFill>
                <a:srgbClr val="9900CC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2" name="Chevron 81"/>
              <p:cNvSpPr/>
              <p:nvPr/>
            </p:nvSpPr>
            <p:spPr>
              <a:xfrm>
                <a:off x="5419225" y="2636764"/>
                <a:ext cx="2201253" cy="1456367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3" name="Chevron 82"/>
              <p:cNvSpPr/>
              <p:nvPr/>
            </p:nvSpPr>
            <p:spPr>
              <a:xfrm>
                <a:off x="6742485" y="2636765"/>
                <a:ext cx="2201253" cy="1456369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4" name="Chevron 83"/>
              <p:cNvSpPr/>
              <p:nvPr/>
            </p:nvSpPr>
            <p:spPr>
              <a:xfrm>
                <a:off x="8064698" y="2636764"/>
                <a:ext cx="3098445" cy="1456370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grpSp>
          <p:nvGrpSpPr>
            <p:cNvPr id="47" name="Group 46"/>
            <p:cNvGrpSpPr/>
            <p:nvPr/>
          </p:nvGrpSpPr>
          <p:grpSpPr>
            <a:xfrm>
              <a:off x="3675923" y="2605286"/>
              <a:ext cx="6971275" cy="1028249"/>
              <a:chOff x="2773749" y="2512334"/>
              <a:chExt cx="8263512" cy="1866481"/>
            </a:xfrm>
            <a:solidFill>
              <a:srgbClr val="9900CC"/>
            </a:solidFill>
          </p:grpSpPr>
          <p:sp>
            <p:nvSpPr>
              <p:cNvPr id="76" name="Chevron 75"/>
              <p:cNvSpPr/>
              <p:nvPr/>
            </p:nvSpPr>
            <p:spPr>
              <a:xfrm>
                <a:off x="2773749" y="2636762"/>
                <a:ext cx="2201253" cy="1742046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7" name="Chevron 76"/>
              <p:cNvSpPr/>
              <p:nvPr/>
            </p:nvSpPr>
            <p:spPr>
              <a:xfrm>
                <a:off x="4097009" y="2512334"/>
                <a:ext cx="2201253" cy="1866476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8" name="Chevron 77"/>
              <p:cNvSpPr/>
              <p:nvPr/>
            </p:nvSpPr>
            <p:spPr>
              <a:xfrm>
                <a:off x="5419225" y="2636764"/>
                <a:ext cx="2201253" cy="1742048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9" name="Chevron 78"/>
              <p:cNvSpPr/>
              <p:nvPr/>
            </p:nvSpPr>
            <p:spPr>
              <a:xfrm>
                <a:off x="6742485" y="2636765"/>
                <a:ext cx="2201253" cy="1742049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0" name="Chevron 79"/>
              <p:cNvSpPr/>
              <p:nvPr/>
            </p:nvSpPr>
            <p:spPr>
              <a:xfrm>
                <a:off x="8064702" y="2636768"/>
                <a:ext cx="2972559" cy="1742047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48" name="Chevron 47"/>
            <p:cNvSpPr/>
            <p:nvPr/>
          </p:nvSpPr>
          <p:spPr>
            <a:xfrm>
              <a:off x="4603882" y="1826826"/>
              <a:ext cx="2044954" cy="861896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Chevron 48"/>
            <p:cNvSpPr/>
            <p:nvPr/>
          </p:nvSpPr>
          <p:spPr>
            <a:xfrm>
              <a:off x="3626871" y="1768455"/>
              <a:ext cx="4067073" cy="1069627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Chevron 49"/>
            <p:cNvSpPr/>
            <p:nvPr/>
          </p:nvSpPr>
          <p:spPr>
            <a:xfrm>
              <a:off x="6822073" y="1767849"/>
              <a:ext cx="2058542" cy="959701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Chevron 50"/>
            <p:cNvSpPr/>
            <p:nvPr/>
          </p:nvSpPr>
          <p:spPr>
            <a:xfrm>
              <a:off x="8139041" y="1767850"/>
              <a:ext cx="2500927" cy="959700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Freeform 51"/>
            <p:cNvSpPr/>
            <p:nvPr/>
          </p:nvSpPr>
          <p:spPr>
            <a:xfrm>
              <a:off x="2265278" y="3515378"/>
              <a:ext cx="8039168" cy="767760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2216583" y="2666765"/>
              <a:ext cx="8039168" cy="767760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/>
                <a:t>j</a:t>
              </a:r>
              <a:endParaRPr lang="en-US" sz="3600" kern="1200" dirty="0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2215701" y="1823610"/>
              <a:ext cx="8039168" cy="767760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1903023" y="1822913"/>
              <a:ext cx="809393" cy="7624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Oval 55"/>
            <p:cNvSpPr/>
            <p:nvPr/>
          </p:nvSpPr>
          <p:spPr>
            <a:xfrm>
              <a:off x="1930731" y="2666763"/>
              <a:ext cx="809393" cy="7624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7" name="Oval 56"/>
            <p:cNvSpPr/>
            <p:nvPr/>
          </p:nvSpPr>
          <p:spPr>
            <a:xfrm>
              <a:off x="1935718" y="3517488"/>
              <a:ext cx="809393" cy="7624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Donut 57"/>
            <p:cNvSpPr/>
            <p:nvPr/>
          </p:nvSpPr>
          <p:spPr>
            <a:xfrm>
              <a:off x="1895690" y="1826827"/>
              <a:ext cx="812173" cy="758840"/>
            </a:xfrm>
            <a:prstGeom prst="donut">
              <a:avLst>
                <a:gd name="adj" fmla="val 6366"/>
              </a:avLst>
            </a:prstGeom>
            <a:solidFill>
              <a:srgbClr val="F9318A"/>
            </a:solidFill>
            <a:ln>
              <a:noFill/>
            </a:ln>
            <a:effectLst>
              <a:innerShdw blurRad="63500" dist="50800" dir="189000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Donut 58"/>
            <p:cNvSpPr/>
            <p:nvPr/>
          </p:nvSpPr>
          <p:spPr>
            <a:xfrm>
              <a:off x="1930731" y="2679598"/>
              <a:ext cx="812173" cy="758840"/>
            </a:xfrm>
            <a:prstGeom prst="donut">
              <a:avLst>
                <a:gd name="adj" fmla="val 6366"/>
              </a:avLst>
            </a:prstGeom>
            <a:solidFill>
              <a:srgbClr val="F9318A"/>
            </a:solidFill>
            <a:ln>
              <a:noFill/>
            </a:ln>
            <a:effectLst>
              <a:innerShdw blurRad="63500" dist="50800" dir="189000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Donut 59"/>
            <p:cNvSpPr/>
            <p:nvPr/>
          </p:nvSpPr>
          <p:spPr>
            <a:xfrm>
              <a:off x="1930731" y="3521144"/>
              <a:ext cx="812173" cy="758840"/>
            </a:xfrm>
            <a:prstGeom prst="donut">
              <a:avLst>
                <a:gd name="adj" fmla="val 6366"/>
              </a:avLst>
            </a:prstGeom>
            <a:solidFill>
              <a:srgbClr val="F9318A"/>
            </a:solidFill>
            <a:ln>
              <a:noFill/>
            </a:ln>
            <a:effectLst>
              <a:innerShdw blurRad="63500" dist="50800" dir="189000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698814" y="1936818"/>
              <a:ext cx="6784820" cy="469531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ln w="0"/>
                  <a:solidFill>
                    <a:srgbClr val="00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smtClean="0">
                  <a:ln w="0"/>
                  <a:solidFill>
                    <a:srgbClr val="B30F94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Speaking</a:t>
              </a:r>
              <a:r>
                <a:rPr lang="en-US" sz="3600" b="1" dirty="0" smtClean="0">
                  <a:ln w="0"/>
                  <a:solidFill>
                    <a:srgbClr val="B30F94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endParaRPr lang="bn-IN" sz="3600" b="1" dirty="0">
                <a:ln w="0"/>
                <a:solidFill>
                  <a:srgbClr val="B30F9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740124" y="2764128"/>
              <a:ext cx="7313647" cy="3353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1</a:t>
              </a:r>
              <a:r>
                <a:rPr lang="en-US" sz="2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.1.2 say simple words and phrases with proper sound and stress.</a:t>
              </a:r>
              <a:r>
                <a:rPr lang="bn-IN" sz="2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3" name="Chevron 62"/>
            <p:cNvSpPr/>
            <p:nvPr/>
          </p:nvSpPr>
          <p:spPr>
            <a:xfrm>
              <a:off x="3502386" y="4273224"/>
              <a:ext cx="3403983" cy="923412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Chevron 63"/>
            <p:cNvSpPr/>
            <p:nvPr/>
          </p:nvSpPr>
          <p:spPr>
            <a:xfrm>
              <a:off x="5925639" y="4397601"/>
              <a:ext cx="1857024" cy="802316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Chevron 64"/>
            <p:cNvSpPr/>
            <p:nvPr/>
          </p:nvSpPr>
          <p:spPr>
            <a:xfrm>
              <a:off x="7041970" y="4397601"/>
              <a:ext cx="1857024" cy="802317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Chevron 65"/>
            <p:cNvSpPr/>
            <p:nvPr/>
          </p:nvSpPr>
          <p:spPr>
            <a:xfrm>
              <a:off x="8157418" y="4397601"/>
              <a:ext cx="2489780" cy="802317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Freeform 66"/>
            <p:cNvSpPr/>
            <p:nvPr/>
          </p:nvSpPr>
          <p:spPr>
            <a:xfrm>
              <a:off x="2234520" y="4350805"/>
              <a:ext cx="8039168" cy="767760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1954537" y="4352414"/>
              <a:ext cx="809393" cy="7624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9" name="Rectangle 68"/>
            <p:cNvSpPr/>
            <p:nvPr/>
          </p:nvSpPr>
          <p:spPr>
            <a:xfrm>
              <a:off x="2697920" y="4442977"/>
              <a:ext cx="7313647" cy="6931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1</a:t>
              </a:r>
              <a:r>
                <a:rPr lang="en-US" sz="2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.2.1recognize and read the alphabet both small and capital(non-cursive).</a:t>
              </a:r>
              <a:endParaRPr lang="en-GB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706740" y="3646274"/>
              <a:ext cx="7592454" cy="469531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marL="0" lvl="1"/>
              <a:r>
                <a:rPr lang="en-US" sz="3600" b="1" dirty="0" smtClean="0">
                  <a:ln w="0"/>
                  <a:solidFill>
                    <a:srgbClr val="B30F94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Reading: </a:t>
              </a:r>
              <a:endParaRPr lang="en-US" sz="3600" b="1" dirty="0">
                <a:ln w="0"/>
                <a:solidFill>
                  <a:srgbClr val="B30F9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2038607" y="1953360"/>
              <a:ext cx="508280" cy="499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2" name="Donut 71"/>
            <p:cNvSpPr/>
            <p:nvPr/>
          </p:nvSpPr>
          <p:spPr>
            <a:xfrm>
              <a:off x="1949616" y="4356933"/>
              <a:ext cx="812173" cy="758840"/>
            </a:xfrm>
            <a:prstGeom prst="donut">
              <a:avLst>
                <a:gd name="adj" fmla="val 6366"/>
              </a:avLst>
            </a:prstGeom>
            <a:solidFill>
              <a:srgbClr val="F9318A"/>
            </a:solidFill>
            <a:ln>
              <a:noFill/>
            </a:ln>
            <a:effectLst>
              <a:innerShdw blurRad="63500" dist="50800" dir="189000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2077362" y="2809470"/>
              <a:ext cx="508280" cy="499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4" name="Oval 73"/>
            <p:cNvSpPr/>
            <p:nvPr/>
          </p:nvSpPr>
          <p:spPr>
            <a:xfrm>
              <a:off x="2077362" y="3650210"/>
              <a:ext cx="508280" cy="499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5" name="Oval 74"/>
            <p:cNvSpPr/>
            <p:nvPr/>
          </p:nvSpPr>
          <p:spPr>
            <a:xfrm>
              <a:off x="2106243" y="4482697"/>
              <a:ext cx="508280" cy="499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86" name="Rectangle 85"/>
          <p:cNvSpPr/>
          <p:nvPr/>
        </p:nvSpPr>
        <p:spPr>
          <a:xfrm>
            <a:off x="1049950" y="1256053"/>
            <a:ext cx="6729475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EC20C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Students will be able to :</a:t>
            </a:r>
            <a:r>
              <a:rPr lang="bn-BD" sz="3600" b="1" dirty="0" smtClean="0">
                <a:ln w="11430"/>
                <a:solidFill>
                  <a:srgbClr val="EC20C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/>
              <a:solidFill>
                <a:srgbClr val="EC20C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3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61FCDC-9241-49C1-AC5A-E366F9FF22E5}"/>
              </a:ext>
            </a:extLst>
          </p:cNvPr>
          <p:cNvSpPr txBox="1"/>
          <p:nvPr/>
        </p:nvSpPr>
        <p:spPr>
          <a:xfrm>
            <a:off x="3505201" y="152400"/>
            <a:ext cx="4974439" cy="92333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>
            <a:spAutoFit/>
          </a:bodyPr>
          <a:lstStyle/>
          <a:p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at page 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447801"/>
            <a:ext cx="3259982" cy="373089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1" y="1447801"/>
            <a:ext cx="3015625" cy="373089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124201" y="5410200"/>
            <a:ext cx="5486399" cy="107721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Now what do you see in the textbook?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49220" y="5410200"/>
            <a:ext cx="5486399" cy="107721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This is a revision class of the English alphabet.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95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52600" y="304800"/>
            <a:ext cx="1143000" cy="1295400"/>
            <a:chOff x="243681" y="304800"/>
            <a:chExt cx="1524000" cy="1524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BD97882-7EC2-4339-A87E-00F8CE64CDFF}"/>
                </a:ext>
              </a:extLst>
            </p:cNvPr>
            <p:cNvGrpSpPr/>
            <p:nvPr/>
          </p:nvGrpSpPr>
          <p:grpSpPr>
            <a:xfrm>
              <a:off x="243681" y="304800"/>
              <a:ext cx="1524000" cy="1524000"/>
              <a:chOff x="6553200" y="1524000"/>
              <a:chExt cx="2286000" cy="2209800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D9659EC-F29F-48F7-A9DC-6C4A64C6DE97}"/>
                  </a:ext>
                </a:extLst>
              </p:cNvPr>
              <p:cNvSpPr/>
              <p:nvPr/>
            </p:nvSpPr>
            <p:spPr>
              <a:xfrm>
                <a:off x="6553200" y="1524000"/>
                <a:ext cx="2286000" cy="22098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28800" h="1828800"/>
                <a:bevelB w="1828800" h="1828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C89DF66-571D-460A-9F6B-1E72866F3BBD}"/>
                  </a:ext>
                </a:extLst>
              </p:cNvPr>
              <p:cNvSpPr/>
              <p:nvPr/>
            </p:nvSpPr>
            <p:spPr>
              <a:xfrm>
                <a:off x="6629400" y="1524000"/>
                <a:ext cx="2057400" cy="1905000"/>
              </a:xfrm>
              <a:prstGeom prst="ellipse">
                <a:avLst/>
              </a:prstGeom>
              <a:solidFill>
                <a:schemeClr val="bg1"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L4-6A_U06C2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4"/>
            <a:stretch>
              <a:fillRect/>
            </a:stretch>
          </p:blipFill>
          <p:spPr>
            <a:xfrm>
              <a:off x="796780" y="656896"/>
              <a:ext cx="609600" cy="60960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091" b="93636" l="484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37" t="16667" r="5555" b="15555"/>
          <a:stretch/>
        </p:blipFill>
        <p:spPr>
          <a:xfrm>
            <a:off x="1905001" y="1894719"/>
            <a:ext cx="733269" cy="876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5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25" y="1421525"/>
            <a:ext cx="1102713" cy="16265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729751"/>
            <a:ext cx="1283444" cy="13548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962" y="1295400"/>
            <a:ext cx="1179479" cy="18058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698" y="1685169"/>
            <a:ext cx="1295400" cy="1295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903" y="1122242"/>
            <a:ext cx="1020135" cy="19789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608" y="1685169"/>
            <a:ext cx="683584" cy="1714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89778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746" y="1295400"/>
            <a:ext cx="641055" cy="17924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010" y="810046"/>
            <a:ext cx="895407" cy="25253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966" y="2980570"/>
            <a:ext cx="960098" cy="19310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51" y="3182116"/>
            <a:ext cx="847331" cy="172954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243" y="3182116"/>
            <a:ext cx="895587" cy="193833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871" y="3409445"/>
            <a:ext cx="1029861" cy="13184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233" y="3288795"/>
            <a:ext cx="861446" cy="198869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740" y="3182116"/>
            <a:ext cx="926163" cy="250240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688" y="3182116"/>
            <a:ext cx="1026343" cy="166763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7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911" y="3140491"/>
            <a:ext cx="928873" cy="181279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9" cstate="print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704" y="3024022"/>
            <a:ext cx="800047" cy="17630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260" y="3350286"/>
            <a:ext cx="618884" cy="143676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694" y="3581401"/>
            <a:ext cx="389519" cy="85191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737" y="3094113"/>
            <a:ext cx="859487" cy="18522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881" y="4904850"/>
            <a:ext cx="940850" cy="155934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867" y="5120452"/>
            <a:ext cx="360249" cy="85651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8" cstate="print"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115" y="4843481"/>
            <a:ext cx="678835" cy="205723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8" t="17778" r="43119" b="20000"/>
          <a:stretch/>
        </p:blipFill>
        <p:spPr>
          <a:xfrm>
            <a:off x="8482145" y="1498863"/>
            <a:ext cx="186413" cy="121919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5" t="7063" r="36925" b="17632"/>
          <a:stretch/>
        </p:blipFill>
        <p:spPr>
          <a:xfrm>
            <a:off x="9128136" y="1542857"/>
            <a:ext cx="281476" cy="175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6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609600"/>
            <a:ext cx="4539625" cy="561637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7247153" y="457200"/>
            <a:ext cx="2819400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Listen to me very carefully.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13500" y="2312859"/>
            <a:ext cx="3086704" cy="107721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 will say you a letter sound.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3149" y="3733801"/>
            <a:ext cx="3647409" cy="206210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You have to say the name of an object with that sound.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12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752601" y="311585"/>
            <a:ext cx="4934857" cy="1030514"/>
          </a:xfrm>
          <a:prstGeom prst="flowChartTerminator">
            <a:avLst/>
          </a:prstGeom>
          <a:solidFill>
            <a:srgbClr val="92D050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Pair Work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791200" y="826842"/>
            <a:ext cx="5044282" cy="3668958"/>
          </a:xfrm>
          <a:prstGeom prst="wedgeEllipseCallout">
            <a:avLst>
              <a:gd name="adj1" fmla="val -63134"/>
              <a:gd name="adj2" fmla="val 83737"/>
            </a:avLst>
          </a:prstGeom>
          <a:solidFill>
            <a:srgbClr val="10D5FC"/>
          </a:solidFill>
          <a:ln w="571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Sit in pair and one will show the letter to the textbook randomly and the other will say the sound of the letter.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41" b="99412" l="0" r="100000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18" y="1981200"/>
            <a:ext cx="5845540" cy="335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81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268</Words>
  <Application>Microsoft Office PowerPoint</Application>
  <PresentationFormat>Custom</PresentationFormat>
  <Paragraphs>44</Paragraphs>
  <Slides>13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Edwardian Script ITC</vt:lpstr>
      <vt:lpstr>NikoshBAN</vt:lpstr>
      <vt:lpstr>Ravie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82</cp:revision>
  <dcterms:created xsi:type="dcterms:W3CDTF">2006-08-16T00:00:00Z</dcterms:created>
  <dcterms:modified xsi:type="dcterms:W3CDTF">2020-12-27T14:46:51Z</dcterms:modified>
</cp:coreProperties>
</file>