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sldIdLst>
    <p:sldId id="275" r:id="rId4"/>
    <p:sldId id="258" r:id="rId5"/>
    <p:sldId id="262" r:id="rId6"/>
    <p:sldId id="263" r:id="rId7"/>
    <p:sldId id="265" r:id="rId8"/>
    <p:sldId id="259" r:id="rId9"/>
    <p:sldId id="260" r:id="rId10"/>
    <p:sldId id="261" r:id="rId11"/>
    <p:sldId id="267" r:id="rId12"/>
    <p:sldId id="273" r:id="rId13"/>
    <p:sldId id="270" r:id="rId14"/>
    <p:sldId id="27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D8B0-DAF1-4DE3-83E7-B37B2887AC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AFDB-C4FB-4060-AE2E-1795FEAE34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838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D8B0-DAF1-4DE3-83E7-B37B2887AC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AFDB-C4FB-4060-AE2E-1795FEAE34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6558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D8B0-DAF1-4DE3-83E7-B37B2887AC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AFDB-C4FB-4060-AE2E-1795FEAE34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822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D8B0-DAF1-4DE3-83E7-B37B2887AC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AFDB-C4FB-4060-AE2E-1795FEAE34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701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D8B0-DAF1-4DE3-83E7-B37B2887AC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AFDB-C4FB-4060-AE2E-1795FEAE34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2718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D8B0-DAF1-4DE3-83E7-B37B2887AC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AFDB-C4FB-4060-AE2E-1795FEAE34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7234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D8B0-DAF1-4DE3-83E7-B37B2887AC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AFDB-C4FB-4060-AE2E-1795FEAE34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9164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D8B0-DAF1-4DE3-83E7-B37B2887AC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AFDB-C4FB-4060-AE2E-1795FEAE34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46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D8B0-DAF1-4DE3-83E7-B37B2887AC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AFDB-C4FB-4060-AE2E-1795FEAE34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2451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D8B0-DAF1-4DE3-83E7-B37B2887AC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AFDB-C4FB-4060-AE2E-1795FEAE34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7076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D8B0-DAF1-4DE3-83E7-B37B2887AC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AFDB-C4FB-4060-AE2E-1795FEAE34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0813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048762"/>
      </p:ext>
    </p:extLst>
  </p:cSld>
  <p:clrMapOvr>
    <a:masterClrMapping/>
  </p:clrMapOvr>
  <p:transition>
    <p:cover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4853"/>
      </p:ext>
    </p:extLst>
  </p:cSld>
  <p:clrMapOvr>
    <a:masterClrMapping/>
  </p:clrMapOvr>
  <p:transition>
    <p:cover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418223"/>
      </p:ext>
    </p:extLst>
  </p:cSld>
  <p:clrMapOvr>
    <a:masterClrMapping/>
  </p:clrMapOvr>
  <p:transition>
    <p:cover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407925"/>
      </p:ext>
    </p:extLst>
  </p:cSld>
  <p:clrMapOvr>
    <a:masterClrMapping/>
  </p:clrMapOvr>
  <p:transition>
    <p:cover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250736"/>
      </p:ext>
    </p:extLst>
  </p:cSld>
  <p:clrMapOvr>
    <a:masterClrMapping/>
  </p:clrMapOvr>
  <p:transition>
    <p:cover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155834"/>
      </p:ext>
    </p:extLst>
  </p:cSld>
  <p:clrMapOvr>
    <a:masterClrMapping/>
  </p:clrMapOvr>
  <p:transition>
    <p:cover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087047"/>
      </p:ext>
    </p:extLst>
  </p:cSld>
  <p:clrMapOvr>
    <a:masterClrMapping/>
  </p:clrMapOvr>
  <p:transition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878045"/>
      </p:ext>
    </p:extLst>
  </p:cSld>
  <p:clrMapOvr>
    <a:masterClrMapping/>
  </p:clrMapOvr>
  <p:transition>
    <p:cover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774433"/>
      </p:ext>
    </p:extLst>
  </p:cSld>
  <p:clrMapOvr>
    <a:masterClrMapping/>
  </p:clrMapOvr>
  <p:transition>
    <p:cover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645379"/>
      </p:ext>
    </p:extLst>
  </p:cSld>
  <p:clrMapOvr>
    <a:masterClrMapping/>
  </p:clrMapOvr>
  <p:transition>
    <p:cover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097115"/>
      </p:ext>
    </p:extLst>
  </p:cSld>
  <p:clrMapOvr>
    <a:masterClrMapping/>
  </p:clrMapOvr>
  <p:transition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CD8B0-DAF1-4DE3-83E7-B37B2887AC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6AFDB-C4FB-4060-AE2E-1795FEAE34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150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3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764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0700" y="381000"/>
            <a:ext cx="5334000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পরিচিতি</a:t>
            </a:r>
            <a:endParaRPr lang="en-US" sz="4000" b="1" dirty="0">
              <a:solidFill>
                <a:srgbClr val="00B05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676400"/>
            <a:ext cx="8305800" cy="4031873"/>
          </a:xfrm>
          <a:prstGeom prst="rect">
            <a:avLst/>
          </a:prstGeom>
          <a:solidFill>
            <a:schemeClr val="bg2">
              <a:lumMod val="90000"/>
            </a:schemeClr>
          </a:solidFill>
          <a:ln w="762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spc="50" dirty="0" err="1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মোঃ</a:t>
            </a:r>
            <a:r>
              <a:rPr lang="en-US" sz="6000" b="1" spc="50" dirty="0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000" b="1" spc="50" dirty="0" err="1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জয়নাল</a:t>
            </a:r>
            <a:r>
              <a:rPr lang="en-US" sz="6000" b="1" spc="50" dirty="0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000" b="1" spc="50" dirty="0" err="1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আবেদীন</a:t>
            </a:r>
            <a:r>
              <a:rPr lang="en-US" sz="6000" b="1" spc="50" dirty="0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000" b="1" spc="50" dirty="0" err="1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ভূঁইয়া</a:t>
            </a:r>
            <a:endParaRPr lang="en-US" sz="6000" b="1" spc="50" dirty="0">
              <a:ln w="13500">
                <a:solidFill>
                  <a:srgbClr val="5B9BD5">
                    <a:shade val="2500"/>
                    <a:alpha val="6500"/>
                  </a:srgbClr>
                </a:solidFill>
                <a:prstDash val="solid"/>
              </a:ln>
              <a:solidFill>
                <a:srgbClr val="00B05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5400" b="1" spc="50" dirty="0" err="1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সহকারী</a:t>
            </a:r>
            <a:r>
              <a:rPr lang="en-US" sz="5400" b="1" spc="50" dirty="0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spc="50" dirty="0" err="1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শিক্ষক</a:t>
            </a:r>
            <a:endParaRPr lang="en-US" sz="5400" b="1" spc="50" dirty="0">
              <a:ln w="13500">
                <a:solidFill>
                  <a:srgbClr val="5B9BD5">
                    <a:shade val="2500"/>
                    <a:alpha val="6500"/>
                  </a:srgbClr>
                </a:solidFill>
                <a:prstDash val="solid"/>
              </a:ln>
              <a:solidFill>
                <a:srgbClr val="00206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4000" b="1" spc="50" dirty="0" err="1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33CC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বগাচতর</a:t>
            </a:r>
            <a:r>
              <a:rPr lang="en-US" sz="4000" b="1" spc="50" dirty="0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33CC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spc="50" dirty="0" err="1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33CC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এন</a:t>
            </a:r>
            <a:r>
              <a:rPr lang="en-US" sz="4000" b="1" spc="50" dirty="0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33CC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. </a:t>
            </a:r>
            <a:r>
              <a:rPr lang="en-US" sz="4000" b="1" spc="50" dirty="0" err="1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33CC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জি</a:t>
            </a:r>
            <a:r>
              <a:rPr lang="en-US" sz="4000" b="1" spc="50" dirty="0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33CC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. </a:t>
            </a:r>
            <a:r>
              <a:rPr lang="en-US" sz="4000" b="1" spc="50" dirty="0" err="1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33CC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ইউ</a:t>
            </a:r>
            <a:r>
              <a:rPr lang="en-US" sz="4000" b="1" spc="50" dirty="0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33CC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. </a:t>
            </a:r>
            <a:r>
              <a:rPr lang="en-US" sz="4000" b="1" spc="50" dirty="0" err="1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33CC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আই</a:t>
            </a:r>
            <a:r>
              <a:rPr lang="en-US" sz="4000" b="1" spc="50" dirty="0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33CC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spc="50" dirty="0" err="1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33CC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ফাজিল</a:t>
            </a:r>
            <a:r>
              <a:rPr lang="en-US" sz="4000" b="1" spc="50" dirty="0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33CC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spc="50" dirty="0" err="1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33CC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মাদ্‌রাসা</a:t>
            </a:r>
            <a:endParaRPr lang="en-US" sz="4000" b="1" spc="50" dirty="0">
              <a:ln w="13500">
                <a:solidFill>
                  <a:srgbClr val="5B9BD5">
                    <a:shade val="2500"/>
                    <a:alpha val="6500"/>
                  </a:srgbClr>
                </a:solidFill>
                <a:prstDash val="solid"/>
              </a:ln>
              <a:solidFill>
                <a:srgbClr val="FF33CC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5400" b="1" spc="50" dirty="0" err="1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সীতাকুণ্ড</a:t>
            </a:r>
            <a:r>
              <a:rPr lang="en-US" sz="5400" b="1" spc="50" dirty="0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, </a:t>
            </a:r>
            <a:r>
              <a:rPr lang="en-US" sz="5400" b="1" spc="50" dirty="0" err="1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চট্টগ্রাম</a:t>
            </a:r>
            <a:r>
              <a:rPr lang="en-US" sz="5400" b="1" spc="50" dirty="0">
                <a:ln w="13500">
                  <a:solidFill>
                    <a:srgbClr val="5B9BD5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।</a:t>
            </a:r>
            <a:endParaRPr lang="en-US" sz="4800" b="1" dirty="0">
              <a:solidFill>
                <a:srgbClr val="0070C0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endParaRPr lang="bn-BD" sz="4800" b="1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6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800673" y="4191000"/>
            <a:ext cx="2552127" cy="150949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H="1">
            <a:off x="3012757" y="4503748"/>
            <a:ext cx="1575826" cy="92303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00671" y="5700497"/>
            <a:ext cx="3466529" cy="1450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116240" y="3712192"/>
            <a:ext cx="3048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2872" y="5403416"/>
            <a:ext cx="3048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43400" y="5638800"/>
            <a:ext cx="3048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0" y="2743200"/>
            <a:ext cx="3048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rot="16200000" flipH="1">
            <a:off x="3356229" y="3264052"/>
            <a:ext cx="1575826" cy="923035"/>
          </a:xfrm>
          <a:prstGeom prst="line">
            <a:avLst/>
          </a:prstGeom>
          <a:ln w="57150"/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3303896" y="4128448"/>
            <a:ext cx="2514600" cy="685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rc 20"/>
          <p:cNvSpPr/>
          <p:nvPr/>
        </p:nvSpPr>
        <p:spPr>
          <a:xfrm rot="10800000">
            <a:off x="4404792" y="2747760"/>
            <a:ext cx="990600" cy="121920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 21"/>
          <p:cNvSpPr/>
          <p:nvPr/>
        </p:nvSpPr>
        <p:spPr>
          <a:xfrm rot="18716811">
            <a:off x="3643675" y="5142127"/>
            <a:ext cx="1093256" cy="1064621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410200" y="9144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334000" y="838201"/>
            <a:ext cx="220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প্রমাণঃ</a:t>
            </a:r>
          </a:p>
        </p:txBody>
      </p:sp>
      <p:cxnSp>
        <p:nvCxnSpPr>
          <p:cNvPr id="34" name="Straight Connector 33"/>
          <p:cNvCxnSpPr/>
          <p:nvPr/>
        </p:nvCxnSpPr>
        <p:spPr>
          <a:xfrm rot="16200000" flipH="1">
            <a:off x="3921454" y="3714464"/>
            <a:ext cx="234292" cy="152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 flipH="1" flipV="1">
            <a:off x="3657600" y="4800600"/>
            <a:ext cx="152400" cy="152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105400" y="1905000"/>
            <a:ext cx="3505200" cy="3416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Algerian"/>
                <a:cs typeface="NikoshBAN" pitchFamily="2" charset="0"/>
              </a:rPr>
              <a:t>∆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BCD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এ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&lt;BCD &gt;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&lt;BCD</a:t>
            </a:r>
          </a:p>
          <a:p>
            <a:pPr>
              <a:lnSpc>
                <a:spcPct val="150000"/>
              </a:lnSpc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&lt;BCD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&gt;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&lt;BDC</a:t>
            </a:r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BD&gt;BC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AB+AD&gt;BC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AB+AC&gt;BC</a:t>
            </a:r>
            <a:endParaRPr lang="bn-BD" sz="2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Arc 22"/>
          <p:cNvSpPr/>
          <p:nvPr/>
        </p:nvSpPr>
        <p:spPr>
          <a:xfrm rot="18716811">
            <a:off x="3643675" y="5335471"/>
            <a:ext cx="1093256" cy="1064621"/>
          </a:xfrm>
          <a:prstGeom prst="arc">
            <a:avLst>
              <a:gd name="adj1" fmla="val 13777602"/>
              <a:gd name="adj2" fmla="val 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3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3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3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838200" y="4191000"/>
            <a:ext cx="2552127" cy="150949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H="1">
            <a:off x="3012757" y="4503748"/>
            <a:ext cx="1575826" cy="92303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00671" y="5700497"/>
            <a:ext cx="3466529" cy="1450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116240" y="3712192"/>
            <a:ext cx="3048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2872" y="5403416"/>
            <a:ext cx="3048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43400" y="5638800"/>
            <a:ext cx="3048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0" y="2743200"/>
            <a:ext cx="3048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rot="16200000" flipH="1">
            <a:off x="3356229" y="3264052"/>
            <a:ext cx="1575826" cy="923035"/>
          </a:xfrm>
          <a:prstGeom prst="line">
            <a:avLst/>
          </a:prstGeom>
          <a:ln w="57150"/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3303896" y="4128448"/>
            <a:ext cx="2514600" cy="685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rc 20"/>
          <p:cNvSpPr/>
          <p:nvPr/>
        </p:nvSpPr>
        <p:spPr>
          <a:xfrm rot="10800000">
            <a:off x="4404792" y="2747760"/>
            <a:ext cx="990600" cy="121920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Arc 21"/>
          <p:cNvSpPr/>
          <p:nvPr/>
        </p:nvSpPr>
        <p:spPr>
          <a:xfrm rot="18716811">
            <a:off x="3643675" y="5142127"/>
            <a:ext cx="1093256" cy="1064621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410200" y="9144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438400" y="99060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বাড়ির কাজঃ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8200" y="16002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উপপাদ্যটি  চিত্র </a:t>
            </a:r>
            <a:r>
              <a:rPr lang="bn-BD" sz="32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হতে প্রমান কর </a:t>
            </a:r>
            <a:endParaRPr lang="en-US" sz="3200" dirty="0">
              <a:solidFill>
                <a:srgbClr val="00B0F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7735-desktop-wallpapers-spring-com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560" y="762000"/>
            <a:ext cx="7802880" cy="5410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295400"/>
            <a:ext cx="7239000" cy="1470025"/>
          </a:xfrm>
        </p:spPr>
        <p:txBody>
          <a:bodyPr>
            <a:noAutofit/>
          </a:bodyPr>
          <a:lstStyle/>
          <a:p>
            <a:r>
              <a:rPr lang="bn-BD" sz="13800" b="1" dirty="0" smtClean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800" b="1" dirty="0">
              <a:ln w="1905"/>
              <a:solidFill>
                <a:schemeClr val="accent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417456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364" y="152400"/>
            <a:ext cx="8382000" cy="65556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bn-BD" sz="6000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bn-BD" sz="6000" b="1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মাধ্যমিক জ্যামিতি</a:t>
            </a:r>
          </a:p>
          <a:p>
            <a:pPr algn="ctr">
              <a:buFont typeface="Arial" pitchFamily="34" charset="0"/>
              <a:buChar char="•"/>
            </a:pPr>
            <a:endParaRPr lang="bn-BD" sz="6000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bn-BD" sz="60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নবম শ্রেণি</a:t>
            </a:r>
          </a:p>
          <a:p>
            <a:pPr algn="ctr"/>
            <a:endParaRPr lang="bn-BD" sz="6000" dirty="0" smtClean="0">
              <a:solidFill>
                <a:srgbClr val="00B050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bn-BD" sz="600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সময়ঃ </a:t>
            </a:r>
            <a:r>
              <a:rPr lang="bn-BD" sz="600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৪০ মিনিট</a:t>
            </a:r>
          </a:p>
          <a:p>
            <a:pPr algn="ctr"/>
            <a:r>
              <a:rPr lang="bn-BD" sz="6000" dirty="0" smtClean="0">
                <a:latin typeface="Nikosh" pitchFamily="2" charset="0"/>
                <a:cs typeface="Nikosh" pitchFamily="2" charset="0"/>
              </a:rPr>
              <a:t>  </a:t>
            </a:r>
            <a:endParaRPr lang="en-US" sz="60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 rot="8933789">
            <a:off x="2001738" y="2037986"/>
            <a:ext cx="4544639" cy="2819351"/>
          </a:xfrm>
          <a:prstGeom prst="rt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Triangle 2"/>
          <p:cNvSpPr/>
          <p:nvPr/>
        </p:nvSpPr>
        <p:spPr>
          <a:xfrm rot="19749079">
            <a:off x="1972171" y="2186955"/>
            <a:ext cx="4544639" cy="2819351"/>
          </a:xfrm>
          <a:prstGeom prst="rt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048000"/>
            <a:ext cx="7524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miley Face 6"/>
          <p:cNvSpPr/>
          <p:nvPr/>
        </p:nvSpPr>
        <p:spPr>
          <a:xfrm>
            <a:off x="8328552" y="2648808"/>
            <a:ext cx="381000" cy="533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Delay 7"/>
          <p:cNvSpPr/>
          <p:nvPr/>
        </p:nvSpPr>
        <p:spPr>
          <a:xfrm rot="16200000">
            <a:off x="8138052" y="3378396"/>
            <a:ext cx="762000" cy="3810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iley Face 9"/>
          <p:cNvSpPr/>
          <p:nvPr/>
        </p:nvSpPr>
        <p:spPr>
          <a:xfrm>
            <a:off x="7897504" y="2659024"/>
            <a:ext cx="304800" cy="3048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946408" y="2963824"/>
            <a:ext cx="228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750792" y="3045712"/>
            <a:ext cx="304800" cy="76200"/>
          </a:xfrm>
          <a:prstGeom prst="ellipse">
            <a:avLst/>
          </a:prstGeom>
          <a:scene3d>
            <a:camera prst="orthographicFront">
              <a:rot lat="0" lon="0" rev="2700000"/>
            </a:camera>
            <a:lightRig rig="threePt" dir="t"/>
          </a:scene3d>
          <a:sp3d z="-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065824" y="3045712"/>
            <a:ext cx="304800" cy="76200"/>
          </a:xfrm>
          <a:prstGeom prst="ellipse">
            <a:avLst/>
          </a:prstGeom>
          <a:scene3d>
            <a:camera prst="orthographicFront">
              <a:rot lat="0" lon="0" rev="18300000"/>
            </a:camera>
            <a:lightRig rig="threePt" dir="t"/>
          </a:scene3d>
          <a:sp3d z="-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952096" y="3483576"/>
            <a:ext cx="76200" cy="609600"/>
          </a:xfrm>
          <a:prstGeom prst="ellipse">
            <a:avLst/>
          </a:prstGeom>
          <a:scene3d>
            <a:camera prst="orthographicFront">
              <a:rot lat="0" lon="0" rev="209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112456" y="3469928"/>
            <a:ext cx="76200" cy="609600"/>
          </a:xfrm>
          <a:prstGeom prst="ellipse">
            <a:avLst/>
          </a:prstGeom>
          <a:scene3d>
            <a:camera prst="orthographicFront">
              <a:rot lat="0" lon="0" rev="6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77336E-6 L 0.68386 0.01318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200" y="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1080" y="3423312"/>
            <a:ext cx="7524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ight Triangle 2"/>
          <p:cNvSpPr/>
          <p:nvPr/>
        </p:nvSpPr>
        <p:spPr>
          <a:xfrm rot="8933789">
            <a:off x="2001738" y="2037986"/>
            <a:ext cx="4544639" cy="2819351"/>
          </a:xfrm>
          <a:prstGeom prst="rt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rot="5400000" flipH="1" flipV="1">
            <a:off x="2350400" y="274497"/>
            <a:ext cx="2347697" cy="389128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16200000" flipH="1">
            <a:off x="4991092" y="1525084"/>
            <a:ext cx="2414028" cy="145643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6200000" flipH="1">
            <a:off x="4219300" y="753292"/>
            <a:ext cx="66331" cy="534771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334000" y="533400"/>
            <a:ext cx="3048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95400" y="3124200"/>
            <a:ext cx="3048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010400" y="3135576"/>
            <a:ext cx="3048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948 0.00301 L 0.72552 0.01319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700" y="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rot="5400000" flipH="1" flipV="1">
            <a:off x="2350400" y="2116977"/>
            <a:ext cx="2347697" cy="389128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rot="16200000" flipH="1">
            <a:off x="4991092" y="3367564"/>
            <a:ext cx="2414028" cy="145643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16200000" flipH="1">
            <a:off x="4219300" y="2595772"/>
            <a:ext cx="66331" cy="534771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5492101" y="1458020"/>
            <a:ext cx="2414028" cy="1456437"/>
          </a:xfrm>
          <a:prstGeom prst="line">
            <a:avLst/>
          </a:prstGeom>
          <a:ln w="57150"/>
          <a:scene3d>
            <a:camera prst="orthographicFront">
              <a:rot lat="0" lon="0" rev="16200000"/>
            </a:camera>
            <a:lightRig rig="threePt" dir="t"/>
          </a:scene3d>
          <a:sp3d z="-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3320" y="533400"/>
            <a:ext cx="8305800" cy="5693866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bn-BD" sz="3200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bn-BD" sz="400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উপপাদ্য- ১৩</a:t>
            </a:r>
          </a:p>
          <a:p>
            <a:endParaRPr lang="bn-BD" sz="4000" dirty="0" smtClean="0">
              <a:latin typeface="Nikosh" pitchFamily="2" charset="0"/>
              <a:cs typeface="Nikosh" pitchFamily="2" charset="0"/>
            </a:endParaRPr>
          </a:p>
          <a:p>
            <a:pPr algn="just"/>
            <a:r>
              <a:rPr lang="bn-BD" sz="6000" dirty="0" smtClean="0">
                <a:latin typeface="Nikosh" pitchFamily="2" charset="0"/>
                <a:cs typeface="Nikosh" pitchFamily="2" charset="0"/>
              </a:rPr>
              <a:t>ত্রিভুজের যে কোন দুই বাহুর সমষ্টি তার তৃতীয় বাহু অপেক্ষা বৃহত্তর।</a:t>
            </a:r>
          </a:p>
          <a:p>
            <a:pPr algn="just"/>
            <a:endParaRPr lang="bn-BD" sz="6000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bn-BD" sz="4000" dirty="0" smtClean="0">
                <a:latin typeface="Nikosh" pitchFamily="2" charset="0"/>
                <a:cs typeface="Nikosh" pitchFamily="2" charset="0"/>
              </a:rPr>
              <a:t> </a:t>
            </a:r>
            <a:endParaRPr lang="bn-BD" sz="4000" dirty="0" smtClean="0">
              <a:latin typeface="Nikosh" pitchFamily="2" charset="0"/>
              <a:cs typeface="Nikosh" pitchFamily="2" charset="0"/>
            </a:endParaRPr>
          </a:p>
          <a:p>
            <a:pPr algn="ctr"/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407945"/>
            <a:ext cx="7848600" cy="5016758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endParaRPr lang="bn-BD" sz="3200" dirty="0" smtClean="0">
              <a:latin typeface="Nikosh" pitchFamily="2" charset="0"/>
              <a:cs typeface="Nikosh" pitchFamily="2" charset="0"/>
            </a:endParaRPr>
          </a:p>
          <a:p>
            <a:pPr marL="742950" indent="-742950" algn="just">
              <a:buFont typeface="+mj-lt"/>
              <a:buAutoNum type="arabicPeriod"/>
            </a:pPr>
            <a:r>
              <a:rPr lang="bn-BD" sz="3200" dirty="0" smtClean="0">
                <a:latin typeface="Nikosh" pitchFamily="2" charset="0"/>
                <a:cs typeface="Nikosh" pitchFamily="2" charset="0"/>
              </a:rPr>
              <a:t>ত্রিভুজের তিনটি বাহুর মধ্যে বড় বাহু, ছোট বাহু সনাক্ত করতে পারবে।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bn-BD" sz="320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বড় বাহুটি অপর বাহুগুলোর সমষ্টি অপেক্ষা ছোট তা দেখাতে পারবে।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bn-BD" sz="3200" dirty="0" smtClean="0">
                <a:solidFill>
                  <a:srgbClr val="FF00FF"/>
                </a:solidFill>
                <a:latin typeface="Nikosh" pitchFamily="2" charset="0"/>
                <a:cs typeface="Nikosh" pitchFamily="2" charset="0"/>
              </a:rPr>
              <a:t>ত্রিভুজের দুইটি কোণ সমান হলে সমান কোণ দুইটির বিপরীত বাহু দুইটি সমান হবে তা ব্যক্ত করতে পারবে ।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bn-BD" sz="32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ত্রিভুজের তিনটি বাহুর মধ্যে যে  কোন দুইটি বাহুর সমষ্টি অপর বাহু অপেক্ষা বড় তা বর্ণনা করতে পারবে।</a:t>
            </a:r>
            <a:endParaRPr lang="en-US" sz="3200" dirty="0" smtClean="0">
              <a:solidFill>
                <a:srgbClr val="00B0F0"/>
              </a:solidFill>
              <a:latin typeface="Nikosh" pitchFamily="2" charset="0"/>
              <a:cs typeface="Nikosh" pitchFamily="2" charset="0"/>
            </a:endParaRPr>
          </a:p>
          <a:p>
            <a:pPr marL="742950" indent="-742950" algn="just">
              <a:buFont typeface="+mj-lt"/>
              <a:buAutoNum type="arabicPeriod"/>
            </a:pPr>
            <a:endParaRPr lang="bn-BD" sz="3200" dirty="0" smtClean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0" y="627180"/>
            <a:ext cx="39624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FF"/>
                </a:solidFill>
                <a:effectLst/>
                <a:latin typeface="NikoshBAN" pitchFamily="2" charset="0"/>
                <a:cs typeface="NikoshBAN" pitchFamily="2" charset="0"/>
              </a:rPr>
              <a:t>শিখনফলঃ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FF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 rot="8933789">
            <a:off x="1202211" y="4323987"/>
            <a:ext cx="4544639" cy="2819351"/>
          </a:xfrm>
          <a:prstGeom prst="rt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 flipH="1" flipV="1">
            <a:off x="1572464" y="2581009"/>
            <a:ext cx="2347697" cy="389128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H="1">
            <a:off x="4213156" y="3831596"/>
            <a:ext cx="2414028" cy="145643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3441364" y="3059804"/>
            <a:ext cx="66331" cy="534771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H="1">
            <a:off x="4709652" y="1902701"/>
            <a:ext cx="2414028" cy="1456437"/>
          </a:xfrm>
          <a:prstGeom prst="line">
            <a:avLst/>
          </a:prstGeom>
          <a:ln w="57150"/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4692269" y="3347473"/>
            <a:ext cx="3861828" cy="97688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01472" y="2812616"/>
            <a:ext cx="3048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2872" y="5403416"/>
            <a:ext cx="3048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77872" y="5414792"/>
            <a:ext cx="3048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086600" y="1371600"/>
            <a:ext cx="3048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5187" y="498434"/>
            <a:ext cx="79953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bn-BD" sz="4000" b="1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সাধারণ নির্বচনঃ- </a:t>
            </a:r>
            <a:r>
              <a:rPr lang="bn-BD" sz="40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ত্রিভুজের যে কোন দুই বাহুর সমষ্টি তার তৃতীয় বাহু অপেক্ষা বৃহত্তর।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00"/>
                            </p:stCondLst>
                            <p:childTnLst>
                              <p:par>
                                <p:cTn id="73" presetID="2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9" grpId="0"/>
      <p:bldP spid="11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800673" y="4191000"/>
            <a:ext cx="2552127" cy="150949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H="1">
            <a:off x="3012757" y="4503748"/>
            <a:ext cx="1575826" cy="92303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00671" y="5700497"/>
            <a:ext cx="3466529" cy="1450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116240" y="3712192"/>
            <a:ext cx="3048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2872" y="5403416"/>
            <a:ext cx="3048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43400" y="5638800"/>
            <a:ext cx="3048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0" y="2743200"/>
            <a:ext cx="3048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rot="16200000" flipH="1">
            <a:off x="3356229" y="3264052"/>
            <a:ext cx="1575826" cy="923035"/>
          </a:xfrm>
          <a:prstGeom prst="line">
            <a:avLst/>
          </a:prstGeom>
          <a:ln w="57150"/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3303896" y="4128448"/>
            <a:ext cx="2514600" cy="685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rc 20"/>
          <p:cNvSpPr/>
          <p:nvPr/>
        </p:nvSpPr>
        <p:spPr>
          <a:xfrm rot="10800000">
            <a:off x="4404792" y="2747760"/>
            <a:ext cx="990600" cy="121920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 21"/>
          <p:cNvSpPr/>
          <p:nvPr/>
        </p:nvSpPr>
        <p:spPr>
          <a:xfrm rot="18716811">
            <a:off x="3643675" y="5142127"/>
            <a:ext cx="1093256" cy="1064621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410200" y="9144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181599" y="3076813"/>
            <a:ext cx="12192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bn-BD" sz="3200" b="1" dirty="0" smtClean="0">
                <a:latin typeface="Nikosh" pitchFamily="2" charset="0"/>
                <a:cs typeface="Nikosh" pitchFamily="2" charset="0"/>
              </a:rPr>
              <a:t>প্রমাণঃ</a:t>
            </a:r>
          </a:p>
        </p:txBody>
      </p:sp>
      <p:cxnSp>
        <p:nvCxnSpPr>
          <p:cNvPr id="34" name="Straight Connector 33"/>
          <p:cNvCxnSpPr/>
          <p:nvPr/>
        </p:nvCxnSpPr>
        <p:spPr>
          <a:xfrm rot="16200000" flipH="1">
            <a:off x="3921454" y="3714464"/>
            <a:ext cx="234292" cy="152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 flipH="1" flipV="1">
            <a:off x="3657600" y="4800600"/>
            <a:ext cx="152400" cy="152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181599" y="3966961"/>
            <a:ext cx="3512127" cy="2308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70C0"/>
                </a:solidFill>
                <a:latin typeface="Algerian"/>
                <a:cs typeface="NikoshBAN" pitchFamily="2" charset="0"/>
              </a:rPr>
              <a:t>∆ </a:t>
            </a:r>
            <a:r>
              <a:rPr lang="en-US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ACD</a:t>
            </a:r>
            <a:r>
              <a:rPr lang="bn-BD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এ </a:t>
            </a:r>
            <a:endParaRPr lang="en-US" sz="24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AD=AC</a:t>
            </a:r>
            <a:r>
              <a:rPr lang="bn-BD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(অংকন অনুসারে) </a:t>
            </a:r>
            <a:endParaRPr lang="en-US" sz="24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bn-BD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সুতরাং  </a:t>
            </a:r>
            <a:r>
              <a:rPr lang="en-US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&lt;ADC=</a:t>
            </a:r>
            <a:r>
              <a:rPr lang="bn-BD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&lt;ACD</a:t>
            </a:r>
          </a:p>
          <a:p>
            <a:pPr>
              <a:lnSpc>
                <a:spcPct val="150000"/>
              </a:lnSpc>
            </a:pPr>
            <a:r>
              <a:rPr lang="bn-BD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অর্থাৎ</a:t>
            </a:r>
            <a:r>
              <a:rPr lang="en-US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&lt;BDC=</a:t>
            </a:r>
            <a:r>
              <a:rPr lang="bn-BD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&lt;ACD</a:t>
            </a:r>
            <a:r>
              <a:rPr lang="bn-BD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7672" y="914400"/>
            <a:ext cx="76905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bn-BD" sz="4000" b="1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অংকনঃ- </a:t>
            </a:r>
            <a:r>
              <a:rPr lang="en-US" sz="40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BA </a:t>
            </a:r>
            <a:r>
              <a:rPr lang="bn-BD" sz="40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বাহুকে </a:t>
            </a:r>
            <a:r>
              <a:rPr lang="en-US" sz="40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D </a:t>
            </a:r>
            <a:r>
              <a:rPr lang="bn-BD" sz="40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পর্যন্ত বর্ধিত করি যেন </a:t>
            </a:r>
            <a:r>
              <a:rPr lang="en-US" sz="40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AD=AC </a:t>
            </a:r>
            <a:r>
              <a:rPr lang="bn-BD" sz="40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হয়। </a:t>
            </a:r>
            <a:r>
              <a:rPr lang="en-US" sz="40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C</a:t>
            </a:r>
            <a:r>
              <a:rPr lang="bn-BD" sz="40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40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D </a:t>
            </a:r>
            <a:r>
              <a:rPr lang="bn-BD" sz="40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যোগ করি।</a:t>
            </a:r>
            <a:r>
              <a:rPr lang="en-US" sz="40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endParaRPr lang="bn-BD" sz="4000" dirty="0">
              <a:solidFill>
                <a:prstClr val="black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mph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mph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55" grpId="0" animBg="1"/>
      <p:bldP spid="55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441</TotalTime>
  <Words>203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Aspect</vt:lpstr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ধন্যবাদ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ismail - [2010]</cp:lastModifiedBy>
  <cp:revision>72</cp:revision>
  <dcterms:created xsi:type="dcterms:W3CDTF">2006-08-16T00:00:00Z</dcterms:created>
  <dcterms:modified xsi:type="dcterms:W3CDTF">2020-12-27T22:27:51Z</dcterms:modified>
</cp:coreProperties>
</file>