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77" r:id="rId3"/>
    <p:sldId id="279" r:id="rId4"/>
    <p:sldId id="280" r:id="rId5"/>
    <p:sldId id="278" r:id="rId6"/>
    <p:sldId id="258" r:id="rId7"/>
    <p:sldId id="269" r:id="rId8"/>
    <p:sldId id="274" r:id="rId9"/>
    <p:sldId id="259" r:id="rId10"/>
    <p:sldId id="262" r:id="rId11"/>
    <p:sldId id="260" r:id="rId12"/>
    <p:sldId id="263" r:id="rId13"/>
    <p:sldId id="264" r:id="rId14"/>
    <p:sldId id="265" r:id="rId15"/>
    <p:sldId id="272" r:id="rId16"/>
    <p:sldId id="266" r:id="rId17"/>
    <p:sldId id="275" r:id="rId18"/>
    <p:sldId id="267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D037D-4C42-48F0-B798-08473BD3D1E1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542407-A4D6-4413-B90E-0DC82EFB0E49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বেলন</a:t>
          </a:r>
          <a:r>
            <a:rPr lang="bn-IN" sz="3200" dirty="0" smtClean="0"/>
            <a:t> </a:t>
          </a:r>
          <a:endParaRPr lang="en-US" sz="3200" dirty="0"/>
        </a:p>
      </dgm:t>
    </dgm:pt>
    <dgm:pt modelId="{0D6421F8-CB02-458D-B665-B1A105DF6FBF}" type="parTrans" cxnId="{A22EEBF5-F78A-4AE9-A4A5-F2F0EC4E90D2}">
      <dgm:prSet/>
      <dgm:spPr/>
      <dgm:t>
        <a:bodyPr/>
        <a:lstStyle/>
        <a:p>
          <a:endParaRPr lang="en-US"/>
        </a:p>
      </dgm:t>
    </dgm:pt>
    <dgm:pt modelId="{BD8A374F-AE1F-486D-A481-8021342AF585}" type="sibTrans" cxnId="{A22EEBF5-F78A-4AE9-A4A5-F2F0EC4E90D2}">
      <dgm:prSet/>
      <dgm:spPr/>
      <dgm:t>
        <a:bodyPr/>
        <a:lstStyle/>
        <a:p>
          <a:endParaRPr lang="en-US"/>
        </a:p>
      </dgm:t>
    </dgm:pt>
    <dgm:pt modelId="{A67B289E-F512-4AA7-BAEF-D1F24B397F76}">
      <dgm:prSet phldrT="[Text]" custT="1"/>
      <dgm:spPr/>
      <dgm:t>
        <a:bodyPr/>
        <a:lstStyle/>
        <a:p>
          <a:r>
            <a:rPr lang="bn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সিলন্ডার</a:t>
          </a:r>
          <a:endParaRPr lang="en-US" sz="3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07F493-DE5E-4863-986F-96EFF6001F55}" type="parTrans" cxnId="{56E78D27-E73C-4FA4-B76F-8FFC13E6BA4C}">
      <dgm:prSet/>
      <dgm:spPr/>
      <dgm:t>
        <a:bodyPr/>
        <a:lstStyle/>
        <a:p>
          <a:endParaRPr lang="en-US"/>
        </a:p>
      </dgm:t>
    </dgm:pt>
    <dgm:pt modelId="{525DCE8F-17C6-41F0-9F7E-4320321B8FAA}" type="sibTrans" cxnId="{56E78D27-E73C-4FA4-B76F-8FFC13E6BA4C}">
      <dgm:prSet/>
      <dgm:spPr/>
      <dgm:t>
        <a:bodyPr/>
        <a:lstStyle/>
        <a:p>
          <a:endParaRPr lang="en-US"/>
        </a:p>
      </dgm:t>
    </dgm:pt>
    <dgm:pt modelId="{2CB4B78F-07DD-4298-B152-CB705C5EACC9}" type="pres">
      <dgm:prSet presAssocID="{BAED037D-4C42-48F0-B798-08473BD3D1E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99C13-01E6-48B5-8548-DC62A627D262}" type="pres">
      <dgm:prSet presAssocID="{BAED037D-4C42-48F0-B798-08473BD3D1E1}" presName="ribbon" presStyleLbl="node1" presStyleIdx="0" presStyleCnt="1" custLinFactNeighborX="-32" custLinFactNeighborY="-972"/>
      <dgm:spPr/>
    </dgm:pt>
    <dgm:pt modelId="{E046D458-1A45-4372-B86D-FF3D8C98DEC0}" type="pres">
      <dgm:prSet presAssocID="{BAED037D-4C42-48F0-B798-08473BD3D1E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F91A3-A524-400F-A838-C82D07BD30F3}" type="pres">
      <dgm:prSet presAssocID="{BAED037D-4C42-48F0-B798-08473BD3D1E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4BEA32-3A6D-4403-8826-E9E140B4B12F}" type="presOf" srcId="{A67B289E-F512-4AA7-BAEF-D1F24B397F76}" destId="{5A0F91A3-A524-400F-A838-C82D07BD30F3}" srcOrd="0" destOrd="0" presId="urn:microsoft.com/office/officeart/2005/8/layout/arrow6"/>
    <dgm:cxn modelId="{07BBA3AB-78E2-4AB6-87A1-D8C19C18B7C3}" type="presOf" srcId="{BAED037D-4C42-48F0-B798-08473BD3D1E1}" destId="{2CB4B78F-07DD-4298-B152-CB705C5EACC9}" srcOrd="0" destOrd="0" presId="urn:microsoft.com/office/officeart/2005/8/layout/arrow6"/>
    <dgm:cxn modelId="{56E78D27-E73C-4FA4-B76F-8FFC13E6BA4C}" srcId="{BAED037D-4C42-48F0-B798-08473BD3D1E1}" destId="{A67B289E-F512-4AA7-BAEF-D1F24B397F76}" srcOrd="1" destOrd="0" parTransId="{A407F493-DE5E-4863-986F-96EFF6001F55}" sibTransId="{525DCE8F-17C6-41F0-9F7E-4320321B8FAA}"/>
    <dgm:cxn modelId="{A22EEBF5-F78A-4AE9-A4A5-F2F0EC4E90D2}" srcId="{BAED037D-4C42-48F0-B798-08473BD3D1E1}" destId="{7D542407-A4D6-4413-B90E-0DC82EFB0E49}" srcOrd="0" destOrd="0" parTransId="{0D6421F8-CB02-458D-B665-B1A105DF6FBF}" sibTransId="{BD8A374F-AE1F-486D-A481-8021342AF585}"/>
    <dgm:cxn modelId="{A005E623-27E5-4937-8A7A-5CCA1113C8FB}" type="presOf" srcId="{7D542407-A4D6-4413-B90E-0DC82EFB0E49}" destId="{E046D458-1A45-4372-B86D-FF3D8C98DEC0}" srcOrd="0" destOrd="0" presId="urn:microsoft.com/office/officeart/2005/8/layout/arrow6"/>
    <dgm:cxn modelId="{8CB3C250-E55E-4AB8-A146-5F772E63500D}" type="presParOf" srcId="{2CB4B78F-07DD-4298-B152-CB705C5EACC9}" destId="{45E99C13-01E6-48B5-8548-DC62A627D262}" srcOrd="0" destOrd="0" presId="urn:microsoft.com/office/officeart/2005/8/layout/arrow6"/>
    <dgm:cxn modelId="{A81AB859-185A-4843-8EDD-75BB04ADB4AA}" type="presParOf" srcId="{2CB4B78F-07DD-4298-B152-CB705C5EACC9}" destId="{E046D458-1A45-4372-B86D-FF3D8C98DEC0}" srcOrd="1" destOrd="0" presId="urn:microsoft.com/office/officeart/2005/8/layout/arrow6"/>
    <dgm:cxn modelId="{201C74E2-1EB7-4A21-A2C5-EF2E6692EDB1}" type="presParOf" srcId="{2CB4B78F-07DD-4298-B152-CB705C5EACC9}" destId="{5A0F91A3-A524-400F-A838-C82D07BD30F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99C13-01E6-48B5-8548-DC62A627D262}">
      <dsp:nvSpPr>
        <dsp:cNvPr id="0" name=""/>
        <dsp:cNvSpPr/>
      </dsp:nvSpPr>
      <dsp:spPr>
        <a:xfrm>
          <a:off x="688465" y="0"/>
          <a:ext cx="4814725" cy="192589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6D458-1A45-4372-B86D-FF3D8C98DEC0}">
      <dsp:nvSpPr>
        <dsp:cNvPr id="0" name=""/>
        <dsp:cNvSpPr/>
      </dsp:nvSpPr>
      <dsp:spPr>
        <a:xfrm>
          <a:off x="1267773" y="337030"/>
          <a:ext cx="1588859" cy="9436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বেলন</a:t>
          </a:r>
          <a:r>
            <a:rPr lang="bn-IN" sz="3200" kern="1200" dirty="0" smtClean="0"/>
            <a:t> </a:t>
          </a:r>
          <a:endParaRPr lang="en-US" sz="3200" kern="1200" dirty="0"/>
        </a:p>
      </dsp:txBody>
      <dsp:txXfrm>
        <a:off x="1267773" y="337030"/>
        <a:ext cx="1588859" cy="943686"/>
      </dsp:txXfrm>
    </dsp:sp>
    <dsp:sp modelId="{5A0F91A3-A524-400F-A838-C82D07BD30F3}">
      <dsp:nvSpPr>
        <dsp:cNvPr id="0" name=""/>
        <dsp:cNvSpPr/>
      </dsp:nvSpPr>
      <dsp:spPr>
        <a:xfrm>
          <a:off x="3097369" y="645173"/>
          <a:ext cx="1877742" cy="9436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সিলন্ডার</a:t>
          </a:r>
          <a:endParaRPr lang="en-US" sz="32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7369" y="645173"/>
        <a:ext cx="1877742" cy="943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B0421-4C60-46C7-8BB9-2E35E6D17B4E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FBBF3-4603-4756-AD30-3968C1E8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5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EC97B-F1DE-4E8B-A5C5-25E15DB4D36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4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26B-D0D2-4886-A545-D26446E9CEA6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71A2-EB4E-40C8-AB72-25181D85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8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26B-D0D2-4886-A545-D26446E9CEA6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71A2-EB4E-40C8-AB72-25181D85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6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26B-D0D2-4886-A545-D26446E9CEA6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71A2-EB4E-40C8-AB72-25181D85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8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203200" y="152400"/>
            <a:ext cx="11785600" cy="65532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12207669" cy="68580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1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26B-D0D2-4886-A545-D26446E9CEA6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71A2-EB4E-40C8-AB72-25181D85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9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26B-D0D2-4886-A545-D26446E9CEA6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71A2-EB4E-40C8-AB72-25181D85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26B-D0D2-4886-A545-D26446E9CEA6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71A2-EB4E-40C8-AB72-25181D85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9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26B-D0D2-4886-A545-D26446E9CEA6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71A2-EB4E-40C8-AB72-25181D85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2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26B-D0D2-4886-A545-D26446E9CEA6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71A2-EB4E-40C8-AB72-25181D85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9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26B-D0D2-4886-A545-D26446E9CEA6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71A2-EB4E-40C8-AB72-25181D85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8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26B-D0D2-4886-A545-D26446E9CEA6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71A2-EB4E-40C8-AB72-25181D85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0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926B-D0D2-4886-A545-D26446E9CEA6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71A2-EB4E-40C8-AB72-25181D85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926B-D0D2-4886-A545-D26446E9CEA6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71A2-EB4E-40C8-AB72-25181D85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2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wma"/><Relationship Id="rId7" Type="http://schemas.openxmlformats.org/officeDocument/2006/relationships/image" Target="../media/image3.gif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ofaz\OneDrive\Desktop\Untitled-1%20copy.jpg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jp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4895" y="5696751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1383" y="5011797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4795" y="4308246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93993" y="34370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43119" y="30858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09870" y="14270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19531" y="8024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86281" y="3513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35407" y="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59530" y="34370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74571" y="6247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84232" y="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01218" y="6247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61698" y="-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06" y="6014006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80" y="6017518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29" y="6034106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6040352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18" y="6044863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92" y="6048375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541" y="6014006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69" y="6014006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28" y="6042129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67" y="6048375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81" y="6042129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01" y="6048376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91200" y="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7000" y="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7038" y="5738164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8376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6014006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6048376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01838" y="4440832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08084" y="5068810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01838" y="5632976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19797" y="3672379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19797" y="2910379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19797" y="2224579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19797" y="1538780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19797" y="1005380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19797" y="395780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19797" y="-61421"/>
            <a:ext cx="686782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E:\Atia\Load\ICT-Hazrat\Flowers\clematis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523610"/>
            <a:ext cx="1019175" cy="15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48376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2057400" y="609601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ICT 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bn-IN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২০২০ইং 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Basic ICT Training for Teacher </a:t>
            </a:r>
            <a:r>
              <a:rPr lang="bn-IN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কোর্সের </a:t>
            </a:r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 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ব্যাচের </a:t>
            </a:r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 </a:t>
            </a:r>
            <a:r>
              <a:rPr lang="bn-IN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কার্যদিবসে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UITRCE 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পক্ষ থেকে</a:t>
            </a:r>
            <a:r>
              <a:rPr lang="bn-IN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অনেক অনেক</a:t>
            </a:r>
            <a:endParaRPr lang="en-US" sz="4000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962400" y="2625804"/>
            <a:ext cx="449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8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31992"/>
            <a:ext cx="1370148" cy="163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32-Point Star 58"/>
          <p:cNvSpPr/>
          <p:nvPr/>
        </p:nvSpPr>
        <p:spPr>
          <a:xfrm>
            <a:off x="1752600" y="4419600"/>
            <a:ext cx="2209800" cy="19812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32-Point Star 59"/>
          <p:cNvSpPr/>
          <p:nvPr/>
        </p:nvSpPr>
        <p:spPr>
          <a:xfrm>
            <a:off x="3429000" y="4495800"/>
            <a:ext cx="2514600" cy="2286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32-Point Star 60"/>
          <p:cNvSpPr/>
          <p:nvPr/>
        </p:nvSpPr>
        <p:spPr>
          <a:xfrm>
            <a:off x="6273800" y="4648200"/>
            <a:ext cx="2336800" cy="18288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32-Point Star 61"/>
          <p:cNvSpPr/>
          <p:nvPr/>
        </p:nvSpPr>
        <p:spPr>
          <a:xfrm>
            <a:off x="7950200" y="4648200"/>
            <a:ext cx="2565400" cy="19812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pic>
        <p:nvPicPr>
          <p:cNvPr id="63" name="Picture 62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5612" y="3739213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5612" y="3170180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5612" y="2601147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5612" y="2032114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5612" y="1574913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5612" y="1117712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5612" y="660511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5612" y="203310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0998">
            <a:off x="1630440" y="-89531"/>
            <a:ext cx="7035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E:\Atia\Load\ICT-Hazrat\Flowers\clematis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78" y="2447410"/>
            <a:ext cx="1019175" cy="15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833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25"/>
    </mc:Choice>
    <mc:Fallback>
      <p:transition spd="slow" advTm="26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3339" y="163550"/>
            <a:ext cx="529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বেলনের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অংশঃ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12989" y="1560551"/>
            <a:ext cx="2678806" cy="63547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12989" y="4509370"/>
            <a:ext cx="2678806" cy="63547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08394" y="1004499"/>
            <a:ext cx="298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 তল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2180" y="3470409"/>
            <a:ext cx="32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বেলনের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বক্রপৃষ্ঠ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08394" y="5520820"/>
            <a:ext cx="207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 তল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752394" y="1935140"/>
            <a:ext cx="0" cy="28795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6480" y="2107096"/>
            <a:ext cx="861774" cy="24019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চ্চতা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31386" y="1859710"/>
            <a:ext cx="2660410" cy="2969058"/>
            <a:chOff x="5804451" y="1859710"/>
            <a:chExt cx="2438401" cy="2994702"/>
          </a:xfrm>
        </p:grpSpPr>
        <p:sp>
          <p:nvSpPr>
            <p:cNvPr id="25" name="Rectangle 24"/>
            <p:cNvSpPr/>
            <p:nvPr/>
          </p:nvSpPr>
          <p:spPr>
            <a:xfrm>
              <a:off x="5804451" y="1859710"/>
              <a:ext cx="2438401" cy="299470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5" idx="0"/>
              <a:endCxn id="25" idx="2"/>
            </p:cNvCxnSpPr>
            <p:nvPr/>
          </p:nvCxnSpPr>
          <p:spPr>
            <a:xfrm>
              <a:off x="7023652" y="1859710"/>
              <a:ext cx="0" cy="29947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013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20455 -0.023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36953 -0.065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40313 0.143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37409 0.068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843560" y="4534974"/>
            <a:ext cx="2678805" cy="792204"/>
            <a:chOff x="6283765" y="4866182"/>
            <a:chExt cx="2678805" cy="792204"/>
          </a:xfrm>
          <a:solidFill>
            <a:srgbClr val="FFFF00"/>
          </a:solidFill>
        </p:grpSpPr>
        <p:grpSp>
          <p:nvGrpSpPr>
            <p:cNvPr id="15" name="Group 14"/>
            <p:cNvGrpSpPr/>
            <p:nvPr/>
          </p:nvGrpSpPr>
          <p:grpSpPr>
            <a:xfrm>
              <a:off x="6283765" y="5031369"/>
              <a:ext cx="2678805" cy="627017"/>
              <a:chOff x="10901960" y="1515656"/>
              <a:chExt cx="2678805" cy="627017"/>
            </a:xfrm>
            <a:grpFill/>
          </p:grpSpPr>
          <p:sp>
            <p:nvSpPr>
              <p:cNvPr id="16" name="Oval 15"/>
              <p:cNvSpPr/>
              <p:nvPr/>
            </p:nvSpPr>
            <p:spPr>
              <a:xfrm>
                <a:off x="10901960" y="1515656"/>
                <a:ext cx="2678805" cy="627017"/>
              </a:xfrm>
              <a:prstGeom prst="ellipse">
                <a:avLst/>
              </a:prstGeom>
              <a:grp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12241362" y="1835605"/>
                <a:ext cx="1339403" cy="25757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7762781" y="4866182"/>
              <a:ext cx="530087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r</a:t>
              </a:r>
              <a:endParaRPr lang="en-US" sz="3600" dirty="0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2182958" y="4998623"/>
            <a:ext cx="1339403" cy="257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82955" y="2180493"/>
            <a:ext cx="1339390" cy="283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9552" y="2179304"/>
            <a:ext cx="1339390" cy="283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3561" y="1810955"/>
            <a:ext cx="2678805" cy="62701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460" y="179297"/>
            <a:ext cx="532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43560" y="57204055"/>
            <a:ext cx="2678805" cy="3244003"/>
            <a:chOff x="843565" y="2118575"/>
            <a:chExt cx="2678805" cy="3244003"/>
          </a:xfrm>
          <a:solidFill>
            <a:srgbClr val="FF0000"/>
          </a:solidFill>
        </p:grpSpPr>
        <p:sp>
          <p:nvSpPr>
            <p:cNvPr id="6" name="Rectangle 5"/>
            <p:cNvSpPr/>
            <p:nvPr/>
          </p:nvSpPr>
          <p:spPr>
            <a:xfrm>
              <a:off x="2182963" y="2118575"/>
              <a:ext cx="1339402" cy="2936383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43567" y="2118576"/>
              <a:ext cx="1339402" cy="2936383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43565" y="4735561"/>
              <a:ext cx="2678805" cy="627017"/>
            </a:xfrm>
            <a:prstGeom prst="ellipse">
              <a:avLst/>
            </a:prstGeom>
            <a:grp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975797" y="867846"/>
                <a:ext cx="5900472" cy="95410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 পরিধি=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97" y="867846"/>
                <a:ext cx="5900472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273" t="-8280" b="-19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43560" y="5698435"/>
            <a:ext cx="5132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 ভূমির ব্যাসার্ধ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 ,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49992" y="4941100"/>
            <a:ext cx="46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550391" y="4821658"/>
            <a:ext cx="36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304714" y="2806086"/>
                <a:ext cx="76950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রয়েছে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প্রান্ততলের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14" y="2806086"/>
                <a:ext cx="7695028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89" t="-6569" r="-95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9751374" y="3925070"/>
                <a:ext cx="1339390" cy="28396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374" y="3925070"/>
                <a:ext cx="1339390" cy="28396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8397971" y="3923881"/>
                <a:ext cx="1339390" cy="28396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971" y="3923881"/>
                <a:ext cx="1339390" cy="28396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9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57643 -0.04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1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19" grpId="0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7554" y="193182"/>
            <a:ext cx="563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বেলনের পৃষ্ঠের ক্ষেত্রফল নির্ণয়ঃ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504363" y="1511795"/>
            <a:ext cx="1790164" cy="296214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4363" y="4001808"/>
            <a:ext cx="1790164" cy="47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4363" y="1516186"/>
            <a:ext cx="1790164" cy="47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236350" y="1203254"/>
            <a:ext cx="3563154" cy="24166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8656320" y="3891293"/>
                <a:ext cx="304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 পরিধি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320" y="3891293"/>
                <a:ext cx="3048000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2000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7433442" y="1203255"/>
            <a:ext cx="674420" cy="2416628"/>
            <a:chOff x="7433442" y="1203255"/>
            <a:chExt cx="674420" cy="2416628"/>
          </a:xfrm>
        </p:grpSpPr>
        <p:sp>
          <p:nvSpPr>
            <p:cNvPr id="20" name="TextBox 19"/>
            <p:cNvSpPr txBox="1"/>
            <p:nvPr/>
          </p:nvSpPr>
          <p:spPr>
            <a:xfrm>
              <a:off x="7433442" y="1830272"/>
              <a:ext cx="553998" cy="178961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উচ্চতা=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8081736" y="1203255"/>
              <a:ext cx="26126" cy="2416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698698" y="4983083"/>
                <a:ext cx="610080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বক্রপৃষ্ঠের ক্ষেত্রফল = ভূমির পরিধি </a:t>
                </a:r>
                <a14:m>
                  <m:oMath xmlns:m="http://schemas.openxmlformats.org/officeDocument/2006/math">
                    <m:r>
                      <a:rPr lang="bn-I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</a:t>
                </a: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h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98" y="4983083"/>
                <a:ext cx="6100806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099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36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30534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888" y="439911"/>
            <a:ext cx="5917475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বেলনের সমগ্র তলের ক্ষেত্রফল নির্ণয়ঃ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9746879" y="1260094"/>
            <a:ext cx="1606731" cy="2886891"/>
          </a:xfrm>
          <a:prstGeom prst="can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9746878" y="1105233"/>
                <a:ext cx="1606731" cy="574766"/>
              </a:xfrm>
              <a:prstGeom prst="ellipse">
                <a:avLst/>
              </a:prstGeom>
              <a:solidFill>
                <a:schemeClr val="bg2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878" y="1105233"/>
                <a:ext cx="1606731" cy="574766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9746877" y="3572219"/>
                <a:ext cx="1606731" cy="574766"/>
              </a:xfrm>
              <a:prstGeom prst="ellipse">
                <a:avLst/>
              </a:prstGeom>
              <a:solidFill>
                <a:schemeClr val="bg2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877" y="3572219"/>
                <a:ext cx="1606731" cy="574766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33814" y="2544160"/>
                <a:ext cx="161979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814" y="2544160"/>
                <a:ext cx="1619794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32738" y="2011839"/>
                <a:ext cx="866692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  সমগ্র তলের ক্ষেত্রফল  </a:t>
                </a:r>
              </a:p>
              <a:p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 ক্ষেত্রফল  + বক্রপৃষ্ঠের ক্ষেত্রফল  +  ভূমির ক্ষেত্রফল</a:t>
                </a:r>
              </a:p>
              <a:p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</a:t>
                </a:r>
              </a:p>
              <a:p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=                +              +         </a:t>
                </a:r>
              </a:p>
              <a:p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</a:t>
                </a:r>
              </a:p>
              <a:p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bn-IN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8" y="2011839"/>
                <a:ext cx="8666922" cy="2031325"/>
              </a:xfrm>
              <a:prstGeom prst="rect">
                <a:avLst/>
              </a:prstGeom>
              <a:blipFill rotWithShape="0">
                <a:blip r:embed="rId5"/>
                <a:stretch>
                  <a:fillRect l="-563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5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67682 0.485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41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55234 0.257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17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-0.3832 0.127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473" y="256706"/>
            <a:ext cx="43542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বেলনের আয়তন  নির্ণয়ঃ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8353696" y="1280160"/>
            <a:ext cx="1658983" cy="270401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8392884" y="1194780"/>
                <a:ext cx="1632858" cy="574766"/>
              </a:xfrm>
              <a:prstGeom prst="ellipse">
                <a:avLst/>
              </a:prstGeom>
              <a:solidFill>
                <a:schemeClr val="bg2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884" y="1194780"/>
                <a:ext cx="1632858" cy="574766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10270435" y="1482163"/>
            <a:ext cx="14009" cy="24317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10368039" y="2430523"/>
            <a:ext cx="800219" cy="9674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27544" y="2632166"/>
                <a:ext cx="736839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 আয়তন  = ভূমির ক্ষেত্রফল </a:t>
                </a:r>
                <a14:m>
                  <m:oMath xmlns:m="http://schemas.openxmlformats.org/officeDocument/2006/math">
                    <m:r>
                      <a:rPr lang="bn-I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 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I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=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4" y="2632166"/>
                <a:ext cx="7368396" cy="2246769"/>
              </a:xfrm>
              <a:prstGeom prst="rect">
                <a:avLst/>
              </a:prstGeom>
              <a:blipFill rotWithShape="0">
                <a:blip r:embed="rId3"/>
                <a:stretch>
                  <a:fillRect l="-1654" t="-3261" r="-173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9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-0.33073 0.4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3593 0.184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274" y="281354"/>
            <a:ext cx="7680960" cy="23915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10154" y="520505"/>
            <a:ext cx="7315200" cy="745588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বেলনের সূত্রঃ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61513" y="2447778"/>
                <a:ext cx="952382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বেলনের বক্রপৃষ্ঠের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>
                  <a:buAutoNum type="arabicParenR"/>
                </a:pP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  সমগ্র তলের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=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bn-IN" sz="3200" dirty="0" smtClean="0">
                  <a:solidFill>
                    <a:srgbClr val="7030A0"/>
                  </a:solidFill>
                  <a:latin typeface="NikoshBAN" panose="02000000000000000000" pitchFamily="2" charset="0"/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বেলনের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 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513" y="2447778"/>
                <a:ext cx="9523828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1665" t="-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Triangle 4"/>
          <p:cNvSpPr/>
          <p:nvPr/>
        </p:nvSpPr>
        <p:spPr>
          <a:xfrm rot="16200000">
            <a:off x="10369355" y="5020899"/>
            <a:ext cx="1730631" cy="1914659"/>
          </a:xfrm>
          <a:prstGeom prst="rt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0" y="4928885"/>
            <a:ext cx="1730631" cy="1914659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205" y="947919"/>
            <a:ext cx="1129696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সমস্যাঃ একটি সমবৃত্তভূমিক বেলনের উচ্চতা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ভূমির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হলে বেলনের আয়তন নির্ণয় করো 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9006" y="2882536"/>
                <a:ext cx="7707085" cy="2246769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ধরি , বেলনের উচ্চতা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h =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 বাসার্ধ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r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 , </a:t>
                </a:r>
                <a:endPara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বেলনের আয়তন =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×</m:t>
                    </m:r>
                  </m:oMath>
                </a14:m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ঘন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1539.38</a:t>
                </a:r>
                <a:r>
                  <a:rPr lang="b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ঘন সে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 প্রায় )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2882536"/>
                <a:ext cx="7707085" cy="2246769"/>
              </a:xfrm>
              <a:prstGeom prst="rect">
                <a:avLst/>
              </a:prstGeom>
              <a:blipFill rotWithShape="0">
                <a:blip r:embed="rId4"/>
                <a:stretch>
                  <a:fillRect l="-551" t="-1070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8757529" y="2496071"/>
            <a:ext cx="2690891" cy="3619920"/>
            <a:chOff x="8757529" y="2496071"/>
            <a:chExt cx="2690891" cy="3619920"/>
          </a:xfrm>
        </p:grpSpPr>
        <p:grpSp>
          <p:nvGrpSpPr>
            <p:cNvPr id="5" name="Group 4"/>
            <p:cNvGrpSpPr/>
            <p:nvPr/>
          </p:nvGrpSpPr>
          <p:grpSpPr>
            <a:xfrm>
              <a:off x="10633164" y="2499823"/>
              <a:ext cx="815256" cy="2560320"/>
              <a:chOff x="2677886" y="1423851"/>
              <a:chExt cx="815256" cy="256032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2677886" y="1593669"/>
                <a:ext cx="0" cy="2390502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939144" y="1423851"/>
                <a:ext cx="553998" cy="1789611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h =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948056" y="4355558"/>
              <a:ext cx="1084217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8757529" y="2496071"/>
              <a:ext cx="1685108" cy="2864518"/>
              <a:chOff x="8347165" y="1791486"/>
              <a:chExt cx="1685108" cy="2864518"/>
            </a:xfrm>
          </p:grpSpPr>
          <p:sp>
            <p:nvSpPr>
              <p:cNvPr id="4" name="Can 3"/>
              <p:cNvSpPr/>
              <p:nvPr/>
            </p:nvSpPr>
            <p:spPr>
              <a:xfrm>
                <a:off x="8347165" y="1791486"/>
                <a:ext cx="1685108" cy="2860765"/>
              </a:xfrm>
              <a:prstGeom prst="can">
                <a:avLst/>
              </a:prstGeom>
              <a:solidFill>
                <a:schemeClr val="bg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347165" y="4055113"/>
                <a:ext cx="1685108" cy="600891"/>
              </a:xfrm>
              <a:prstGeom prst="ellipse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066516" y="5592771"/>
              <a:ext cx="20477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 = 7</a:t>
              </a:r>
              <a:r>
                <a:rPr lang="bn-IN" sz="2800" dirty="0" smtClean="0"/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28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9600083" y="5027946"/>
              <a:ext cx="842554" cy="321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9564718" y="2719893"/>
              <a:ext cx="842554" cy="321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600083" y="2742650"/>
              <a:ext cx="0" cy="23174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894859" y="0"/>
            <a:ext cx="604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9460" y="407963"/>
            <a:ext cx="254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55" y="2672862"/>
            <a:ext cx="10410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বেলন কাকে বলে 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বেলনের আয়তন নির্ণয়ের সূত্রটি লিখ 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 বেলনের বক্রতলের ক্ষেত্রফল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 সূত্রটি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9460" y="1258385"/>
            <a:ext cx="5416061" cy="1458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680" y="679269"/>
            <a:ext cx="582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931" y="2033451"/>
            <a:ext cx="10180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সমবৃত্তভূমিক বেলনের উচ্চতা </a:t>
            </a:r>
            <a:r>
              <a:rPr lang="en-US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6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ভূমির ব্যাসার্ধ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বেলনের 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তলের ক্ষেত্রফল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করো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7680" y="1510266"/>
            <a:ext cx="349403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97680" y="669828"/>
            <a:ext cx="34940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4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tia\Load\ICT-Hazrat\Flowers\7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1" y="1143000"/>
            <a:ext cx="6019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990600"/>
            <a:ext cx="6324600" cy="48768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"/>
          <p:cNvGrpSpPr/>
          <p:nvPr/>
        </p:nvGrpSpPr>
        <p:grpSpPr>
          <a:xfrm>
            <a:off x="1524000" y="16449"/>
            <a:ext cx="9109362" cy="6839165"/>
            <a:chOff x="0" y="16448"/>
            <a:chExt cx="9109362" cy="683916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21670"/>
              <a:ext cx="582756" cy="6387811"/>
              <a:chOff x="0" y="304800"/>
              <a:chExt cx="582756" cy="6387811"/>
            </a:xfrm>
          </p:grpSpPr>
          <p:pic>
            <p:nvPicPr>
              <p:cNvPr id="54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375739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422888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278108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325256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571132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618280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4735007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520649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177619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224768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79988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127136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7" y="26648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5"/>
            <p:cNvGrpSpPr/>
            <p:nvPr/>
          </p:nvGrpSpPr>
          <p:grpSpPr>
            <a:xfrm rot="10800000">
              <a:off x="8526606" y="263664"/>
              <a:ext cx="582756" cy="6387811"/>
              <a:chOff x="0" y="304800"/>
              <a:chExt cx="582756" cy="6387811"/>
            </a:xfrm>
          </p:grpSpPr>
          <p:pic>
            <p:nvPicPr>
              <p:cNvPr id="41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375739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422888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278108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325256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571132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618280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4735007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953" y="520649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177619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224768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79988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8" y="1271369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317" y="266483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6"/>
            <p:cNvGrpSpPr/>
            <p:nvPr/>
          </p:nvGrpSpPr>
          <p:grpSpPr>
            <a:xfrm rot="10800000">
              <a:off x="533399" y="6373739"/>
              <a:ext cx="7909431" cy="481874"/>
              <a:chOff x="617175" y="-10397"/>
              <a:chExt cx="7909431" cy="593152"/>
            </a:xfrm>
          </p:grpSpPr>
          <p:pic>
            <p:nvPicPr>
              <p:cNvPr id="25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042585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571099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018901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547415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088661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17175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064977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93491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3785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552299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000101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528615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533501" y="-1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521721" y="-10396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50235" y="-10396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055121" y="-10397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7"/>
            <p:cNvGrpSpPr/>
            <p:nvPr/>
          </p:nvGrpSpPr>
          <p:grpSpPr>
            <a:xfrm>
              <a:off x="548120" y="16448"/>
              <a:ext cx="7909431" cy="558518"/>
              <a:chOff x="617175" y="-10397"/>
              <a:chExt cx="7909431" cy="593152"/>
            </a:xfrm>
          </p:grpSpPr>
          <p:pic>
            <p:nvPicPr>
              <p:cNvPr id="9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042585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571099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018901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547415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088661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17175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064977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93491" y="34635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023785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552299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000101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528615" y="0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533501" y="-1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521721" y="-10396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50235" y="-10396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E:\Atia\Load\ICT-Hazrat\Flowers\Flowers\snurra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055121" y="-10397"/>
                <a:ext cx="471485" cy="548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7" name="Picture 2">
            <a:extLst>
              <a:ext uri="{FF2B5EF4-FFF2-40B4-BE49-F238E27FC236}">
                <a16:creationId xmlns:a16="http://schemas.microsoft.com/office/drawing/2014/main" xmlns="" id="{90D76365-3489-4421-99DA-2ECB17C63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t="8588" b="339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451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ufaggol.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34400"/>
            <a:ext cx="5224916" cy="569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3135" y="2160775"/>
            <a:ext cx="9144000" cy="4114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33611" y="13774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2" y="58852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2400" y="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00402" y="27995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38800" y="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76802" y="27995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9000" y="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7002" y="27995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34450" y="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72452" y="27995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96516" y="1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7378">
            <a:off x="1524000" y="113971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2286001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7378">
            <a:off x="1611660" y="3120911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11661" y="4267201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7378">
            <a:off x="1611660" y="5195596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11661" y="6341886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48376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17519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2" y="6045513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17519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6189486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7519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2" y="6045513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6017519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2" y="6045513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16" y="6017519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825930" y="786662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021801" y="1932952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13590" y="2767862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E:\Atia\Load\ICT-Hazrat\Flowers\Flowers\snur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622">
            <a:off x="9913591" y="3914152"/>
            <a:ext cx="471485" cy="5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E:\Atia\Load\ICT-Hazrat\Flowers\Colorful_tuli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13590" y="4842547"/>
            <a:ext cx="666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nut 5"/>
          <p:cNvSpPr/>
          <p:nvPr/>
        </p:nvSpPr>
        <p:spPr>
          <a:xfrm rot="14095771">
            <a:off x="2425760" y="125095"/>
            <a:ext cx="6938958" cy="6977748"/>
          </a:xfrm>
          <a:prstGeom prst="donut">
            <a:avLst>
              <a:gd name="adj" fmla="val 13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r">
              <a:spcBef>
                <a:spcPts val="600"/>
              </a:spcBef>
            </a:pP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 মোফাজ্জল হোসেন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,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ICT)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বানিয়াচং আদর্শ উচ্চ বিদ্যালয়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নম্বর- 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০১৭২২৯১৭৯১৮E-mail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mofazzal.hossain1985@gmail.com</a:t>
            </a:r>
          </a:p>
          <a:p>
            <a:pPr algn="r"/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endParaRPr lang="en-US" sz="54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7750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84A3E5C-C804-47B8-8017-9B2BA50C7E06}"/>
              </a:ext>
            </a:extLst>
          </p:cNvPr>
          <p:cNvSpPr/>
          <p:nvPr/>
        </p:nvSpPr>
        <p:spPr>
          <a:xfrm>
            <a:off x="1853018" y="3659517"/>
            <a:ext cx="3859942" cy="1638910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মোফাজ্জল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 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dirty="0" err="1"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আর্দশ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endParaRPr lang="bn-BD" sz="21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০১৭২২ ৯১৭ ৯১৮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E-mail: mofazzal.hossain1985@gmail.com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EAC533-663A-4A8D-A023-5251433379CA}"/>
              </a:ext>
            </a:extLst>
          </p:cNvPr>
          <p:cNvSpPr/>
          <p:nvPr/>
        </p:nvSpPr>
        <p:spPr>
          <a:xfrm>
            <a:off x="6227808" y="3613351"/>
            <a:ext cx="4363992" cy="1800493"/>
          </a:xfrm>
          <a:prstGeom prst="rect">
            <a:avLst/>
          </a:prstGeom>
          <a:ln w="28575">
            <a:solidFill>
              <a:srgbClr val="0000FF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anose="02000000000000000000"/>
                <a:cs typeface="Siyam Rupali" pitchFamily="2" charset="0"/>
              </a:rPr>
              <a:t>পাঠ পরিচিতি</a:t>
            </a:r>
          </a:p>
          <a:p>
            <a:pPr algn="ctr"/>
            <a:r>
              <a:rPr lang="bn-BD" sz="2400" b="1" dirty="0">
                <a:latin typeface="NikoshBAN" panose="02000000000000000000"/>
                <a:cs typeface="Siyam Rupali" pitchFamily="2" charset="0"/>
              </a:rPr>
              <a:t>শ্রেণিঃ নবম-দশম</a:t>
            </a:r>
          </a:p>
          <a:p>
            <a:pPr algn="ctr"/>
            <a:r>
              <a:rPr lang="bn-BD" sz="2400" b="1" dirty="0">
                <a:latin typeface="NikoshBAN" panose="02000000000000000000"/>
                <a:cs typeface="Siyam Rupali" pitchFamily="2" charset="0"/>
              </a:rPr>
              <a:t>অধ্যায়ঃ </a:t>
            </a:r>
            <a:r>
              <a:rPr lang="bn-BD" sz="2400" b="1" dirty="0">
                <a:latin typeface="NikoshBAN" panose="02000000000000000000"/>
                <a:cs typeface="Siyam Rupali" pitchFamily="2" charset="0"/>
              </a:rPr>
              <a:t>চতুর্দশ</a:t>
            </a:r>
          </a:p>
          <a:p>
            <a:pPr algn="ctr"/>
            <a:r>
              <a:rPr lang="bn-BD" b="1" dirty="0">
                <a:latin typeface="NikoshBAN" panose="02000000000000000000"/>
                <a:cs typeface="Siyam Rupali" pitchFamily="2" charset="0"/>
              </a:rPr>
              <a:t>পাঠঃ </a:t>
            </a:r>
            <a:r>
              <a:rPr lang="bn-BD" b="1" dirty="0">
                <a:latin typeface="NikoshBAN" panose="02000000000000000000"/>
                <a:cs typeface="Siyam Rupali" pitchFamily="2" charset="0"/>
              </a:rPr>
              <a:t>প্রতিসাম্যতা রেখার সংখ্যা নির্ণয় </a:t>
            </a:r>
            <a:endParaRPr lang="en-US" b="1" dirty="0">
              <a:latin typeface="NikoshBAN" panose="02000000000000000000"/>
            </a:endParaRPr>
          </a:p>
          <a:p>
            <a:pPr algn="ctr"/>
            <a:r>
              <a:rPr lang="bn-IN" sz="2100" b="1" dirty="0">
                <a:latin typeface="NikoshBAN" panose="02000000000000000000"/>
                <a:cs typeface="NikoshBAN" panose="02000000000000000000" pitchFamily="2" charset="0"/>
              </a:rPr>
              <a:t>সময় </a:t>
            </a:r>
            <a:r>
              <a:rPr lang="bn-IN" sz="2100" b="1" dirty="0">
                <a:latin typeface="NikoshBAN" panose="02000000000000000000"/>
                <a:cs typeface="NikoshBAN" panose="02000000000000000000" pitchFamily="2" charset="0"/>
              </a:rPr>
              <a:t>: </a:t>
            </a:r>
            <a:r>
              <a:rPr lang="en-US" sz="2100" b="1" dirty="0">
                <a:latin typeface="NikoshBAN" panose="02000000000000000000"/>
                <a:cs typeface="NikoshBAN" panose="02000000000000000000" pitchFamily="2" charset="0"/>
              </a:rPr>
              <a:t>৪০</a:t>
            </a:r>
            <a:r>
              <a:rPr lang="bn-IN" sz="2100" b="1" dirty="0">
                <a:latin typeface="NikoshBAN" panose="02000000000000000000"/>
                <a:cs typeface="NikoshBAN" panose="02000000000000000000" pitchFamily="2" charset="0"/>
              </a:rPr>
              <a:t> মিনিট।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99026" y="1517651"/>
            <a:ext cx="2393951" cy="1276350"/>
            <a:chOff x="3725333" y="770467"/>
            <a:chExt cx="3191934" cy="17018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727D835D-AE15-4AAD-B696-745E069A217E}"/>
                </a:ext>
              </a:extLst>
            </p:cNvPr>
            <p:cNvSpPr/>
            <p:nvPr/>
          </p:nvSpPr>
          <p:spPr>
            <a:xfrm>
              <a:off x="3925938" y="1184190"/>
              <a:ext cx="2428441" cy="779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24-Point Star 1">
              <a:extLst>
                <a:ext uri="{FF2B5EF4-FFF2-40B4-BE49-F238E27FC236}">
                  <a16:creationId xmlns:a16="http://schemas.microsoft.com/office/drawing/2014/main" xmlns="" id="{1881FF5B-8FAB-4738-9016-1A0D61CADCE5}"/>
                </a:ext>
              </a:extLst>
            </p:cNvPr>
            <p:cNvSpPr/>
            <p:nvPr/>
          </p:nvSpPr>
          <p:spPr>
            <a:xfrm>
              <a:off x="3725333" y="770467"/>
              <a:ext cx="3191934" cy="1701800"/>
            </a:xfrm>
            <a:prstGeom prst="star24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pic>
        <p:nvPicPr>
          <p:cNvPr id="9" name="Picture 8" descr="Mufaggol.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3669" y="304801"/>
            <a:ext cx="2597332" cy="32466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9789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6566"/>
            <a:ext cx="4601817" cy="5012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82" y="16564"/>
            <a:ext cx="4571139" cy="50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34096" y="1295401"/>
            <a:ext cx="10882648" cy="5130719"/>
            <a:chOff x="-6929" y="51954"/>
            <a:chExt cx="9150929" cy="6830291"/>
          </a:xfrm>
        </p:grpSpPr>
        <p:pic>
          <p:nvPicPr>
            <p:cNvPr id="17" name="Picture 1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8" name="Picture 17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9" name="Picture 18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20" name="Picture 19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14" name="Title 6"/>
          <p:cNvSpPr txBox="1">
            <a:spLocks/>
          </p:cNvSpPr>
          <p:nvPr/>
        </p:nvSpPr>
        <p:spPr>
          <a:xfrm>
            <a:off x="3151421" y="466847"/>
            <a:ext cx="5828118" cy="634919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numCol="1">
            <a:prstTxWarp prst="textCascadeUp">
              <a:avLst>
                <a:gd name="adj" fmla="val 100000"/>
              </a:avLst>
            </a:prstTxWarp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60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66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6600" u="sng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6600" u="sng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6600" u="sng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660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660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0EAC533-663A-4A8D-A023-5251433379CA}"/>
              </a:ext>
            </a:extLst>
          </p:cNvPr>
          <p:cNvSpPr/>
          <p:nvPr/>
        </p:nvSpPr>
        <p:spPr>
          <a:xfrm>
            <a:off x="6469489" y="4189274"/>
            <a:ext cx="4168460" cy="1477328"/>
          </a:xfrm>
          <a:prstGeom prst="rect">
            <a:avLst/>
          </a:prstGeom>
          <a:ln w="28575">
            <a:solidFill>
              <a:srgbClr val="0000FF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৯ম/ ১০ম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পরিমিতি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বেলনের আয়তন নির্ণয়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84A3E5C-C804-47B8-8017-9B2BA50C7E06}"/>
              </a:ext>
            </a:extLst>
          </p:cNvPr>
          <p:cNvSpPr/>
          <p:nvPr/>
        </p:nvSpPr>
        <p:spPr>
          <a:xfrm>
            <a:off x="1692499" y="4343400"/>
            <a:ext cx="3581400" cy="1477328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hlinkClick r:id="rId3" action="ppaction://hlinkfile"/>
              </a:rPr>
              <a:t>মোফাজ্জল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(ICT)</a:t>
            </a:r>
          </a:p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আর্দশ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০১৭২২ ৯১৭ ৯১৮ 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mofazzal.hossain1985@gmail.com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Mufaggol.9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0971" y="1600201"/>
            <a:ext cx="2471031" cy="2667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87" y="1547876"/>
            <a:ext cx="2015652" cy="2623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00" y="1644495"/>
            <a:ext cx="2754982" cy="24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3444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51" y="334850"/>
            <a:ext cx="11993549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57" y="2326188"/>
            <a:ext cx="3840665" cy="3528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1" y="2152189"/>
            <a:ext cx="3684232" cy="3767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5787" y="1836230"/>
            <a:ext cx="726424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এগুলো কীসের ছবি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8375296"/>
              </p:ext>
            </p:extLst>
          </p:nvPr>
        </p:nvGraphicFramePr>
        <p:xfrm>
          <a:off x="2820473" y="2890810"/>
          <a:ext cx="6194738" cy="1925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4243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12569"/>
            <a:ext cx="12192000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279" y="2069798"/>
            <a:ext cx="10586434" cy="25545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এ পাঠ শেষে শিক্ষার্থীরা –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বেলনের ভূমির ক্ষেত্রফল নির্ণয় করতে পারবে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বেলনের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বক্রতলের ক্ষেত্রফল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বেলনের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সমগ্রতলের ক্ষেত্রফল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বেলনের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 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160" y="148636"/>
            <a:ext cx="4726546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1556" y="789676"/>
            <a:ext cx="6819506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বেলনঃ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কোনো আয়তক্ষেত্রের যে কোনো বাহুকে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ধরে আয়তক্ষেত্রটিকে ঐ বাহুর চারিদিকে ঘোরালে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ঘনবস্তুর সৃষ্টির হয় তাকে সমবৃত্তভূমিক বেলন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 বলে 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0045" y="489223"/>
            <a:ext cx="1339402" cy="29363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" name="Rectangle 3"/>
          <p:cNvSpPr/>
          <p:nvPr/>
        </p:nvSpPr>
        <p:spPr>
          <a:xfrm>
            <a:off x="1090643" y="489224"/>
            <a:ext cx="1339402" cy="29363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" name="Oval 4"/>
          <p:cNvSpPr/>
          <p:nvPr/>
        </p:nvSpPr>
        <p:spPr>
          <a:xfrm>
            <a:off x="1090641" y="190064"/>
            <a:ext cx="2678805" cy="62701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" name="Oval 5"/>
          <p:cNvSpPr/>
          <p:nvPr/>
        </p:nvSpPr>
        <p:spPr>
          <a:xfrm>
            <a:off x="1090641" y="3106209"/>
            <a:ext cx="2678805" cy="62701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3" name="TextBox 22"/>
          <p:cNvSpPr txBox="1"/>
          <p:nvPr/>
        </p:nvSpPr>
        <p:spPr>
          <a:xfrm rot="18414585">
            <a:off x="2416806" y="1912702"/>
            <a:ext cx="13600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2108466" y="1210995"/>
            <a:ext cx="1092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81244" y="3650302"/>
            <a:ext cx="50225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চিত্রঃ বেলন/সিলিন্ডার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1556" y="3225394"/>
            <a:ext cx="6819506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497</Words>
  <Application>Microsoft Office PowerPoint</Application>
  <PresentationFormat>Widescreen</PresentationFormat>
  <Paragraphs>111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Siyam Rupali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Masum</dc:creator>
  <cp:lastModifiedBy>Microsoft account</cp:lastModifiedBy>
  <cp:revision>71</cp:revision>
  <dcterms:created xsi:type="dcterms:W3CDTF">2020-10-22T11:03:01Z</dcterms:created>
  <dcterms:modified xsi:type="dcterms:W3CDTF">2020-12-26T18:03:34Z</dcterms:modified>
</cp:coreProperties>
</file>