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308" r:id="rId2"/>
    <p:sldId id="309" r:id="rId3"/>
    <p:sldId id="294" r:id="rId4"/>
    <p:sldId id="295" r:id="rId5"/>
    <p:sldId id="296" r:id="rId6"/>
    <p:sldId id="297" r:id="rId7"/>
    <p:sldId id="298" r:id="rId8"/>
    <p:sldId id="299" r:id="rId9"/>
    <p:sldId id="304" r:id="rId10"/>
    <p:sldId id="300" r:id="rId11"/>
    <p:sldId id="301" r:id="rId12"/>
    <p:sldId id="302" r:id="rId13"/>
    <p:sldId id="307" r:id="rId14"/>
    <p:sldId id="305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E7F4-C3C1-49CE-B738-11729216E436}" type="datetimeFigureOut">
              <a:rPr lang="en-US" smtClean="0"/>
              <a:t>27-Dec-20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5305-9F92-41C6-9C16-1122444D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67000"/>
            <a:ext cx="9144000" cy="12286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895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/>
                <a:cs typeface="Times New Roman" pitchFamily="18" charset="0"/>
              </a:rPr>
              <a:t>আজকের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/>
                <a:cs typeface="Times New Roman" pitchFamily="18" charset="0"/>
              </a:rPr>
              <a:t>ক্লাসে</a:t>
            </a:r>
            <a:r>
              <a:rPr lang="en-US" sz="4400" b="1" dirty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/>
                <a:cs typeface="Times New Roman" pitchFamily="18" charset="0"/>
              </a:rPr>
              <a:t>স্বাগত</a:t>
            </a:r>
            <a:endParaRPr lang="en-US" sz="4400" b="1" dirty="0">
              <a:solidFill>
                <a:schemeClr val="bg1"/>
              </a:solidFill>
              <a:latin typeface="Nikosh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144" y="474599"/>
            <a:ext cx="6019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অক্ষর দ্বারা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ভেক্টর রাশির 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364" y="1874405"/>
            <a:ext cx="1143000" cy="58477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89363" y="2615625"/>
                <a:ext cx="3387437" cy="508857"/>
              </a:xfrm>
              <a:prstGeom prst="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এটিই সুবিধাজনক 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63" y="2615625"/>
                <a:ext cx="3387437" cy="508857"/>
              </a:xfrm>
              <a:prstGeom prst="rect">
                <a:avLst/>
              </a:prstGeom>
              <a:blipFill rotWithShape="1">
                <a:blip r:embed="rId2"/>
                <a:stretch>
                  <a:fillRect l="-2509" r="-2509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47800" y="3477495"/>
                <a:ext cx="1480131" cy="585930"/>
              </a:xfrm>
              <a:prstGeom prst="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endParaRPr lang="en-US" sz="3200" u="sng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77495"/>
                <a:ext cx="1480131" cy="585930"/>
              </a:xfrm>
              <a:prstGeom prst="rect">
                <a:avLst/>
              </a:prstGeom>
              <a:blipFill rotWithShape="1">
                <a:blip r:embed="rId3"/>
                <a:stretch>
                  <a:fillRect l="-10246" t="-12121" b="-3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489364" y="4292025"/>
            <a:ext cx="1438567" cy="584775"/>
            <a:chOff x="1717964" y="4368739"/>
            <a:chExt cx="2400300" cy="584775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17964" y="4368739"/>
                  <a:ext cx="2400300" cy="58477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IN" sz="3200" dirty="0" smtClean="0">
                      <a:latin typeface="NikoshBAN" pitchFamily="2" charset="0"/>
                      <a:cs typeface="NikoshBAN" pitchFamily="2" charset="0"/>
                    </a:rPr>
                    <a:t>৪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।</a:t>
                  </a:r>
                  <a:r>
                    <a:rPr lang="bn-BD" sz="32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7964" y="4368739"/>
                  <a:ext cx="240030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83" t="-15152" b="-31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2411467" y="4564842"/>
              <a:ext cx="381000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_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6516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5905">
            <a:off x="4807303" y="4403999"/>
            <a:ext cx="603120" cy="603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0894" y="325677"/>
            <a:ext cx="5943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সরলরেখা দ্বারা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ভেক্টর রাশির 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36" y="1329660"/>
            <a:ext cx="4886558" cy="70788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জ্যামিতিক উপায়ে কোন ভেক্টরকে তীর চিহ্নিত সরলরেখা দ্বারা প্রকাশ করা হয়।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9894" y="4995446"/>
            <a:ext cx="149090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পাদবিন্দু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আদিবিন্দু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22739" y="2416793"/>
                <a:ext cx="4217662" cy="750783"/>
              </a:xfrm>
              <a:prstGeom prst="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ভেক্টর রাশিটির দিক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𝑂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হতে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𝑃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এর দিকে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IN" sz="20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𝑂𝑃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</m:acc>
                    <m:r>
                      <a:rPr lang="en-US" sz="2000" b="0" i="0" smtClean="0">
                        <a:latin typeface="Cambria Math"/>
                        <a:cs typeface="NikoshBAN" pitchFamily="2" charset="0"/>
                      </a:rPr>
                      <m:t> (</m:t>
                    </m:r>
                    <m:r>
                      <a:rPr lang="en-US" sz="2000" b="0" i="0" smtClean="0">
                        <a:latin typeface="Cambria Math"/>
                        <a:cs typeface="NikoshBAN" pitchFamily="2" charset="0"/>
                      </a:rPr>
                      <m:t>ধরি</m:t>
                    </m:r>
                    <m:r>
                      <a:rPr lang="en-US" sz="2000" b="0" i="0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000" u="sng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9" y="2416793"/>
                <a:ext cx="4217662" cy="750783"/>
              </a:xfrm>
              <a:prstGeom prst="rect">
                <a:avLst/>
              </a:prstGeom>
              <a:blipFill rotWithShape="1">
                <a:blip r:embed="rId3"/>
                <a:stretch>
                  <a:fillRect l="-1441"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7810" y="4715471"/>
                <a:ext cx="719284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10" y="4715471"/>
                <a:ext cx="71928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1186" t="-12632" b="-3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24494" y="1790581"/>
                <a:ext cx="719283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494" y="1790581"/>
                <a:ext cx="71928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559" t="-12000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rot="21396001" flipV="1">
            <a:off x="5006895" y="2184838"/>
            <a:ext cx="2645642" cy="2667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032266" y="2162367"/>
            <a:ext cx="2545995" cy="2785609"/>
            <a:chOff x="4541972" y="2043721"/>
            <a:chExt cx="2545995" cy="2785609"/>
          </a:xfrm>
        </p:grpSpPr>
        <p:sp>
          <p:nvSpPr>
            <p:cNvPr id="13" name="Oval 12"/>
            <p:cNvSpPr/>
            <p:nvPr/>
          </p:nvSpPr>
          <p:spPr>
            <a:xfrm rot="21396001">
              <a:off x="4541972" y="4783611"/>
              <a:ext cx="113406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1396001">
              <a:off x="6255520" y="2789423"/>
              <a:ext cx="113406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1396001">
              <a:off x="5657087" y="3457844"/>
              <a:ext cx="113406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1396001">
              <a:off x="5093600" y="4140163"/>
              <a:ext cx="113406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21396001">
              <a:off x="6974561" y="2043721"/>
              <a:ext cx="113406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729294" y="1837492"/>
            <a:ext cx="149090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শীর্ষ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22738" y="3625039"/>
                <a:ext cx="3929955" cy="830997"/>
              </a:xfrm>
              <a:prstGeom prst="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ভেক্টর রাশিটির মান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𝑂𝑃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একক। </a:t>
                </a:r>
                <a:endParaRPr lang="en-US" sz="2400" u="sng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8" y="3625039"/>
                <a:ext cx="3929955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2322"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99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  <p:bldP spid="8" grpId="0"/>
      <p:bldP spid="11" grpId="0"/>
      <p:bldP spid="21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990600"/>
            <a:ext cx="891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10639" y="1240971"/>
            <a:ext cx="3560618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মাইলপোষ্টের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1525" y="4114800"/>
            <a:ext cx="3560618" cy="2514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990600"/>
            <a:ext cx="8686800" cy="563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r="21874"/>
          <a:stretch/>
        </p:blipFill>
        <p:spPr>
          <a:xfrm>
            <a:off x="4551218" y="1240971"/>
            <a:ext cx="4048983" cy="2458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1298429" y="1466556"/>
            <a:ext cx="3235037" cy="18070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ঘূর্ণন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বলঃ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ঘূর্ণন বল প্রয়োগে স্ক্রুকে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ঘুরা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স্ক্রুটি শক্ত করে লাগ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বা খুলে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9866" y="4301197"/>
            <a:ext cx="3235037" cy="1981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প্রবাহঃ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হেলে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ঝড়ের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তীব্রতা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4288971"/>
            <a:ext cx="4048983" cy="2021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95600" y="175846"/>
            <a:ext cx="4423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ভেক্টরের প্রয়োজনীয়তা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2290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3" grpId="0" animBg="1"/>
      <p:bldP spid="9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" y="7620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4350" y="2973649"/>
            <a:ext cx="8420100" cy="91070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স্কেলার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রাশি এবং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ভেক্টর রাশির মধ্যে পার্থক্য লিখ।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0" y="1205914"/>
            <a:ext cx="3048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40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914400"/>
            <a:ext cx="175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0526" y="2193974"/>
            <a:ext cx="3830782" cy="838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 কী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08" y="3852789"/>
            <a:ext cx="8047892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প্রতীকে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সুবিধাজনক?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526" y="3004463"/>
            <a:ext cx="5811982" cy="762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বল।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45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14400" y="3545894"/>
            <a:ext cx="76962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ভেক্টরের প্রয়োজনীয়তা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লিখে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304800"/>
            <a:ext cx="2895600" cy="2667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50"/>
            </a:solidFill>
            <a:prstDash val="solid"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220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31060" y="1163254"/>
            <a:ext cx="7123042" cy="5087542"/>
            <a:chOff x="1429088" y="1530319"/>
            <a:chExt cx="9094067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40000" y="1569489"/>
              <a:ext cx="3103841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9449" y="1768293"/>
              <a:ext cx="2620805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29088" y="4188626"/>
              <a:ext cx="4794654" cy="171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bn-IN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ট্রেড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ইন্সট্রাক্টর</a:t>
              </a:r>
              <a:endParaRPr lang="bn-IN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চ্চ বিদ্যালয় </a:t>
              </a:r>
            </a:p>
            <a:p>
              <a:pPr algn="ctr"/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হোমনা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nazrulislam98.ni98@gmail.com</a:t>
              </a:r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63525" y="4848928"/>
              <a:ext cx="3473756" cy="78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23743" y="1530319"/>
              <a:ext cx="0" cy="4798735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34" y="1975205"/>
            <a:ext cx="1375374" cy="1706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14" y="2000605"/>
            <a:ext cx="1643286" cy="24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8208" y="3124200"/>
            <a:ext cx="2524992" cy="2902527"/>
            <a:chOff x="218208" y="3124200"/>
            <a:chExt cx="2524992" cy="29025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08" y="3124200"/>
              <a:ext cx="2524992" cy="2591720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1066794" y="5498957"/>
              <a:ext cx="706588" cy="527770"/>
            </a:xfrm>
            <a:custGeom>
              <a:avLst/>
              <a:gdLst>
                <a:gd name="connsiteX0" fmla="*/ 249388 w 706588"/>
                <a:gd name="connsiteY0" fmla="*/ 1298 h 527770"/>
                <a:gd name="connsiteX1" fmla="*/ 41570 w 706588"/>
                <a:gd name="connsiteY1" fmla="*/ 15152 h 527770"/>
                <a:gd name="connsiteX2" fmla="*/ 13861 w 706588"/>
                <a:gd name="connsiteY2" fmla="*/ 98279 h 527770"/>
                <a:gd name="connsiteX3" fmla="*/ 6 w 706588"/>
                <a:gd name="connsiteY3" fmla="*/ 222970 h 527770"/>
                <a:gd name="connsiteX4" fmla="*/ 13861 w 706588"/>
                <a:gd name="connsiteY4" fmla="*/ 403079 h 527770"/>
                <a:gd name="connsiteX5" fmla="*/ 96988 w 706588"/>
                <a:gd name="connsiteY5" fmla="*/ 458498 h 527770"/>
                <a:gd name="connsiteX6" fmla="*/ 346370 w 706588"/>
                <a:gd name="connsiteY6" fmla="*/ 500061 h 527770"/>
                <a:gd name="connsiteX7" fmla="*/ 498770 w 706588"/>
                <a:gd name="connsiteY7" fmla="*/ 527770 h 527770"/>
                <a:gd name="connsiteX8" fmla="*/ 637315 w 706588"/>
                <a:gd name="connsiteY8" fmla="*/ 513916 h 527770"/>
                <a:gd name="connsiteX9" fmla="*/ 692733 w 706588"/>
                <a:gd name="connsiteY9" fmla="*/ 444643 h 527770"/>
                <a:gd name="connsiteX10" fmla="*/ 706588 w 706588"/>
                <a:gd name="connsiteY10" fmla="*/ 403079 h 527770"/>
                <a:gd name="connsiteX11" fmla="*/ 665024 w 706588"/>
                <a:gd name="connsiteY11" fmla="*/ 181407 h 527770"/>
                <a:gd name="connsiteX12" fmla="*/ 637315 w 706588"/>
                <a:gd name="connsiteY12" fmla="*/ 139843 h 527770"/>
                <a:gd name="connsiteX13" fmla="*/ 623461 w 706588"/>
                <a:gd name="connsiteY13" fmla="*/ 84425 h 527770"/>
                <a:gd name="connsiteX14" fmla="*/ 498770 w 706588"/>
                <a:gd name="connsiteY14" fmla="*/ 42861 h 527770"/>
                <a:gd name="connsiteX15" fmla="*/ 332515 w 706588"/>
                <a:gd name="connsiteY15" fmla="*/ 29007 h 52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6588" h="527770">
                  <a:moveTo>
                    <a:pt x="249388" y="1298"/>
                  </a:moveTo>
                  <a:cubicBezTo>
                    <a:pt x="180115" y="5916"/>
                    <a:pt x="105767" y="-11282"/>
                    <a:pt x="41570" y="15152"/>
                  </a:cubicBezTo>
                  <a:cubicBezTo>
                    <a:pt x="14562" y="26273"/>
                    <a:pt x="13861" y="98279"/>
                    <a:pt x="13861" y="98279"/>
                  </a:cubicBezTo>
                  <a:cubicBezTo>
                    <a:pt x="9243" y="139843"/>
                    <a:pt x="6" y="181151"/>
                    <a:pt x="6" y="222970"/>
                  </a:cubicBezTo>
                  <a:cubicBezTo>
                    <a:pt x="6" y="283184"/>
                    <a:pt x="-743" y="344663"/>
                    <a:pt x="13861" y="403079"/>
                  </a:cubicBezTo>
                  <a:cubicBezTo>
                    <a:pt x="25117" y="448103"/>
                    <a:pt x="67123" y="443565"/>
                    <a:pt x="96988" y="458498"/>
                  </a:cubicBezTo>
                  <a:cubicBezTo>
                    <a:pt x="234521" y="527265"/>
                    <a:pt x="-37353" y="474481"/>
                    <a:pt x="346370" y="500061"/>
                  </a:cubicBezTo>
                  <a:cubicBezTo>
                    <a:pt x="404823" y="519546"/>
                    <a:pt x="420436" y="527770"/>
                    <a:pt x="498770" y="527770"/>
                  </a:cubicBezTo>
                  <a:cubicBezTo>
                    <a:pt x="545182" y="527770"/>
                    <a:pt x="591133" y="518534"/>
                    <a:pt x="637315" y="513916"/>
                  </a:cubicBezTo>
                  <a:cubicBezTo>
                    <a:pt x="672140" y="409443"/>
                    <a:pt x="621113" y="534169"/>
                    <a:pt x="692733" y="444643"/>
                  </a:cubicBezTo>
                  <a:cubicBezTo>
                    <a:pt x="701856" y="433239"/>
                    <a:pt x="701970" y="416934"/>
                    <a:pt x="706588" y="403079"/>
                  </a:cubicBezTo>
                  <a:cubicBezTo>
                    <a:pt x="701713" y="354327"/>
                    <a:pt x="699930" y="233766"/>
                    <a:pt x="665024" y="181407"/>
                  </a:cubicBezTo>
                  <a:lnTo>
                    <a:pt x="637315" y="139843"/>
                  </a:lnTo>
                  <a:cubicBezTo>
                    <a:pt x="632697" y="121370"/>
                    <a:pt x="631977" y="101456"/>
                    <a:pt x="623461" y="84425"/>
                  </a:cubicBezTo>
                  <a:cubicBezTo>
                    <a:pt x="600015" y="37534"/>
                    <a:pt x="540296" y="48793"/>
                    <a:pt x="498770" y="42861"/>
                  </a:cubicBezTo>
                  <a:cubicBezTo>
                    <a:pt x="417775" y="15864"/>
                    <a:pt x="471810" y="29007"/>
                    <a:pt x="332515" y="2900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41" y="533400"/>
            <a:ext cx="2837459" cy="27776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74672" y="5115187"/>
            <a:ext cx="5064527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বাড়িটির অবস্থান জানতে নির্দিষ্ট বিন্দু থেকে দূরত্ব এবং দিক উভয়ের প্রয়োজন। এরুপ রাশি . . .।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800" y="1084743"/>
            <a:ext cx="5115791" cy="830044"/>
            <a:chOff x="228600" y="457200"/>
            <a:chExt cx="6096000" cy="1373392"/>
          </a:xfrm>
        </p:grpSpPr>
        <p:sp>
          <p:nvSpPr>
            <p:cNvPr id="3" name="Rectangle 2"/>
            <p:cNvSpPr/>
            <p:nvPr/>
          </p:nvSpPr>
          <p:spPr>
            <a:xfrm>
              <a:off x="228600" y="457200"/>
              <a:ext cx="5249333" cy="13733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বাড়িটি ৫০মিটার দূরে বললে বাড়ির অবস্থান পাওয়া যাবে কি? কেন?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5457151" y="762000"/>
              <a:ext cx="867449" cy="9144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21449431">
            <a:off x="1402666" y="2548878"/>
            <a:ext cx="5039088" cy="2230755"/>
            <a:chOff x="232600" y="2263966"/>
            <a:chExt cx="6603585" cy="2230755"/>
          </a:xfrm>
        </p:grpSpPr>
        <p:sp>
          <p:nvSpPr>
            <p:cNvPr id="12" name="Right Arrow 11"/>
            <p:cNvSpPr/>
            <p:nvPr/>
          </p:nvSpPr>
          <p:spPr>
            <a:xfrm rot="19730047">
              <a:off x="5924115" y="2263966"/>
              <a:ext cx="912070" cy="71419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9831450">
              <a:off x="232600" y="3501899"/>
              <a:ext cx="6145426" cy="9928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গাছটি থেকে বাড়িটি ৫০মিটার উত্তর-পুর্ব 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দিকে  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বললে বাড়িটির 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অবস্থান পাওয়া 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যাবে কি? কেন?</a:t>
              </a:r>
              <a:endParaRPr lang="en-US" dirty="0"/>
            </a:p>
          </p:txBody>
        </p:sp>
      </p:grpSp>
      <p:pic>
        <p:nvPicPr>
          <p:cNvPr id="13" name="Picture 12" descr="u3l1a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184" y="2209800"/>
            <a:ext cx="2091216" cy="152387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66800" y="762000"/>
            <a:ext cx="5115791" cy="1371599"/>
            <a:chOff x="228600" y="457200"/>
            <a:chExt cx="6096000" cy="1373392"/>
          </a:xfrm>
        </p:grpSpPr>
        <p:sp>
          <p:nvSpPr>
            <p:cNvPr id="17" name="Rectangle 16"/>
            <p:cNvSpPr/>
            <p:nvPr/>
          </p:nvSpPr>
          <p:spPr>
            <a:xfrm>
              <a:off x="228600" y="457200"/>
              <a:ext cx="5249333" cy="13733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বাড়িটি ৫০মিটার উত্তর-পূর্ব দিকে বললে বাড়ির অবস্থান পাওয়া যাবে কি? কেন?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457151" y="762000"/>
              <a:ext cx="867449" cy="9144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508631" y="3972187"/>
            <a:ext cx="3101969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প্রসঙ্গ কাঠামোর মূলবিন্দু কী?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77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24000" y="2061555"/>
              <a:ext cx="817420" cy="335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2km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724400" y="3456660"/>
            <a:ext cx="3940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ভেক্টর</a:t>
            </a:r>
            <a:endParaRPr lang="en-US" sz="9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543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7249" y="1341119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907" y="2667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ভেক্টর কী তা বলতে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;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/>
              <a:t>২।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স্কেলার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;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</a:rPr>
              <a:t>৩। </a:t>
            </a:r>
            <a:r>
              <a:rPr lang="en-US" sz="2000" dirty="0" smtClean="0"/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সরলরেখার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;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/>
              <a:t>৪।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ভেক্টরের প্রয়োজনীয়তা অনুভব করতে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52400" y="156503"/>
            <a:ext cx="8822788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2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64955" y="3048000"/>
            <a:ext cx="8629112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ভৌত বিজ্ঞানে যা কিছু পরিমাপ করা যায়,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তাকে ভৌত রাশি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918" y="2977662"/>
            <a:ext cx="8689362" cy="9836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নির্ভরশীলতার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উপর ভিত্তি করে ভৌত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রাশি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দুই প্রকার-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১/ মৌলিক রাশি এবং ২/ যৌগিক রাশি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8280" y="2590800"/>
            <a:ext cx="8763000" cy="190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আবার, ধর্ম বা বৈশিষ্ট্যের উপর ভিত্তি করে ভৌত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রাশি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দুই প্রকার-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১/ স্কেলার রাশি এবং ২/ ভেক্টর রাশি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8778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49381"/>
            <a:ext cx="8763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স্কেলার রাশি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সকল রাশির শুধুমাত্র মান আছে কিন্তু দিক নাই তাদেরকে স্কেলার রাশি বলে।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85015"/>
            <a:ext cx="2677317" cy="26487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96000" y="670731"/>
            <a:ext cx="2133600" cy="3994623"/>
            <a:chOff x="2324100" y="-838200"/>
            <a:chExt cx="5943600" cy="4950190"/>
          </a:xfrm>
        </p:grpSpPr>
        <p:grpSp>
          <p:nvGrpSpPr>
            <p:cNvPr id="14" name="Group 13"/>
            <p:cNvGrpSpPr/>
            <p:nvPr/>
          </p:nvGrpSpPr>
          <p:grpSpPr>
            <a:xfrm>
              <a:off x="2324100" y="914400"/>
              <a:ext cx="5943600" cy="3197590"/>
              <a:chOff x="2324100" y="914400"/>
              <a:chExt cx="5943600" cy="319759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324100" y="914400"/>
                <a:ext cx="5943600" cy="3197590"/>
                <a:chOff x="2324100" y="914400"/>
                <a:chExt cx="5943600" cy="319759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324100" y="914400"/>
                  <a:ext cx="5943600" cy="3197590"/>
                  <a:chOff x="5676900" y="609601"/>
                  <a:chExt cx="4209142" cy="2412999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676900" y="609601"/>
                    <a:ext cx="4209142" cy="2412999"/>
                    <a:chOff x="5676900" y="609601"/>
                    <a:chExt cx="4209142" cy="2412999"/>
                  </a:xfrm>
                </p:grpSpPr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5676900" y="609601"/>
                      <a:ext cx="4209142" cy="2412999"/>
                      <a:chOff x="5676900" y="609601"/>
                      <a:chExt cx="4209142" cy="2412999"/>
                    </a:xfrm>
                  </p:grpSpPr>
                  <p:pic>
                    <p:nvPicPr>
                      <p:cNvPr id="27" name="Picture 2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179" t="4723" r="3405" b="76390"/>
                      <a:stretch/>
                    </p:blipFill>
                    <p:spPr>
                      <a:xfrm>
                        <a:off x="8539842" y="609601"/>
                        <a:ext cx="1346200" cy="56270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8" name="Picture 2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858" t="6160" r="68077" b="76586"/>
                      <a:stretch/>
                    </p:blipFill>
                    <p:spPr>
                      <a:xfrm>
                        <a:off x="5703207" y="660538"/>
                        <a:ext cx="1254579" cy="51176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9" name="Picture 28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49" t="8899" r="3995" b="86651"/>
                      <a:stretch/>
                    </p:blipFill>
                    <p:spPr>
                      <a:xfrm>
                        <a:off x="5676900" y="731226"/>
                        <a:ext cx="4165600" cy="152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0" name="Picture 2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468" t="20828" r="5516" b="23019"/>
                      <a:stretch/>
                    </p:blipFill>
                    <p:spPr>
                      <a:xfrm>
                        <a:off x="8267700" y="1066800"/>
                        <a:ext cx="1509486" cy="19558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" name="Picture 3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78" t="20828" r="61508" b="24171"/>
                      <a:stretch/>
                    </p:blipFill>
                    <p:spPr>
                      <a:xfrm>
                        <a:off x="5746749" y="1099602"/>
                        <a:ext cx="1518557" cy="1915676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6" name="Isosceles Triangle 25"/>
                    <p:cNvSpPr/>
                    <p:nvPr/>
                  </p:nvSpPr>
                  <p:spPr>
                    <a:xfrm rot="10800000">
                      <a:off x="7640137" y="731226"/>
                      <a:ext cx="229346" cy="306546"/>
                    </a:xfrm>
                    <a:prstGeom prst="triangl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" name="Isosceles Triangle 23"/>
                  <p:cNvSpPr/>
                  <p:nvPr/>
                </p:nvSpPr>
                <p:spPr>
                  <a:xfrm rot="10800000">
                    <a:off x="7730215" y="899955"/>
                    <a:ext cx="49518" cy="1908446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3247023" y="3675744"/>
                  <a:ext cx="524877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743700" y="3505200"/>
                  <a:ext cx="573536" cy="3229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Flowchart: Internal Storage 16"/>
              <p:cNvSpPr/>
              <p:nvPr/>
            </p:nvSpPr>
            <p:spPr>
              <a:xfrm>
                <a:off x="2906806" y="3458278"/>
                <a:ext cx="1225995" cy="479629"/>
              </a:xfrm>
              <a:prstGeom prst="flowChartInternalStorag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Flowchart: Magnetic Disk 17"/>
              <p:cNvSpPr/>
              <p:nvPr/>
            </p:nvSpPr>
            <p:spPr>
              <a:xfrm>
                <a:off x="6366773" y="3388176"/>
                <a:ext cx="1361679" cy="498024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5gm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/>
              <p:cNvCxnSpPr>
                <a:stCxn id="18" idx="1"/>
                <a:endCxn id="18" idx="0"/>
              </p:cNvCxnSpPr>
              <p:nvPr/>
            </p:nvCxnSpPr>
            <p:spPr>
              <a:xfrm>
                <a:off x="7047613" y="3388176"/>
                <a:ext cx="0" cy="166007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5181600" y="-838200"/>
              <a:ext cx="5715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057400" cy="3209776"/>
          </a:xfrm>
          <a:prstGeom prst="rect">
            <a:avLst/>
          </a:prstGeom>
        </p:spPr>
      </p:pic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152400" y="5562600"/>
            <a:ext cx="8763000" cy="7620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স্কেলার রাশির উদাহরণ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IE" sz="2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1"/>
              <p:cNvSpPr txBox="1">
                <a:spLocks/>
              </p:cNvSpPr>
              <p:nvPr/>
            </p:nvSpPr>
            <p:spPr bwMode="auto">
              <a:xfrm>
                <a:off x="6318060" y="4876800"/>
                <a:ext cx="1717964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365125" indent="-255588">
                  <a:spcBef>
                    <a:spcPts val="400"/>
                  </a:spcBef>
                  <a:buClr>
                    <a:schemeClr val="accent1"/>
                  </a:buClr>
                  <a:buSzPct val="68000"/>
                </a:pP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𝑔𝑚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IE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8060" y="4876800"/>
                <a:ext cx="1717964" cy="381000"/>
              </a:xfrm>
              <a:prstGeom prst="rect">
                <a:avLst/>
              </a:prstGeom>
              <a:blipFill rotWithShape="1">
                <a:blip r:embed="rId5"/>
                <a:stretch>
                  <a:fillRect t="-4615" b="-2000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ontent Placeholder 1"/>
              <p:cNvSpPr txBox="1">
                <a:spLocks/>
              </p:cNvSpPr>
              <p:nvPr/>
            </p:nvSpPr>
            <p:spPr bwMode="auto">
              <a:xfrm>
                <a:off x="415636" y="4953000"/>
                <a:ext cx="1717964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365125" indent="-255588">
                  <a:spcBef>
                    <a:spcPts val="400"/>
                  </a:spcBef>
                  <a:buClr>
                    <a:schemeClr val="accent1"/>
                  </a:buClr>
                  <a:buSzPct val="68000"/>
                </a:pPr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তাপমাত্রা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NikoshBAN" pitchFamily="2" charset="0"/>
                      </a:rPr>
                      <m:t>100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℉</m:t>
                    </m:r>
                  </m:oMath>
                </a14:m>
                <a:r>
                  <a:rPr lang="bn-BD" sz="16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IE" sz="1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36" y="4953000"/>
                <a:ext cx="1717964" cy="381000"/>
              </a:xfrm>
              <a:prstGeom prst="rect">
                <a:avLst/>
              </a:prstGeom>
              <a:blipFill rotWithShape="1">
                <a:blip r:embed="rId6"/>
                <a:stretch>
                  <a:fillRect t="-4688" r="-10915" b="-625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3158836" y="4876800"/>
                <a:ext cx="1717964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365125" indent="-255588">
                  <a:spcBef>
                    <a:spcPts val="400"/>
                  </a:spcBef>
                  <a:buClr>
                    <a:schemeClr val="accent1"/>
                  </a:buClr>
                  <a:buSzPct val="68000"/>
                </a:pP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টা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IE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8836" y="4876800"/>
                <a:ext cx="1717964" cy="381000"/>
              </a:xfrm>
              <a:prstGeom prst="rect">
                <a:avLst/>
              </a:prstGeom>
              <a:blipFill rotWithShape="1">
                <a:blip r:embed="rId7"/>
                <a:stretch>
                  <a:fillRect r="-12676" b="-2923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5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4" grpId="0" animBg="1"/>
      <p:bldP spid="3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04800"/>
            <a:ext cx="8763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রাশি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সকল রাশির মান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 দিক উভয়ই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আছে তাদেরকে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ভেক্ট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 রাশি বলে।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152400" y="5334000"/>
            <a:ext cx="88392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রাশির উদাহরণ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সরণ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টর্ক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ইত্যাদি।   </a:t>
            </a:r>
            <a:endParaRPr lang="en-IE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r="-4804" b="20141"/>
          <a:stretch/>
        </p:blipFill>
        <p:spPr>
          <a:xfrm>
            <a:off x="1600200" y="2804160"/>
            <a:ext cx="2286000" cy="14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1"/>
              <p:cNvSpPr txBox="1">
                <a:spLocks/>
              </p:cNvSpPr>
              <p:nvPr/>
            </p:nvSpPr>
            <p:spPr bwMode="auto">
              <a:xfrm>
                <a:off x="457200" y="3185160"/>
                <a:ext cx="1828800" cy="38100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365125" indent="-255588">
                  <a:spcBef>
                    <a:spcPts val="400"/>
                  </a:spcBef>
                  <a:buClr>
                    <a:schemeClr val="accent1"/>
                  </a:buClr>
                  <a:buSzPct val="68000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বলে ধাক্কা দিচ্ছে </a:t>
                </a:r>
                <a:r>
                  <a:rPr lang="bn-BD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IE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185160"/>
                <a:ext cx="1828800" cy="381000"/>
              </a:xfrm>
              <a:prstGeom prst="rect">
                <a:avLst/>
              </a:prstGeom>
              <a:blipFill rotWithShape="1">
                <a:blip r:embed="rId3"/>
                <a:stretch>
                  <a:fillRect t="-6452" r="-13333" b="-22581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ontent Placeholder 1"/>
          <p:cNvSpPr txBox="1">
            <a:spLocks/>
          </p:cNvSpPr>
          <p:nvPr/>
        </p:nvSpPr>
        <p:spPr bwMode="auto">
          <a:xfrm>
            <a:off x="3048000" y="2651760"/>
            <a:ext cx="1371600" cy="28194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IE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11667" r="61252" b="31666"/>
          <a:stretch/>
        </p:blipFill>
        <p:spPr>
          <a:xfrm>
            <a:off x="6019800" y="2306782"/>
            <a:ext cx="1737360" cy="15544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1"/>
              <p:cNvSpPr txBox="1">
                <a:spLocks/>
              </p:cNvSpPr>
              <p:nvPr/>
            </p:nvSpPr>
            <p:spPr bwMode="auto">
              <a:xfrm>
                <a:off x="5562600" y="4038600"/>
                <a:ext cx="2819400" cy="68580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365125" indent="-255588">
                  <a:spcBef>
                    <a:spcPts val="400"/>
                  </a:spcBef>
                  <a:buClr>
                    <a:schemeClr val="accent1"/>
                  </a:buClr>
                  <a:buSzPct val="68000"/>
                </a:pPr>
                <a:r>
                  <a:rPr lang="bn-IN" sz="1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আপেলের ওজন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W</m:t>
                    </m:r>
                    <m:r>
                      <a:rPr lang="en-US" sz="16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mg</m:t>
                    </m:r>
                    <m:r>
                      <a:rPr lang="en-US" sz="16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o</m:t>
                    </m:r>
                    <m:r>
                      <a:rPr lang="en-US" sz="16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16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1600" b="0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×</m:t>
                    </m:r>
                    <m:r>
                      <a:rPr lang="en-US" sz="1600" b="0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1600" b="0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1600" b="0" i="1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1600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𝑁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16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98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N</m:t>
                    </m:r>
                  </m:oMath>
                </a14:m>
                <a:r>
                  <a:rPr lang="bn-BD" sz="1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IE" sz="1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4038600"/>
                <a:ext cx="2819400" cy="685800"/>
              </a:xfrm>
              <a:prstGeom prst="rect">
                <a:avLst/>
              </a:prstGeom>
              <a:blipFill rotWithShape="1">
                <a:blip r:embed="rId5"/>
                <a:stretch>
                  <a:fillRect t="-3571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ontent Placeholder 1"/>
              <p:cNvSpPr txBox="1">
                <a:spLocks/>
              </p:cNvSpPr>
              <p:nvPr/>
            </p:nvSpPr>
            <p:spPr bwMode="auto">
              <a:xfrm>
                <a:off x="7162800" y="2933700"/>
                <a:ext cx="1066800" cy="26670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365125" indent="-255588">
                  <a:spcBef>
                    <a:spcPts val="400"/>
                  </a:spcBef>
                  <a:buClr>
                    <a:schemeClr val="accent1"/>
                  </a:buClr>
                  <a:buSzPct val="68000"/>
                </a:pPr>
                <a:r>
                  <a:rPr lang="en-US" sz="16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ভর</a:t>
                </a:r>
                <a14:m>
                  <m:oMath xmlns:m="http://schemas.openxmlformats.org/officeDocument/2006/math">
                    <m:r>
                      <a:rPr lang="en-US" sz="1600" dirty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1600" b="0" i="1" dirty="0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00</m:t>
                    </m:r>
                    <m:r>
                      <a:rPr lang="en-US" sz="1600" b="0" i="1" dirty="0" smtClean="0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𝑔</m:t>
                    </m:r>
                  </m:oMath>
                </a14:m>
                <a:r>
                  <a:rPr lang="en-US" sz="16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IE" sz="1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2933700"/>
                <a:ext cx="1066800" cy="266700"/>
              </a:xfrm>
              <a:prstGeom prst="rect">
                <a:avLst/>
              </a:prstGeom>
              <a:blipFill rotWithShape="1">
                <a:blip r:embed="rId6"/>
                <a:stretch>
                  <a:fillRect t="-9091" r="-31429" b="-54545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3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3044664"/>
            <a:ext cx="8839200" cy="182140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নিম্নের স্কেলার রাশি এবং ভেক্টর রাশিসমূহ পৃথক করঃ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সরণ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তড়িৎ প্রবাহ।  </a:t>
            </a:r>
            <a:endParaRPr lang="en-IE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1729" y="1219607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77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1737</TotalTime>
  <Words>521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Alkas mia</dc:creator>
  <cp:lastModifiedBy>Asus</cp:lastModifiedBy>
  <cp:revision>215</cp:revision>
  <dcterms:created xsi:type="dcterms:W3CDTF">2006-08-16T00:00:00Z</dcterms:created>
  <dcterms:modified xsi:type="dcterms:W3CDTF">2020-12-27T18:16:18Z</dcterms:modified>
</cp:coreProperties>
</file>