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0" r:id="rId2"/>
    <p:sldId id="281" r:id="rId3"/>
    <p:sldId id="259" r:id="rId4"/>
    <p:sldId id="274" r:id="rId5"/>
    <p:sldId id="275" r:id="rId6"/>
    <p:sldId id="260" r:id="rId7"/>
    <p:sldId id="261" r:id="rId8"/>
    <p:sldId id="273" r:id="rId9"/>
    <p:sldId id="276" r:id="rId10"/>
    <p:sldId id="277" r:id="rId11"/>
    <p:sldId id="278" r:id="rId12"/>
    <p:sldId id="279" r:id="rId13"/>
    <p:sldId id="263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66" d="100"/>
          <a:sy n="66" d="100"/>
        </p:scale>
        <p:origin x="-151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28-Dec-20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28-Dec-20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67000"/>
            <a:ext cx="8915400" cy="1228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28956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/>
                <a:cs typeface="Times New Roman" pitchFamily="18" charset="0"/>
              </a:rPr>
              <a:t>আজকের</a:t>
            </a:r>
            <a:r>
              <a:rPr lang="en-US" sz="4400" b="1" dirty="0">
                <a:latin typeface="NikoshBAN"/>
                <a:cs typeface="Times New Roman" pitchFamily="18" charset="0"/>
              </a:rPr>
              <a:t> </a:t>
            </a:r>
            <a:r>
              <a:rPr lang="en-US" sz="4400" b="1" dirty="0" err="1">
                <a:latin typeface="NikoshBAN"/>
                <a:cs typeface="Times New Roman" pitchFamily="18" charset="0"/>
              </a:rPr>
              <a:t>ক্লাসে</a:t>
            </a:r>
            <a:r>
              <a:rPr lang="en-US" sz="4400" b="1" dirty="0">
                <a:latin typeface="NikoshBAN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NikoshBAN"/>
                <a:cs typeface="Times New Roman" pitchFamily="18" charset="0"/>
              </a:rPr>
              <a:t>স্বাগত</a:t>
            </a:r>
            <a:endParaRPr lang="en-US" sz="4400" b="1" dirty="0">
              <a:latin typeface="NikoshBAN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65992"/>
            <a:ext cx="1333500" cy="122865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519589"/>
            <a:ext cx="8342086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ব্যাখ্যাঃ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 চারদিকে একটি গ্রহের একবার ঘুর্ণনের সময় অর্থাৎ </a:t>
            </a:r>
            <a:r>
              <a:rPr lang="bn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পর্যায়কাল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এবং গ্রহ </a:t>
            </a:r>
            <a:r>
              <a:rPr lang="bn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হতে সূর্যের গড় </a:t>
            </a:r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দুরত্ব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r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143" y="1917918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র্যের চারদিকে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ঘূর্ণায়মান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যে কোন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পর্যায়কালের বর্গ গ্রহ হতে সূর্যের গড় দুরত্বের ঘনফলের সমানুপাতিক।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91000" y="1752600"/>
            <a:ext cx="4343400" cy="23622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86600" y="3822918"/>
            <a:ext cx="381000" cy="291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949371" y="2057400"/>
            <a:ext cx="762000" cy="613229"/>
            <a:chOff x="5334000" y="4034971"/>
            <a:chExt cx="762000" cy="613229"/>
          </a:xfrm>
        </p:grpSpPr>
        <p:sp>
          <p:nvSpPr>
            <p:cNvPr id="8" name="Sun 7"/>
            <p:cNvSpPr/>
            <p:nvPr/>
          </p:nvSpPr>
          <p:spPr>
            <a:xfrm>
              <a:off x="5334000" y="4034971"/>
              <a:ext cx="609600" cy="613229"/>
            </a:xfrm>
            <a:prstGeom prst="su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86400" y="4215172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200" dirty="0" smtClean="0">
                  <a:latin typeface="NikoshBAN" pitchFamily="2" charset="0"/>
                  <a:cs typeface="NikoshBAN" pitchFamily="2" charset="0"/>
                </a:rPr>
                <a:t>সূর্য 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7010400" y="23622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010400" y="4126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গ্রহ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823029" y="5540204"/>
                <a:ext cx="2950028" cy="72180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4000" b="1" i="1" dirty="0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dirty="0" smtClean="0">
                                <a:latin typeface="Cambria Math"/>
                                <a:cs typeface="NikoshBAN" pitchFamily="2" charset="0"/>
                              </a:rPr>
                              <m:t>𝑻</m:t>
                            </m:r>
                          </m:e>
                          <m:sup>
                            <m:r>
                              <a:rPr lang="en-US" sz="4000" b="1" i="1" dirty="0" smtClean="0"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∝</m:t>
                        </m:r>
                        <m:r>
                          <a:rPr lang="en-US" sz="4000" b="1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𝒓</m:t>
                        </m:r>
                      </m:e>
                      <m:sup>
                        <m:r>
                          <a:rPr lang="en-US" sz="4000" b="1" i="1" dirty="0" smtClean="0"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029" y="5540204"/>
                <a:ext cx="2950028" cy="721801"/>
              </a:xfrm>
              <a:prstGeom prst="rect">
                <a:avLst/>
              </a:prstGeom>
              <a:blipFill rotWithShape="1">
                <a:blip r:embed="rId2"/>
                <a:stretch>
                  <a:fillRect t="-13559" b="-3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235528" y="380999"/>
            <a:ext cx="729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পর্যায়কালের 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 হারমোনিক সূত্রঃ 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06 -0.32093 C 0.03784 -0.32093 0.14461 -0.24417 0.14461 -0.14891 C 0.14461 -0.05411 0.03784 0.02312 -0.09306 0.02312 C -0.22396 0.02312 -0.33039 -0.05411 -0.33039 -0.14891 C -0.33039 -0.24417 -0.22396 -0.32093 -0.09306 -0.32093 Z " pathEditMode="relative" rAng="0" ptsTypes="fffff">
                                      <p:cBhvr>
                                        <p:cTn id="6" dur="3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7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981200" y="4495545"/>
                <a:ext cx="3863521" cy="52899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cs typeface="NikoshBAN" pitchFamily="2" charset="0"/>
                  </a:rPr>
                  <a:t>২য় </a:t>
                </a:r>
                <a:r>
                  <a:rPr lang="en-US" sz="2800" dirty="0" err="1" smtClean="0">
                    <a:cs typeface="NikoshBAN" pitchFamily="2" charset="0"/>
                  </a:rPr>
                  <a:t>গ্রহের</a:t>
                </a:r>
                <a:r>
                  <a:rPr lang="en-US" sz="2800" dirty="0" smtClean="0">
                    <a:cs typeface="NikoshBAN" pitchFamily="2" charset="0"/>
                  </a:rPr>
                  <a:t> </a:t>
                </a:r>
                <a:r>
                  <a:rPr lang="en-US" sz="2800" dirty="0" err="1">
                    <a:cs typeface="NikoshBAN" pitchFamily="2" charset="0"/>
                  </a:rPr>
                  <a:t>জ</a:t>
                </a:r>
                <a:r>
                  <a:rPr lang="en-US" sz="2800" dirty="0" err="1" smtClean="0">
                    <a:cs typeface="NikoshBAN" pitchFamily="2" charset="0"/>
                  </a:rPr>
                  <a:t>ন্য</a:t>
                </a:r>
                <a:r>
                  <a:rPr lang="en-US" sz="2800" dirty="0" smtClean="0"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bSup>
                    <m:r>
                      <a:rPr lang="en-US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∝</m:t>
                    </m:r>
                    <m:sSubSup>
                      <m:sSubSupPr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495545"/>
                <a:ext cx="3863521" cy="528991"/>
              </a:xfrm>
              <a:prstGeom prst="rect">
                <a:avLst/>
              </a:prstGeom>
              <a:blipFill rotWithShape="1">
                <a:blip r:embed="rId2"/>
                <a:stretch>
                  <a:fillRect l="-3155" t="-10345" r="-2997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33400" y="393680"/>
                <a:ext cx="8305800" cy="7078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সূ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র্যের চারদিকে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ঘূর্ণায়মান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যে কোন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দুটি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গ্রহের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পর্যায়কাল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0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গ্রহ হতে সূর্যের গড় দুরত্ব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20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0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, 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93680"/>
                <a:ext cx="8305800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808" t="-4310" r="-954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4343400" y="1535668"/>
            <a:ext cx="4343400" cy="25908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73191" y="3834586"/>
            <a:ext cx="381000" cy="291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387521" y="2362200"/>
            <a:ext cx="762000" cy="613229"/>
            <a:chOff x="5334000" y="4034971"/>
            <a:chExt cx="762000" cy="613229"/>
          </a:xfrm>
        </p:grpSpPr>
        <p:sp>
          <p:nvSpPr>
            <p:cNvPr id="8" name="Sun 7"/>
            <p:cNvSpPr/>
            <p:nvPr/>
          </p:nvSpPr>
          <p:spPr>
            <a:xfrm>
              <a:off x="5334000" y="4034971"/>
              <a:ext cx="609600" cy="613229"/>
            </a:xfrm>
            <a:prstGeom prst="su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86400" y="4215172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200" dirty="0" smtClean="0">
                  <a:latin typeface="NikoshBAN" pitchFamily="2" charset="0"/>
                  <a:cs typeface="NikoshBAN" pitchFamily="2" charset="0"/>
                </a:rPr>
                <a:t>সূর্য 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7010400" y="23622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62800" y="4202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গ্রহ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550885" y="5312322"/>
                <a:ext cx="4114800" cy="11646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b="1" dirty="0" smtClean="0">
                    <a:ea typeface="Cambria Math"/>
                    <a:cs typeface="NikoshBAN" pitchFamily="2" charset="0"/>
                  </a:rPr>
                  <a:t>সুতরাং, </a:t>
                </a:r>
                <a:r>
                  <a:rPr lang="en-US" sz="2800" b="1" dirty="0" smtClean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000" i="1">
                                <a:latin typeface="Cambria Math"/>
                                <a:cs typeface="NikoshBAN" pitchFamily="2" charset="0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40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4000" i="1">
                                <a:latin typeface="Cambria Math"/>
                                <a:cs typeface="NikoshBAN" pitchFamily="2" charset="0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40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4000" b="1" dirty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000" i="1">
                                <a:latin typeface="Cambria Math"/>
                                <a:cs typeface="NikoshBAN" pitchFamily="2" charset="0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40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4000" i="1">
                                <a:latin typeface="Cambria Math"/>
                                <a:cs typeface="NikoshBAN" pitchFamily="2" charset="0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40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885" y="5312322"/>
                <a:ext cx="4114800" cy="1164678"/>
              </a:xfrm>
              <a:prstGeom prst="rect">
                <a:avLst/>
              </a:prstGeom>
              <a:blipFill rotWithShape="1">
                <a:blip r:embed="rId4"/>
                <a:stretch>
                  <a:fillRect b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81000" y="3101845"/>
                <a:ext cx="3617685" cy="95910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cs typeface="NikoshBAN" pitchFamily="2" charset="0"/>
                  </a:rPr>
                  <a:t>১ম </a:t>
                </a:r>
                <a:r>
                  <a:rPr lang="en-US" sz="2800" dirty="0" err="1" smtClean="0">
                    <a:cs typeface="NikoshBAN" pitchFamily="2" charset="0"/>
                  </a:rPr>
                  <a:t>গ্রহের</a:t>
                </a:r>
                <a:r>
                  <a:rPr lang="en-US" sz="2800" dirty="0" smtClean="0"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cs typeface="NikoshBAN" pitchFamily="2" charset="0"/>
                  </a:rPr>
                  <a:t>জন্য</a:t>
                </a:r>
                <a:r>
                  <a:rPr lang="en-US" sz="2800" dirty="0" smtClean="0"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bSup>
                    <m:r>
                      <a:rPr lang="en-US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∝</m:t>
                    </m:r>
                    <m:sSubSup>
                      <m:sSubSupPr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101845"/>
                <a:ext cx="3617685" cy="959109"/>
              </a:xfrm>
              <a:prstGeom prst="rect">
                <a:avLst/>
              </a:prstGeom>
              <a:blipFill rotWithShape="1">
                <a:blip r:embed="rId5"/>
                <a:stretch>
                  <a:fillRect l="-3541" t="-6369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7696200" y="2481799"/>
            <a:ext cx="190500" cy="185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162550" y="1925598"/>
            <a:ext cx="3067050" cy="165580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0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06 -0.35607 C 0.03784 -0.35607 0.14461 -0.27167 0.14461 -0.16647 C 0.14461 -0.06219 0.03784 0.02312 -0.09306 0.02312 C -0.22396 0.02312 -0.33039 -0.06219 -0.33039 -0.16647 C -0.33039 -0.27167 -0.22396 -0.35607 -0.09306 -0.35607 Z " pathEditMode="relative" rAng="0" ptsTypes="fffff">
                                      <p:cBhvr>
                                        <p:cTn id="6" dur="3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09 -0.14174 C -0.07708 -0.14174 -0.00208 -0.08578 -0.00208 -0.01665 C -0.00208 0.05225 -0.07708 0.10821 -0.16909 0.10821 C -0.26093 0.10821 -0.33541 0.05225 -0.33541 -0.01665 C -0.33541 -0.08578 -0.26093 -0.14174 -0.16909 -0.14174 Z " pathEditMode="relative" rAng="0" ptsTypes="fffff">
                                      <p:cBhvr>
                                        <p:cTn id="8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3728" y="554012"/>
            <a:ext cx="234768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24757" y="1524000"/>
                <a:ext cx="834208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১।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সূর্যের চারদিকে আবর্তনরত পৃথিবী ও মঙ্গল গ্রহের কক্ষপথের গড় ব্যাসার্ধ যথাক্রমে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8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𝑘𝑚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24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11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 Math"/>
                        <a:cs typeface="NikoshBAN" pitchFamily="2" charset="0"/>
                      </a:rPr>
                      <m:t>𝑘𝑚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। মঙ্গল গ্রহ কত বছরে একটি পূর্ণ আবর্তন সম্পন্ন করে?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57" y="1524000"/>
                <a:ext cx="8342086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096" t="-3553" r="-219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84843" y="3124200"/>
            <a:ext cx="8342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পৃথিবী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হতে সূর্যের গড় দূরত্ব কমে গেলে বছরের দৈর্ঘ্য বাড়বে না কমবে?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528" y="4385101"/>
            <a:ext cx="8342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সূর্যের চারদিকে আবর্তনের সময় গ্রীষ্মকাল অপেক্ষা শীতকালে পৃথিবীর বেগ অপেক্ষাকৃত কম থাকে কেন?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8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52401" y="838200"/>
            <a:ext cx="8991599" cy="1200329"/>
          </a:xfrm>
          <a:prstGeom prst="rect">
            <a:avLst/>
          </a:prstGeom>
          <a:solidFill>
            <a:schemeClr val="bg2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ধরি,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m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ভরের একটি গ্রহ সূর্যের চারদিকে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r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ব্যাসার্ধের বৃত্তাকার পথে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v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বেগে আনবর্তন করছে। সূর্যের ভর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M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599" y="228600"/>
            <a:ext cx="6882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নিউটনের মহাকর্ষ সুত্র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হতে কেপলারের  সূত্রঃ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52401" y="1921600"/>
                <a:ext cx="5562599" cy="15074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গ্রহের উপর সূর্যের দিকে কেন্দ্রমুখী বল,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6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   ----(i)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1921600"/>
                <a:ext cx="5562599" cy="1507400"/>
              </a:xfrm>
              <a:prstGeom prst="rect">
                <a:avLst/>
              </a:prstGeom>
              <a:blipFill rotWithShape="1">
                <a:blip r:embed="rId2"/>
                <a:stretch>
                  <a:fillRect l="-3286" t="-6048" r="-2519" b="-846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52400" y="3505200"/>
            <a:ext cx="4495800" cy="1754326"/>
          </a:xfrm>
          <a:prstGeom prst="rect">
            <a:avLst/>
          </a:prstGeom>
          <a:solidFill>
            <a:schemeClr val="bg2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কেন্দ্রমুখী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বল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গ্রহের উপর সূর্যের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8600" y="5348587"/>
                <a:ext cx="6515100" cy="143321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গ্রহ ও সূর্যের মধ্যে পারস্পারিক আকর্ষণ বল,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6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𝐺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𝐺𝑀𝑚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   ----(ii)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348587"/>
                <a:ext cx="6515100" cy="1433213"/>
              </a:xfrm>
              <a:prstGeom prst="rect">
                <a:avLst/>
              </a:prstGeom>
              <a:blipFill rotWithShape="1">
                <a:blip r:embed="rId3"/>
                <a:stretch>
                  <a:fillRect l="-2903" t="-6356" b="-889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4800600" y="2526268"/>
            <a:ext cx="4343400" cy="23622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30391" y="4596586"/>
            <a:ext cx="381000" cy="291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096000" y="3349171"/>
            <a:ext cx="762000" cy="613229"/>
            <a:chOff x="5334000" y="4034971"/>
            <a:chExt cx="762000" cy="613229"/>
          </a:xfrm>
        </p:grpSpPr>
        <p:sp>
          <p:nvSpPr>
            <p:cNvPr id="44" name="Sun 43"/>
            <p:cNvSpPr/>
            <p:nvPr/>
          </p:nvSpPr>
          <p:spPr>
            <a:xfrm>
              <a:off x="5334000" y="4034971"/>
              <a:ext cx="609600" cy="613229"/>
            </a:xfrm>
            <a:prstGeom prst="su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86400" y="4215172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200" dirty="0" smtClean="0">
                  <a:latin typeface="NikoshBAN" pitchFamily="2" charset="0"/>
                  <a:cs typeface="NikoshBAN" pitchFamily="2" charset="0"/>
                </a:rPr>
                <a:t>সূর্য 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620000" y="4964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গ্রহ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00800" y="3655785"/>
            <a:ext cx="1420091" cy="1086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10845" y="419915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2" idx="1"/>
          </p:cNvCxnSpPr>
          <p:nvPr/>
        </p:nvCxnSpPr>
        <p:spPr>
          <a:xfrm flipH="1" flipV="1">
            <a:off x="6800850" y="3964096"/>
            <a:ext cx="885337" cy="675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001329" y="38539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06 -0.32093 C 0.03784 -0.32093 0.14461 -0.24417 0.14461 -0.14891 C 0.14461 -0.05411 0.03784 0.02312 -0.09306 0.02312 C -0.22396 0.02312 -0.33039 -0.05411 -0.33039 -0.14891 C -0.33039 -0.24417 -0.22396 -0.32093 -0.09306 -0.32093 Z " pathEditMode="relative" rAng="0" ptsTypes="fffff">
                                      <p:cBhvr>
                                        <p:cTn id="31" dur="3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7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36" grpId="0" animBg="1"/>
      <p:bldP spid="37" grpId="0" animBg="1"/>
      <p:bldP spid="39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14400" y="2362200"/>
                <a:ext cx="7467600" cy="3185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(i) ও (ii)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দেখাও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bn-IN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𝑻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6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𝑮𝑴</m:t>
                        </m:r>
                      </m:den>
                    </m:f>
                    <m:sSup>
                      <m:sSupPr>
                        <m:ctrlP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𝒓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600" b="1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IN" sz="36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600" b="1" i="1" dirty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dirty="0">
                                <a:latin typeface="Cambria Math"/>
                                <a:cs typeface="NikoshBAN" pitchFamily="2" charset="0"/>
                              </a:rPr>
                              <m:t>𝑻</m:t>
                            </m:r>
                          </m:e>
                          <m:sup>
                            <m:r>
                              <a:rPr lang="en-US" sz="3600" b="1" i="1" dirty="0"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∝</m:t>
                        </m:r>
                        <m:r>
                          <a:rPr lang="en-US" sz="3600" b="1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𝒓</m:t>
                        </m:r>
                      </m:e>
                      <m:sup>
                        <m:r>
                          <a:rPr lang="en-US" sz="3600" b="1" i="1" dirty="0"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362200"/>
                <a:ext cx="7467600" cy="3185616"/>
              </a:xfrm>
              <a:prstGeom prst="rect">
                <a:avLst/>
              </a:prstGeom>
              <a:blipFill rotWithShape="1">
                <a:blip r:embed="rId2"/>
                <a:stretch>
                  <a:fillRect l="-2449" t="-2874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20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0914" y="3048000"/>
            <a:ext cx="8723086" cy="1676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কেপলারের 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সূত্রটি বল </a:t>
            </a: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কেপলারের 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৩য় </a:t>
            </a: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সূত্রটি বল 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৩য় সূত্র হতে পর্যায়কাল ও ব্যাসার্ধের সম্পর্কটি বল?  </a:t>
            </a:r>
            <a:endParaRPr lang="bn-BD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381000"/>
            <a:ext cx="3048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48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cap="all" spc="0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05114" y="3120571"/>
                <a:ext cx="800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সূর্যের চারদিকে ঘূর্ণায়মান পৃথিবীর কক্ষপথের ব্যাসার্ধ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000" i="1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000" i="1"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20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8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/>
                        <a:cs typeface="NikoshBAN" pitchFamily="2" charset="0"/>
                      </a:rPr>
                      <m:t>𝑘𝑚</m:t>
                    </m:r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হলে, সূর্যের ভর নির্ণয় কর।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14" y="3120571"/>
                <a:ext cx="8001000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838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862124" y="453572"/>
            <a:ext cx="32720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70114" y="3200400"/>
            <a:ext cx="6096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28600"/>
            <a:ext cx="258756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031060" y="1163254"/>
            <a:ext cx="7123042" cy="5087542"/>
            <a:chOff x="1429088" y="1530319"/>
            <a:chExt cx="9094067" cy="4798735"/>
          </a:xfrm>
        </p:grpSpPr>
        <p:sp>
          <p:nvSpPr>
            <p:cNvPr id="31" name="Rectangle 30"/>
            <p:cNvSpPr/>
            <p:nvPr/>
          </p:nvSpPr>
          <p:spPr>
            <a:xfrm>
              <a:off x="1924335" y="1561573"/>
              <a:ext cx="4053182" cy="468910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69974" y="1561572"/>
              <a:ext cx="4053181" cy="468910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40000" y="1569489"/>
              <a:ext cx="3103841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19449" y="1768293"/>
              <a:ext cx="2620805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29088" y="4188626"/>
              <a:ext cx="4794654" cy="1712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bn-IN" sz="2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ট্রেড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ইন্সট্রাক্টর</a:t>
              </a:r>
              <a:endParaRPr lang="bn-IN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হোমনা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উ</a:t>
              </a:r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চ্চ বিদ্যালয় </a:t>
              </a:r>
            </a:p>
            <a:p>
              <a:pPr algn="ctr"/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হোমনা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E-mail: nazrulislam98.ni98@gmail.com</a:t>
              </a:r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63525" y="4848928"/>
              <a:ext cx="3473756" cy="78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</a:t>
              </a:r>
              <a:r>
                <a:rPr lang="en-US" sz="2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পদার্থ</a:t>
              </a:r>
              <a:endParaRPr lang="bn-IN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6223743" y="1530319"/>
              <a:ext cx="0" cy="4798735"/>
            </a:xfrm>
            <a:prstGeom prst="straightConnector1">
              <a:avLst/>
            </a:prstGeom>
            <a:ln w="635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34" y="1975205"/>
            <a:ext cx="1375374" cy="17068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14" y="2000605"/>
            <a:ext cx="1643286" cy="24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529771"/>
            <a:ext cx="7848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খেয়াল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..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57" y="1807029"/>
            <a:ext cx="5998029" cy="44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383907"/>
              </p:ext>
            </p:extLst>
          </p:nvPr>
        </p:nvGraphicFramePr>
        <p:xfrm>
          <a:off x="1905000" y="2743200"/>
          <a:ext cx="497180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Packager Shell Object" showAsIcon="1" r:id="rId3" imgW="1994400" imgH="488520" progId="Package">
                  <p:embed/>
                </p:oleObj>
              </mc:Choice>
              <mc:Fallback>
                <p:oleObj name="Packager Shell Object" showAsIcon="1" r:id="rId3" imgW="19944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2743200"/>
                        <a:ext cx="4971803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1143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চল ভিডিও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দেখি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81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3048000"/>
            <a:ext cx="6629400" cy="83820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কেপলারের সূত্র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381000"/>
            <a:ext cx="5867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আজকের পাঠ শিরোনাম...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0"/>
            <a:ext cx="8458200" cy="3352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 শেষে শিক্ষার্থীরা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endParaRPr lang="bn-BD" sz="2400" dirty="0" smtClean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গ্রহের গতি সম্পর্কিত কেপলারের সূত্র তিনটি বিবৃতি ও ব্যাখ্যা করতে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-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 নিউটনের মহাকর্ষ সূত্র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হতে কেপলারের সূত্রের প্রমাণ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228600"/>
            <a:ext cx="4800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4543" y="3999936"/>
            <a:ext cx="834208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কক্ষপথের সূত্রঃ 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প্রতিটি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গ্রহ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সূর্যকে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একটি ফোকাসে বা নাভিতে রেখে উপবৃত্তাকার পথে ঘুরছে। উপবৃত্তের অন্য ফোকাসে কিছু নেই।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057" y="417493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র্যের চারদিকে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ঘূর্ণায়মান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কেপলার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91000" y="1807029"/>
            <a:ext cx="3733800" cy="1905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56119" y="3702784"/>
            <a:ext cx="381000" cy="291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949371" y="2057400"/>
            <a:ext cx="762000" cy="613229"/>
            <a:chOff x="5334000" y="4034971"/>
            <a:chExt cx="762000" cy="613229"/>
          </a:xfrm>
        </p:grpSpPr>
        <p:sp>
          <p:nvSpPr>
            <p:cNvPr id="8" name="Sun 7"/>
            <p:cNvSpPr/>
            <p:nvPr/>
          </p:nvSpPr>
          <p:spPr>
            <a:xfrm>
              <a:off x="5334000" y="4034971"/>
              <a:ext cx="609600" cy="613229"/>
            </a:xfrm>
            <a:prstGeom prst="su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86400" y="4215172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200" dirty="0" smtClean="0">
                  <a:latin typeface="NikoshBAN" pitchFamily="2" charset="0"/>
                  <a:cs typeface="NikoshBAN" pitchFamily="2" charset="0"/>
                </a:rPr>
                <a:t>সূর্য 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7010400" y="23622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51319" y="333345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গ্রহ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1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06 -0.32093 C 0.03784 -0.32093 0.14461 -0.24417 0.14461 -0.14891 C 0.14461 -0.05411 0.03784 0.02312 -0.09306 0.02312 C -0.22396 0.02312 -0.33039 -0.05411 -0.33039 -0.14891 C -0.33039 -0.24417 -0.22396 -0.32093 -0.09306 -0.32093 Z " pathEditMode="relative" rAng="0" ptsTypes="fffff">
                                      <p:cBhvr>
                                        <p:cTn id="6" dur="3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7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038600" y="-1078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C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572000" y="849868"/>
            <a:ext cx="4343400" cy="23622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86400" y="1715869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334000" y="1535668"/>
            <a:ext cx="2061029" cy="613229"/>
            <a:chOff x="4949371" y="2057400"/>
            <a:chExt cx="2061029" cy="613229"/>
          </a:xfrm>
        </p:grpSpPr>
        <p:sp>
          <p:nvSpPr>
            <p:cNvPr id="5" name="Sun 4"/>
            <p:cNvSpPr/>
            <p:nvPr/>
          </p:nvSpPr>
          <p:spPr>
            <a:xfrm>
              <a:off x="4949371" y="2057400"/>
              <a:ext cx="609600" cy="613229"/>
            </a:xfrm>
            <a:prstGeom prst="su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00800" y="2087015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7401791" y="2920186"/>
            <a:ext cx="381000" cy="291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67600" y="3135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গ্রহ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662880" y="1924109"/>
            <a:ext cx="1957120" cy="1211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15000" y="1840468"/>
            <a:ext cx="2746829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635171" y="849868"/>
            <a:ext cx="978560" cy="866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800600" y="1459468"/>
            <a:ext cx="758371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86600" y="299513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A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0" y="269033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B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00800" y="545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C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116633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D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15026" y="3542214"/>
                <a:ext cx="8513948" cy="83099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ব্যাখ্যাঃ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গ্রহটি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t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সময়ে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হতে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𝐴𝐵𝑆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26" y="3542214"/>
                <a:ext cx="8513948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146" t="-5147" r="-1791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46975" y="494988"/>
            <a:ext cx="3591625" cy="2369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ক্ষেত্রফলের</a:t>
            </a:r>
            <a:r>
              <a:rPr lang="bn-IN" sz="28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সূত্রঃ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গ্রহ এবং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সূর্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যের মধ্যে সংযোগকারী ব্যাসার্ধ রেখা সর্বদাই নির্দিষ্ট সময়ে নির্দিষ্ট মানের ক্ষেত্রফল অতিক্রম করে।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387597" y="4667071"/>
                <a:ext cx="8513948" cy="83099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আবার গ্রহটি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t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সময়ে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C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হতে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D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𝐶𝐷𝑆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97" y="4667071"/>
                <a:ext cx="8513948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46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293255" y="5791200"/>
                <a:ext cx="8513948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ea typeface="Cambria Math"/>
                    <a:cs typeface="NikoshBAN" pitchFamily="2" charset="0"/>
                  </a:rPr>
                  <a:t>সুতরাং,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𝑨𝑩𝑺</m:t>
                    </m:r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NikoshBAN" pitchFamily="2" charset="0"/>
                      </a:rPr>
                      <m:t>𝑪𝑫𝑺</m:t>
                    </m:r>
                  </m:oMath>
                </a14:m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55" y="5791200"/>
                <a:ext cx="851394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32" t="-12791" r="-14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55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9305 0.02197 C 0.03785 0.02197 0.14462 -0.05572 0.14462 -0.15144 C 0.14462 -0.24693 0.03785 -0.32439 -0.09305 -0.32439 C -0.22396 -0.32439 -0.33038 -0.24693 -0.33038 -0.15144 C -0.33038 -0.05572 -0.22396 0.02197 -0.09305 0.02197 Z " pathEditMode="relative" rAng="0" ptsTypes="fffff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7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4" grpId="0" animBg="1"/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1502</TotalTime>
  <Words>616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Grid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Nytsec</dc:creator>
  <cp:lastModifiedBy>Asus</cp:lastModifiedBy>
  <cp:revision>275</cp:revision>
  <dcterms:created xsi:type="dcterms:W3CDTF">2006-08-16T00:00:00Z</dcterms:created>
  <dcterms:modified xsi:type="dcterms:W3CDTF">2020-12-28T13:58:53Z</dcterms:modified>
</cp:coreProperties>
</file>