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76" r:id="rId2"/>
    <p:sldId id="275" r:id="rId3"/>
    <p:sldId id="277" r:id="rId4"/>
    <p:sldId id="270" r:id="rId5"/>
    <p:sldId id="281" r:id="rId6"/>
    <p:sldId id="272" r:id="rId7"/>
    <p:sldId id="268" r:id="rId8"/>
    <p:sldId id="258" r:id="rId9"/>
    <p:sldId id="273" r:id="rId10"/>
    <p:sldId id="257" r:id="rId11"/>
    <p:sldId id="259" r:id="rId12"/>
    <p:sldId id="264" r:id="rId13"/>
    <p:sldId id="261" r:id="rId14"/>
    <p:sldId id="262" r:id="rId15"/>
    <p:sldId id="265" r:id="rId16"/>
    <p:sldId id="263" r:id="rId17"/>
    <p:sldId id="266" r:id="rId18"/>
    <p:sldId id="278" r:id="rId19"/>
    <p:sldId id="279" r:id="rId20"/>
    <p:sldId id="28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6DB8-B127-4CA9-AE5D-001AAA934BB6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4178-FB95-417E-9DCD-D74E23FE0C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E4178-FB95-417E-9DCD-D74E23FE0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4178-FB95-417E-9DCD-D74E23FE0C6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2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1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7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1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2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7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3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0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2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26FE63-2486-4BD0-9848-7043CB8D787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F7D8C-2346-4FEB-A650-BA7AA5A4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C8E34-E7B7-4917-A77B-57CE8B92E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-25052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88BE3-CD72-46E4-BE8D-9B3239700F6B}"/>
              </a:ext>
            </a:extLst>
          </p:cNvPr>
          <p:cNvSpPr txBox="1"/>
          <p:nvPr/>
        </p:nvSpPr>
        <p:spPr>
          <a:xfrm>
            <a:off x="5029200" y="3429000"/>
            <a:ext cx="4139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স্বাগতম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648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ার্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5344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858AA-06B6-48BF-B69C-EE3EE4809BEC}"/>
              </a:ext>
            </a:extLst>
          </p:cNvPr>
          <p:cNvSpPr/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সার্ক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ভুক্ত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দেশ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সমুহ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2FD94E0B-DE9A-40D9-9A6C-959CAEBD5551}"/>
              </a:ext>
            </a:extLst>
          </p:cNvPr>
          <p:cNvSpPr/>
          <p:nvPr/>
        </p:nvSpPr>
        <p:spPr>
          <a:xfrm>
            <a:off x="381000" y="309712"/>
            <a:ext cx="8458199" cy="623857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920DB-A3EB-4428-B3DE-2EBE09C7FE17}"/>
              </a:ext>
            </a:extLst>
          </p:cNvPr>
          <p:cNvSpPr txBox="1"/>
          <p:nvPr/>
        </p:nvSpPr>
        <p:spPr>
          <a:xfrm>
            <a:off x="1219199" y="1143000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সার্ক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গঠনের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লক্ষ্য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উদ্দেশ্য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D1C9A-3926-43BF-9D51-DBD2345E987F}"/>
              </a:ext>
            </a:extLst>
          </p:cNvPr>
          <p:cNvSpPr txBox="1"/>
          <p:nvPr/>
        </p:nvSpPr>
        <p:spPr>
          <a:xfrm>
            <a:off x="1219199" y="2667000"/>
            <a:ext cx="7619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জীবনযাত্রার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মান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উন্নয়ন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মুক্ত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বাণিজ্য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কল্যানমূলক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অর্থনৈতিক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ব্যবস্থা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চালু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আত্ননির্ভরশীল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গড়ে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তলা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সাংস্কৃতিক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উন্নয়ন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সাধন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বিরাজমান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বিরোধ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সমস্যা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দূর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সিয়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636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F2416-19FC-4BBB-A0B4-DCD216C77763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আসিয়ান</a:t>
            </a:r>
            <a:r>
              <a:rPr lang="en-US" sz="4000" b="1" dirty="0"/>
              <a:t>  </a:t>
            </a:r>
            <a:r>
              <a:rPr lang="en-US" sz="4000" b="1" dirty="0" err="1"/>
              <a:t>এর</a:t>
            </a:r>
            <a:r>
              <a:rPr lang="en-US" sz="4000" b="1" dirty="0"/>
              <a:t> </a:t>
            </a:r>
            <a:r>
              <a:rPr lang="en-US" sz="4000" b="1" dirty="0" err="1"/>
              <a:t>দেশ</a:t>
            </a:r>
            <a:r>
              <a:rPr lang="en-US" sz="4000" b="1" dirty="0"/>
              <a:t> </a:t>
            </a:r>
            <a:r>
              <a:rPr lang="en-US" sz="4000" b="1" dirty="0" err="1"/>
              <a:t>সমুহ</a:t>
            </a:r>
            <a:r>
              <a:rPr lang="en-US" sz="4000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2438400" y="3810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আসিয়ান</a:t>
            </a:r>
            <a:r>
              <a:rPr lang="en-US" sz="900" b="1" dirty="0"/>
              <a:t> ( ASEAN 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B134309A-37D9-471D-8C47-3559B83A2A5C}"/>
              </a:ext>
            </a:extLst>
          </p:cNvPr>
          <p:cNvSpPr/>
          <p:nvPr/>
        </p:nvSpPr>
        <p:spPr>
          <a:xfrm>
            <a:off x="457200" y="381000"/>
            <a:ext cx="8458200" cy="60960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দক্ষিন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পূর্ব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এশিয়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জাতিসমূহের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সংস্থা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১৯৬৭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সালের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৮ই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আগষ্ট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আসিয়ান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গঠিত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আসিয়ান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দেশগুলোর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মিলিত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ভূখণ্ড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৪৪.৬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লক্ষ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বর্গ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কিলোমিটার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পৃথিবীর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মোট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আয়তনের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৩ 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জনসংখ্যা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৬০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কোটি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বিশ্বের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জনসংখ্যার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৪.৪%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আসিয়ানের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সমুদ্রসীমা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তার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ভূখণ্ডের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তুলনায়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৩%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গুণ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83C2E-66E5-4A97-928E-96D691E19C7A}"/>
              </a:ext>
            </a:extLst>
          </p:cNvPr>
          <p:cNvSpPr txBox="1"/>
          <p:nvPr/>
        </p:nvSpPr>
        <p:spPr>
          <a:xfrm>
            <a:off x="1752600" y="1137737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Association of South _ East Asian 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AC15C-1044-4570-942F-091E20D07DB7}"/>
              </a:ext>
            </a:extLst>
          </p:cNvPr>
          <p:cNvSpPr txBox="1"/>
          <p:nvPr/>
        </p:nvSpPr>
        <p:spPr>
          <a:xfrm>
            <a:off x="22098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90000"/>
                  </a:schemeClr>
                </a:solidFill>
              </a:rPr>
              <a:t>আশিয়ান</a:t>
            </a:r>
            <a:r>
              <a:rPr lang="en-US" sz="3600" b="1" dirty="0">
                <a:solidFill>
                  <a:schemeClr val="bg2">
                    <a:lumMod val="90000"/>
                  </a:schemeClr>
                </a:solidFill>
              </a:rPr>
              <a:t> ( ASEAN)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4AC569EF-EBF8-458C-BAFF-4A4BBE9FAC35}"/>
              </a:ext>
            </a:extLst>
          </p:cNvPr>
          <p:cNvSpPr/>
          <p:nvPr/>
        </p:nvSpPr>
        <p:spPr>
          <a:xfrm>
            <a:off x="459698" y="152400"/>
            <a:ext cx="8338279" cy="65532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CF994-B32C-4567-A7A3-9C8C48AB8027}"/>
              </a:ext>
            </a:extLst>
          </p:cNvPr>
          <p:cNvSpPr txBox="1"/>
          <p:nvPr/>
        </p:nvSpPr>
        <p:spPr>
          <a:xfrm>
            <a:off x="1828800" y="134031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আসিয়ান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গঠনের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লক্ষ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উদ্দেশ্য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853DB-C2D2-45B5-80FD-9E20F282E664}"/>
              </a:ext>
            </a:extLst>
          </p:cNvPr>
          <p:cNvSpPr txBox="1"/>
          <p:nvPr/>
        </p:nvSpPr>
        <p:spPr>
          <a:xfrm>
            <a:off x="533401" y="2376760"/>
            <a:ext cx="9217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অর্থনৈতিক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উন্নয়ন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শান্তি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স্থিতিশীলতা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বজায়ে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রাখা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প্রশিক্ষণ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গবেষণার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ব্যবস্থা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কৃষী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ষল্প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ক্ষেত্রে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defTabSz="91440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</a:rPr>
              <a:t>অরার্থনৈতিক</a:t>
            </a:r>
            <a:r>
              <a:rPr lang="en-US" sz="32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অ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প্রযুক্তিগত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ক্ষেত্রে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োপিয়া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400" y="-196779"/>
            <a:ext cx="17373600" cy="8336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048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EU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5863C-859C-4DCC-B5BB-51FA1C915AFD}"/>
              </a:ext>
            </a:extLst>
          </p:cNvPr>
          <p:cNvSpPr/>
          <p:nvPr/>
        </p:nvSpPr>
        <p:spPr>
          <a:xfrm>
            <a:off x="381000" y="304800"/>
            <a:ext cx="85344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ইউরোপিয়ান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ইউনিয়ন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86200" y="370536"/>
            <a:ext cx="1242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)</a:t>
            </a:r>
            <a:endParaRPr lang="en-US" sz="1050" dirty="0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2DF0FB9D-28A7-4016-93E4-771EBB511451}"/>
              </a:ext>
            </a:extLst>
          </p:cNvPr>
          <p:cNvSpPr/>
          <p:nvPr/>
        </p:nvSpPr>
        <p:spPr>
          <a:xfrm>
            <a:off x="231732" y="-76200"/>
            <a:ext cx="8915400" cy="67014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কমন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মার্কেট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হিসাবে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প্রথম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গঠিত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হয়েছিল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আওতা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বেড়ে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এখন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ইউরোপিয়ান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ইউনিয়ন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নিজস্ব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মুদ্রা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যার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ইউরো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সদস্য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দেশগুলোর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নাগরিক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আবাধে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ব্যবসা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বানিজ্য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B7A75-2C42-4B5B-8CF3-06852B28AF1A}"/>
              </a:ext>
            </a:extLst>
          </p:cNvPr>
          <p:cNvSpPr txBox="1"/>
          <p:nvPr/>
        </p:nvSpPr>
        <p:spPr>
          <a:xfrm>
            <a:off x="2819400" y="134628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ইউরোপিয়ান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ইউনিয়ান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 EU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ই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D9F536-C4AD-40F2-86A7-EADD253D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8229600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F36689-5EA0-466C-AFA7-FBC5356FE11B}"/>
              </a:ext>
            </a:extLst>
          </p:cNvPr>
          <p:cNvSpPr txBox="1"/>
          <p:nvPr/>
        </p:nvSpPr>
        <p:spPr>
          <a:xfrm>
            <a:off x="-533400" y="457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36636-3FFB-4DF2-B9E9-34F18EBE851A}"/>
              </a:ext>
            </a:extLst>
          </p:cNvPr>
          <p:cNvSpPr/>
          <p:nvPr/>
        </p:nvSpPr>
        <p:spPr>
          <a:xfrm>
            <a:off x="6248400" y="609600"/>
            <a:ext cx="2438399" cy="5554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একক</a:t>
            </a:r>
            <a:r>
              <a:rPr lang="en-US" sz="3200" b="1" dirty="0"/>
              <a:t> </a:t>
            </a:r>
            <a:r>
              <a:rPr lang="en-US" sz="3200" b="1" dirty="0" err="1"/>
              <a:t>কাজ</a:t>
            </a:r>
            <a:r>
              <a:rPr lang="en-US" sz="3200" b="1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FED53-427F-415B-85FE-BD499598505A}"/>
              </a:ext>
            </a:extLst>
          </p:cNvPr>
          <p:cNvSpPr txBox="1"/>
          <p:nvPr/>
        </p:nvSpPr>
        <p:spPr>
          <a:xfrm>
            <a:off x="914400" y="5257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কোন</a:t>
            </a:r>
            <a:r>
              <a:rPr lang="en-US" sz="3200" b="1" dirty="0"/>
              <a:t> </a:t>
            </a:r>
            <a:r>
              <a:rPr lang="en-US" sz="3200" b="1" dirty="0" err="1"/>
              <a:t>দেশের</a:t>
            </a:r>
            <a:r>
              <a:rPr lang="en-US" sz="3200" b="1" dirty="0"/>
              <a:t> </a:t>
            </a:r>
            <a:r>
              <a:rPr lang="en-US" sz="3200" b="1" dirty="0" err="1"/>
              <a:t>উদ্যোগে</a:t>
            </a:r>
            <a:r>
              <a:rPr lang="en-US" sz="3200" b="1" dirty="0"/>
              <a:t> </a:t>
            </a:r>
            <a:r>
              <a:rPr lang="en-US" sz="3200" b="1" dirty="0" err="1"/>
              <a:t>সার্ক</a:t>
            </a:r>
            <a:r>
              <a:rPr lang="en-US" sz="3200" b="1" dirty="0"/>
              <a:t> </a:t>
            </a:r>
            <a:r>
              <a:rPr lang="en-US" sz="3200" b="1" dirty="0" err="1"/>
              <a:t>গঠিত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71676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29191-2CC8-4C7B-B23A-0E143B04C889}"/>
              </a:ext>
            </a:extLst>
          </p:cNvPr>
          <p:cNvSpPr txBox="1"/>
          <p:nvPr/>
        </p:nvSpPr>
        <p:spPr>
          <a:xfrm>
            <a:off x="3352800" y="34408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8E626-133D-4ED9-931D-60AF1340D2A7}"/>
              </a:ext>
            </a:extLst>
          </p:cNvPr>
          <p:cNvSpPr txBox="1"/>
          <p:nvPr/>
        </p:nvSpPr>
        <p:spPr>
          <a:xfrm>
            <a:off x="1202499" y="175022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সার্কের</a:t>
            </a:r>
            <a:r>
              <a:rPr lang="en-US" sz="2800" b="1" dirty="0"/>
              <a:t> </a:t>
            </a:r>
            <a:r>
              <a:rPr lang="en-US" sz="2800" b="1" dirty="0" err="1"/>
              <a:t>পুর</a:t>
            </a:r>
            <a:r>
              <a:rPr lang="en-US" sz="2800" b="1" dirty="0"/>
              <a:t> </a:t>
            </a:r>
            <a:r>
              <a:rPr lang="en-US" sz="2800" b="1" dirty="0" err="1"/>
              <a:t>নাম</a:t>
            </a:r>
            <a:r>
              <a:rPr lang="en-US" sz="2800" b="1" dirty="0"/>
              <a:t> </a:t>
            </a:r>
            <a:r>
              <a:rPr lang="en-US" sz="2800" b="1" dirty="0" err="1"/>
              <a:t>কী</a:t>
            </a:r>
            <a:r>
              <a:rPr lang="en-US" sz="2800" b="1" dirty="0"/>
              <a:t> 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DA3DAC-C628-4917-81FC-B9B607777F42}"/>
              </a:ext>
            </a:extLst>
          </p:cNvPr>
          <p:cNvSpPr/>
          <p:nvPr/>
        </p:nvSpPr>
        <p:spPr>
          <a:xfrm>
            <a:off x="1089657" y="19480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75299-1577-4B28-95C4-964EFA2086D1}"/>
              </a:ext>
            </a:extLst>
          </p:cNvPr>
          <p:cNvSpPr txBox="1"/>
          <p:nvPr/>
        </p:nvSpPr>
        <p:spPr>
          <a:xfrm>
            <a:off x="975358" y="2511043"/>
            <a:ext cx="77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উত্তর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__ </a:t>
            </a:r>
            <a:r>
              <a:rPr lang="en-US" sz="2400" b="1" dirty="0"/>
              <a:t>south Asian Association for Regional Cooperation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BD060-B9B3-4474-B6AE-DD4603E02421}"/>
              </a:ext>
            </a:extLst>
          </p:cNvPr>
          <p:cNvSpPr txBox="1"/>
          <p:nvPr/>
        </p:nvSpPr>
        <p:spPr>
          <a:xfrm>
            <a:off x="1219200" y="317902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আসিয়ান</a:t>
            </a:r>
            <a:r>
              <a:rPr lang="en-US" sz="3200" b="1" dirty="0"/>
              <a:t> </a:t>
            </a:r>
            <a:r>
              <a:rPr lang="en-US" sz="3200" b="1" dirty="0" err="1"/>
              <a:t>কত</a:t>
            </a:r>
            <a:r>
              <a:rPr lang="en-US" sz="3200" b="1" dirty="0"/>
              <a:t> </a:t>
            </a:r>
            <a:r>
              <a:rPr lang="en-US" sz="3200" b="1" dirty="0" err="1"/>
              <a:t>সালে</a:t>
            </a:r>
            <a:r>
              <a:rPr lang="en-US" sz="3200" b="1" dirty="0"/>
              <a:t> </a:t>
            </a:r>
            <a:r>
              <a:rPr lang="en-US" sz="3200" b="1" dirty="0" err="1"/>
              <a:t>গঠিত</a:t>
            </a:r>
            <a:r>
              <a:rPr lang="en-US" sz="3200" b="1" dirty="0"/>
              <a:t> </a:t>
            </a:r>
            <a:r>
              <a:rPr lang="en-US" sz="3200" b="1" dirty="0" err="1"/>
              <a:t>হয়েছে</a:t>
            </a:r>
            <a:r>
              <a:rPr lang="en-US" sz="3200" b="1" dirty="0"/>
              <a:t> 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A419B3-DD30-4EE0-B61A-F42884BBC6C8}"/>
              </a:ext>
            </a:extLst>
          </p:cNvPr>
          <p:cNvSpPr/>
          <p:nvPr/>
        </p:nvSpPr>
        <p:spPr>
          <a:xfrm flipH="1" flipV="1">
            <a:off x="968258" y="3535677"/>
            <a:ext cx="98539" cy="60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6ECF4-6E58-4A04-86B5-4B100086E126}"/>
              </a:ext>
            </a:extLst>
          </p:cNvPr>
          <p:cNvSpPr txBox="1"/>
          <p:nvPr/>
        </p:nvSpPr>
        <p:spPr>
          <a:xfrm>
            <a:off x="3124200" y="388404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উত্তর</a:t>
            </a:r>
            <a:r>
              <a:rPr lang="en-US" b="1" dirty="0">
                <a:solidFill>
                  <a:srgbClr val="FF0000"/>
                </a:solidFill>
              </a:rPr>
              <a:t> __- </a:t>
            </a:r>
            <a:r>
              <a:rPr lang="en-US" b="1" dirty="0"/>
              <a:t>১৯৬৭ </a:t>
            </a:r>
            <a:r>
              <a:rPr lang="en-US" b="1" dirty="0" err="1"/>
              <a:t>সালে</a:t>
            </a:r>
            <a:r>
              <a:rPr lang="en-US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64E9C-4377-4131-96ED-0192A329D069}"/>
              </a:ext>
            </a:extLst>
          </p:cNvPr>
          <p:cNvSpPr txBox="1"/>
          <p:nvPr/>
        </p:nvSpPr>
        <p:spPr>
          <a:xfrm>
            <a:off x="1295400" y="4666016"/>
            <a:ext cx="749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কোন</a:t>
            </a:r>
            <a:r>
              <a:rPr lang="en-US" sz="3200" b="1" dirty="0"/>
              <a:t> </a:t>
            </a:r>
            <a:r>
              <a:rPr lang="en-US" sz="3200" b="1" dirty="0" err="1"/>
              <a:t>সংস্থার</a:t>
            </a:r>
            <a:r>
              <a:rPr lang="en-US" sz="3200" b="1" dirty="0"/>
              <a:t> </a:t>
            </a:r>
            <a:r>
              <a:rPr lang="en-US" sz="3200" b="1" dirty="0" err="1"/>
              <a:t>নিজস্ব</a:t>
            </a:r>
            <a:r>
              <a:rPr lang="en-US" sz="3200" b="1" dirty="0"/>
              <a:t> </a:t>
            </a:r>
            <a:r>
              <a:rPr lang="en-US" sz="3200" b="1" dirty="0" err="1"/>
              <a:t>মুদ্রা</a:t>
            </a:r>
            <a:r>
              <a:rPr lang="en-US" sz="3200" b="1" dirty="0"/>
              <a:t> </a:t>
            </a:r>
            <a:r>
              <a:rPr lang="en-US" sz="3200" b="1" dirty="0" err="1"/>
              <a:t>আছে</a:t>
            </a:r>
            <a:r>
              <a:rPr lang="en-US" sz="3200" b="1" dirty="0"/>
              <a:t> ?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CD38C8-DDF4-457C-AB08-04F2FB8AF2D8}"/>
              </a:ext>
            </a:extLst>
          </p:cNvPr>
          <p:cNvSpPr/>
          <p:nvPr/>
        </p:nvSpPr>
        <p:spPr>
          <a:xfrm>
            <a:off x="1066798" y="4968239"/>
            <a:ext cx="45719" cy="60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63E01-E88C-4B60-BB4E-6171BC744706}"/>
              </a:ext>
            </a:extLst>
          </p:cNvPr>
          <p:cNvSpPr txBox="1"/>
          <p:nvPr/>
        </p:nvSpPr>
        <p:spPr>
          <a:xfrm>
            <a:off x="2286000" y="548839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উত্তর</a:t>
            </a:r>
            <a:r>
              <a:rPr lang="en-US" sz="2000" b="1" dirty="0">
                <a:solidFill>
                  <a:srgbClr val="FF0000"/>
                </a:solidFill>
              </a:rPr>
              <a:t> --- </a:t>
            </a:r>
            <a:r>
              <a:rPr lang="en-US" sz="2000" b="1" dirty="0" err="1"/>
              <a:t>ইউরোপিয়ান</a:t>
            </a:r>
            <a:r>
              <a:rPr lang="en-US" sz="2000" b="1" dirty="0"/>
              <a:t> </a:t>
            </a:r>
            <a:r>
              <a:rPr lang="en-US" sz="2000" b="1" dirty="0" err="1"/>
              <a:t>ইউনিয়ন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02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608936-8337-428F-BF04-1F919BE96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908"/>
              </p:ext>
            </p:extLst>
          </p:nvPr>
        </p:nvGraphicFramePr>
        <p:xfrm>
          <a:off x="0" y="76200"/>
          <a:ext cx="89916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59913523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881191773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</a:t>
                      </a:r>
                    </a:p>
                    <a:p>
                      <a:r>
                        <a:rPr lang="en-US" dirty="0"/>
                        <a:t>            </a:t>
                      </a:r>
                    </a:p>
                    <a:p>
                      <a:r>
                        <a:rPr lang="en-US" dirty="0"/>
                        <a:t>      </a:t>
                      </a:r>
                      <a:r>
                        <a:rPr lang="en-US" sz="2800" b="1" dirty="0" err="1"/>
                        <a:t>শিক্ষক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পরিচিতি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sz="2800" b="0" dirty="0"/>
                    </a:p>
                    <a:p>
                      <a:r>
                        <a:rPr lang="en-US" sz="2800" b="0" dirty="0"/>
                        <a:t>      </a:t>
                      </a:r>
                      <a:r>
                        <a:rPr lang="en-US" sz="2800" b="0" dirty="0" err="1"/>
                        <a:t>পাঠ</a:t>
                      </a:r>
                      <a:r>
                        <a:rPr lang="en-US" sz="2800" b="0" dirty="0"/>
                        <a:t> </a:t>
                      </a:r>
                      <a:r>
                        <a:rPr lang="en-US" sz="2800" b="0" dirty="0" err="1"/>
                        <a:t>পরিচিতি</a:t>
                      </a:r>
                      <a:r>
                        <a:rPr lang="en-US" sz="28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322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sz="2000" b="1" dirty="0" err="1"/>
                        <a:t>তছলিমা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ইয়াছমিন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শিখা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sz="2800" b="1" dirty="0" err="1"/>
                        <a:t>শ্রেণঃ</a:t>
                      </a:r>
                      <a:r>
                        <a:rPr lang="en-US" sz="2800" b="1" dirty="0"/>
                        <a:t>    </a:t>
                      </a:r>
                      <a:r>
                        <a:rPr lang="en-US" sz="2800" b="1" dirty="0" err="1"/>
                        <a:t>ষষ্ঠ</a:t>
                      </a:r>
                      <a:r>
                        <a:rPr lang="en-US" sz="2800" b="1" dirty="0"/>
                        <a:t> </a:t>
                      </a:r>
                    </a:p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44232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   </a:t>
                      </a:r>
                      <a:r>
                        <a:rPr lang="en-US" sz="2400" b="1" dirty="0" err="1"/>
                        <a:t>সিনিয়র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শিক্ষকা</a:t>
                      </a:r>
                      <a:endParaRPr lang="en-US" sz="2400" b="1" dirty="0"/>
                    </a:p>
                    <a:p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sz="2800" b="1" dirty="0" err="1"/>
                        <a:t>অধ্যায়ঃ</a:t>
                      </a:r>
                      <a:r>
                        <a:rPr lang="en-US" sz="2800" b="1" dirty="0"/>
                        <a:t>  </a:t>
                      </a:r>
                      <a:r>
                        <a:rPr lang="en-US" sz="2800" b="1" dirty="0" err="1"/>
                        <a:t>দ্বাদশ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89964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</a:t>
                      </a:r>
                      <a:r>
                        <a:rPr lang="en-US" sz="2400" b="1" dirty="0" err="1"/>
                        <a:t>ধরমপুর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মাধ্যমিক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বিদ্যালয়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000" b="1" dirty="0" err="1"/>
                        <a:t>বিষয়ঃ</a:t>
                      </a:r>
                      <a:r>
                        <a:rPr lang="en-US" sz="2000" b="1" dirty="0"/>
                        <a:t>   </a:t>
                      </a:r>
                      <a:r>
                        <a:rPr lang="en-US" sz="2000" b="1" dirty="0" err="1"/>
                        <a:t>বাংলাদেশ</a:t>
                      </a:r>
                      <a:r>
                        <a:rPr lang="en-US" sz="2000" b="1" dirty="0"/>
                        <a:t> ও </a:t>
                      </a:r>
                      <a:r>
                        <a:rPr lang="en-US" sz="2000" b="1" dirty="0" err="1"/>
                        <a:t>আঞ্চলিক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সহযোগিতা</a:t>
                      </a:r>
                      <a:r>
                        <a:rPr lang="en-US" sz="2000" b="1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7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3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BB39A-07D4-4170-A730-49B70FCE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A09EC-95CC-4D0A-A697-B21FFC36F111}"/>
              </a:ext>
            </a:extLst>
          </p:cNvPr>
          <p:cNvSpPr txBox="1"/>
          <p:nvPr/>
        </p:nvSpPr>
        <p:spPr>
          <a:xfrm>
            <a:off x="4343400" y="381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বাড়ির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r>
              <a:rPr lang="en-US" sz="4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AB359-A07B-47B3-BD3A-7F37F930BCBE}"/>
              </a:ext>
            </a:extLst>
          </p:cNvPr>
          <p:cNvSpPr txBox="1"/>
          <p:nvPr/>
        </p:nvSpPr>
        <p:spPr>
          <a:xfrm>
            <a:off x="1295400" y="5410200"/>
            <a:ext cx="74676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22FFF-690F-47B7-85BD-7FD785A4AF21}"/>
              </a:ext>
            </a:extLst>
          </p:cNvPr>
          <p:cNvSpPr txBox="1"/>
          <p:nvPr/>
        </p:nvSpPr>
        <p:spPr>
          <a:xfrm>
            <a:off x="425363" y="52591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আসিয়ানের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লক্ষ্য</a:t>
            </a:r>
            <a:r>
              <a:rPr lang="en-US" sz="3600" b="1" dirty="0">
                <a:solidFill>
                  <a:srgbClr val="00B0F0"/>
                </a:solidFill>
              </a:rPr>
              <a:t> ও </a:t>
            </a:r>
            <a:r>
              <a:rPr lang="en-US" sz="3600" b="1" dirty="0" err="1">
                <a:solidFill>
                  <a:srgbClr val="00B0F0"/>
                </a:solidFill>
              </a:rPr>
              <a:t>উদ্দেশ্য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গুলো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লেখ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6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8E0C1-4D10-40AA-AABE-9DA5CFAC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" y="0"/>
            <a:ext cx="9143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B34B0-6C5E-4633-A8BC-8A2111FABCD8}"/>
              </a:ext>
            </a:extLst>
          </p:cNvPr>
          <p:cNvSpPr txBox="1"/>
          <p:nvPr/>
        </p:nvSpPr>
        <p:spPr>
          <a:xfrm>
            <a:off x="5105400" y="152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92D050"/>
                </a:solidFill>
              </a:rPr>
              <a:t>ধন্যবাদ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96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87381-5E50-4FB3-A5F5-0F4DA8AB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0678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5FF7D-D986-4A8A-AB01-1AD266E62F57}"/>
              </a:ext>
            </a:extLst>
          </p:cNvPr>
          <p:cNvSpPr txBox="1"/>
          <p:nvPr/>
        </p:nvSpPr>
        <p:spPr>
          <a:xfrm>
            <a:off x="2362200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চিত্র</a:t>
            </a:r>
            <a:r>
              <a:rPr lang="en-US" sz="4000" b="1" dirty="0"/>
              <a:t> </a:t>
            </a:r>
            <a:r>
              <a:rPr lang="en-US" sz="4000" b="1" dirty="0" err="1"/>
              <a:t>টি</a:t>
            </a:r>
            <a:r>
              <a:rPr lang="en-US" sz="4000" b="1" dirty="0"/>
              <a:t> </a:t>
            </a:r>
            <a:r>
              <a:rPr lang="en-US" sz="4000" b="1" dirty="0" err="1"/>
              <a:t>লক্ষ</a:t>
            </a:r>
            <a:r>
              <a:rPr lang="en-US" sz="4000" b="1" dirty="0"/>
              <a:t> </a:t>
            </a:r>
            <a:r>
              <a:rPr lang="en-US" sz="4000" b="1" dirty="0" err="1"/>
              <a:t>কর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4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4800" y="571500"/>
            <a:ext cx="8686800" cy="57150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429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বাংলাদেশ</a:t>
            </a: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ও </a:t>
            </a:r>
            <a:r>
              <a:rPr lang="en-US" sz="36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আঞ্চলিক</a:t>
            </a: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সহযোগিতা</a:t>
            </a: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F89F7-742F-46E0-87CC-B2E91E24F83C}"/>
              </a:ext>
            </a:extLst>
          </p:cNvPr>
          <p:cNvSpPr txBox="1"/>
          <p:nvPr/>
        </p:nvSpPr>
        <p:spPr>
          <a:xfrm>
            <a:off x="2895600" y="11430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আজকের</a:t>
            </a:r>
            <a:r>
              <a:rPr lang="en-US" sz="4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পাঠ</a:t>
            </a:r>
            <a:r>
              <a:rPr lang="en-US" sz="4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33C4F-7385-4059-A737-D45D8B1E7E80}"/>
              </a:ext>
            </a:extLst>
          </p:cNvPr>
          <p:cNvSpPr txBox="1"/>
          <p:nvPr/>
        </p:nvSpPr>
        <p:spPr>
          <a:xfrm>
            <a:off x="1828800" y="457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  <a:r>
              <a:rPr lang="en-US" sz="2800" b="1" dirty="0" err="1"/>
              <a:t>শেষে</a:t>
            </a:r>
            <a:r>
              <a:rPr lang="en-US" sz="2800" b="1" dirty="0"/>
              <a:t> </a:t>
            </a:r>
            <a:r>
              <a:rPr lang="en-US" sz="2800" b="1" dirty="0" err="1"/>
              <a:t>শিক্ষার্থীরা</a:t>
            </a:r>
            <a:r>
              <a:rPr lang="en-US" sz="2800" b="1" dirty="0"/>
              <a:t> </a:t>
            </a:r>
            <a:r>
              <a:rPr lang="en-US" sz="2800" b="1" dirty="0" err="1"/>
              <a:t>যা</a:t>
            </a:r>
            <a:r>
              <a:rPr lang="en-US" sz="2800" b="1" dirty="0"/>
              <a:t> </a:t>
            </a:r>
            <a:r>
              <a:rPr lang="en-US" sz="2800" b="1" dirty="0" err="1"/>
              <a:t>শিখবে</a:t>
            </a:r>
            <a:r>
              <a:rPr lang="en-US" sz="2800" b="1" dirty="0"/>
              <a:t> 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100E834F-B4DB-4DA2-9922-26662041E92A}"/>
              </a:ext>
            </a:extLst>
          </p:cNvPr>
          <p:cNvSpPr/>
          <p:nvPr/>
        </p:nvSpPr>
        <p:spPr>
          <a:xfrm>
            <a:off x="914400" y="762000"/>
            <a:ext cx="6858000" cy="2184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13104-4C6F-4858-B88E-DF1E5589948E}"/>
              </a:ext>
            </a:extLst>
          </p:cNvPr>
          <p:cNvSpPr txBox="1"/>
          <p:nvPr/>
        </p:nvSpPr>
        <p:spPr>
          <a:xfrm>
            <a:off x="762000" y="10668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আঞ্চলিক</a:t>
            </a:r>
            <a:r>
              <a:rPr lang="en-US" dirty="0"/>
              <a:t> </a:t>
            </a:r>
            <a:r>
              <a:rPr lang="en-US" dirty="0" err="1"/>
              <a:t>সহযোগিতার</a:t>
            </a:r>
            <a:r>
              <a:rPr lang="en-US" dirty="0"/>
              <a:t> </a:t>
            </a:r>
            <a:r>
              <a:rPr lang="en-US" dirty="0" err="1"/>
              <a:t>গুরুত্ব</a:t>
            </a:r>
            <a:r>
              <a:rPr lang="en-US" dirty="0"/>
              <a:t> </a:t>
            </a:r>
            <a:r>
              <a:rPr lang="en-US" dirty="0" err="1"/>
              <a:t>ব্যাখ্যা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একই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  <a:r>
              <a:rPr lang="en-US" dirty="0" err="1"/>
              <a:t>ভূক্ত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দেশের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সহযোগিতার</a:t>
            </a:r>
            <a:r>
              <a:rPr lang="en-US" dirty="0"/>
              <a:t> </a:t>
            </a:r>
            <a:r>
              <a:rPr lang="en-US" dirty="0" err="1"/>
              <a:t>ক্ষেত্র</a:t>
            </a:r>
            <a:r>
              <a:rPr lang="en-US" dirty="0"/>
              <a:t> </a:t>
            </a:r>
            <a:r>
              <a:rPr lang="en-US" dirty="0" err="1"/>
              <a:t>উল্লেখ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আঞ্চলিক</a:t>
            </a:r>
            <a:r>
              <a:rPr lang="en-US" dirty="0"/>
              <a:t> </a:t>
            </a:r>
            <a:r>
              <a:rPr lang="en-US" dirty="0" err="1"/>
              <a:t>সহযোগিতার</a:t>
            </a:r>
            <a:r>
              <a:rPr lang="en-US" dirty="0"/>
              <a:t> </a:t>
            </a:r>
            <a:r>
              <a:rPr lang="en-US" dirty="0" err="1"/>
              <a:t>সংস্থার</a:t>
            </a:r>
            <a:r>
              <a:rPr lang="en-US" dirty="0"/>
              <a:t> </a:t>
            </a:r>
            <a:r>
              <a:rPr lang="en-US" dirty="0" err="1"/>
              <a:t>গঠন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কার্যক্রম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পারস্পরিক</a:t>
            </a:r>
            <a:r>
              <a:rPr lang="en-US" dirty="0"/>
              <a:t> </a:t>
            </a:r>
            <a:r>
              <a:rPr lang="en-US" dirty="0" err="1"/>
              <a:t>স্মপ্রীতি</a:t>
            </a:r>
            <a:r>
              <a:rPr lang="en-US" dirty="0"/>
              <a:t> </a:t>
            </a:r>
            <a:r>
              <a:rPr lang="en-US" dirty="0" err="1"/>
              <a:t>শযোগিতা</a:t>
            </a:r>
            <a:r>
              <a:rPr lang="en-US" dirty="0"/>
              <a:t> </a:t>
            </a:r>
            <a:r>
              <a:rPr lang="en-US" dirty="0" err="1"/>
              <a:t>সৌহার্দ</a:t>
            </a:r>
            <a:r>
              <a:rPr lang="en-US" dirty="0"/>
              <a:t> , </a:t>
            </a:r>
            <a:r>
              <a:rPr lang="en-US" dirty="0" err="1"/>
              <a:t>ভ্রাতৃত্ববোধ</a:t>
            </a:r>
            <a:r>
              <a:rPr lang="en-US" dirty="0"/>
              <a:t>  </a:t>
            </a:r>
            <a:r>
              <a:rPr lang="en-US" dirty="0" err="1"/>
              <a:t>স্মপর্কে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ও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95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5BFDCBA8-ED59-4EEF-8E5B-0217C279A736}"/>
              </a:ext>
            </a:extLst>
          </p:cNvPr>
          <p:cNvSpPr/>
          <p:nvPr/>
        </p:nvSpPr>
        <p:spPr>
          <a:xfrm flipH="1">
            <a:off x="609600" y="335796"/>
            <a:ext cx="7696200" cy="652220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বিশ্বের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কোন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দেশই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একক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ভাবে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তাদের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প্রয়োজন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মেটাতে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পারে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।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একদেশ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অন্য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দেশের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উপর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নির্ভশীল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।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দেশের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মানুষের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কল্যান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উন্নয়নের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জন্য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পরস্পর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থাকে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।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যৌথ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উদ্যেগে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অথনৈতিক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রাজনৈতিক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বাণিজ্যিক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বাধা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সমুহ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দূর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জন্য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কাজ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AC48B-3043-4779-B0DA-87355B253B15}"/>
              </a:ext>
            </a:extLst>
          </p:cNvPr>
          <p:cNvSpPr txBox="1"/>
          <p:nvPr/>
        </p:nvSpPr>
        <p:spPr>
          <a:xfrm>
            <a:off x="1981200" y="838199"/>
            <a:ext cx="681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আঞ্চলিক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গুরুত্ব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sz="28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72966"/>
              </p:ext>
            </p:extLst>
          </p:nvPr>
        </p:nvGraphicFramePr>
        <p:xfrm>
          <a:off x="152400" y="1447800"/>
          <a:ext cx="8839200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332">
                <a:tc>
                  <a:txBody>
                    <a:bodyPr/>
                    <a:lstStyle/>
                    <a:p>
                      <a:r>
                        <a:rPr lang="en-US" sz="4400" b="1" dirty="0" err="1"/>
                        <a:t>সাংস্কৃতি</a:t>
                      </a:r>
                      <a:r>
                        <a:rPr lang="en-US" sz="4400" b="1" baseline="0" dirty="0"/>
                        <a:t> 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মানব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সম্পদ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উন্নয়ন</a:t>
                      </a:r>
                      <a:r>
                        <a:rPr lang="en-US" sz="2400" b="1" dirty="0"/>
                        <a:t> ও </a:t>
                      </a:r>
                      <a:r>
                        <a:rPr lang="en-US" sz="2400" b="1" dirty="0" err="1"/>
                        <a:t>বিনিময়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681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ক্রীড়া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মাদক</a:t>
                      </a:r>
                      <a:r>
                        <a:rPr lang="en-US" sz="2400" b="1" dirty="0"/>
                        <a:t> ও </a:t>
                      </a:r>
                      <a:r>
                        <a:rPr lang="en-US" sz="2400" b="1" dirty="0" err="1"/>
                        <a:t>চোরাচালান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প্রতিরোধ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0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পর্যটন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পরিবহন</a:t>
                      </a:r>
                      <a:r>
                        <a:rPr lang="en-US" sz="2400" b="1" dirty="0"/>
                        <a:t> ও </a:t>
                      </a:r>
                      <a:r>
                        <a:rPr lang="en-US" sz="2400" b="1" dirty="0" err="1"/>
                        <a:t>যোগাযোগ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কৃষি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জলবায়ু</a:t>
                      </a:r>
                      <a:r>
                        <a:rPr lang="en-US" sz="2400" b="1" dirty="0"/>
                        <a:t> ও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পরিবেশ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উন্নয়ন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জ্বালানি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স্বাস্থ্য</a:t>
                      </a:r>
                      <a:r>
                        <a:rPr lang="en-US" sz="2400" b="1" baseline="0" dirty="0"/>
                        <a:t> ও </a:t>
                      </a:r>
                      <a:r>
                        <a:rPr lang="en-US" sz="2400" b="1" baseline="0" dirty="0" err="1"/>
                        <a:t>চিকিৎসা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নিরাপত্তা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তথ্য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প্রযুক্তি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5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শিল্প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বাণিজ্য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Minus 4"/>
          <p:cNvSpPr/>
          <p:nvPr/>
        </p:nvSpPr>
        <p:spPr>
          <a:xfrm>
            <a:off x="-914400" y="990600"/>
            <a:ext cx="10820400" cy="3810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7B01B-3A47-45EB-B454-A67FD7917C7D}"/>
              </a:ext>
            </a:extLst>
          </p:cNvPr>
          <p:cNvSpPr/>
          <p:nvPr/>
        </p:nvSpPr>
        <p:spPr>
          <a:xfrm>
            <a:off x="152400" y="374562"/>
            <a:ext cx="8839200" cy="997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আঞ্চলিক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ক্ষেত্র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সমুহ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0C9077-BD10-4CA8-AD41-E73F6920ABF3}"/>
              </a:ext>
            </a:extLst>
          </p:cNvPr>
          <p:cNvSpPr txBox="1"/>
          <p:nvPr/>
        </p:nvSpPr>
        <p:spPr>
          <a:xfrm>
            <a:off x="2971800" y="2286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সার্ক</a:t>
            </a:r>
            <a:r>
              <a:rPr lang="en-US" sz="3200" b="1" dirty="0"/>
              <a:t> (SAARC)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C5BA64E1-9C63-4EA7-ABDD-55BCA63C4A6A}"/>
              </a:ext>
            </a:extLst>
          </p:cNvPr>
          <p:cNvSpPr/>
          <p:nvPr/>
        </p:nvSpPr>
        <p:spPr>
          <a:xfrm>
            <a:off x="468682" y="118486"/>
            <a:ext cx="8686800" cy="6449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দক্ষিন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এশীয়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আঞ্চলিক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সহযোগিতা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সংস্থা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১৯৮৫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সালের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৮ই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ডিসেম্বর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ঢাকাতে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সার্ক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প্রতিষ্টিত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১৬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জানুয়ারি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১৯৮৭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সালে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সার্কের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সদর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দপ্তর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নেপালের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রাজধানি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কাঠমুণ্ডুতে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প্রতিষ্টিত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4429C-1D39-40B4-89B6-60A551E30098}"/>
              </a:ext>
            </a:extLst>
          </p:cNvPr>
          <p:cNvSpPr txBox="1"/>
          <p:nvPr/>
        </p:nvSpPr>
        <p:spPr>
          <a:xfrm>
            <a:off x="2971800" y="29015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সার্ক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(SAARC)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80936B-FBF9-4A82-83AF-23BAF1233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6477000" cy="6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2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</TotalTime>
  <Words>416</Words>
  <Application>Microsoft Office PowerPoint</Application>
  <PresentationFormat>On-screen Show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51</cp:revision>
  <dcterms:created xsi:type="dcterms:W3CDTF">2020-10-10T08:16:46Z</dcterms:created>
  <dcterms:modified xsi:type="dcterms:W3CDTF">2020-12-28T01:45:54Z</dcterms:modified>
</cp:coreProperties>
</file>