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32"/>
  </p:notesMasterIdLst>
  <p:sldIdLst>
    <p:sldId id="256" r:id="rId2"/>
    <p:sldId id="257" r:id="rId3"/>
    <p:sldId id="258" r:id="rId4"/>
    <p:sldId id="367" r:id="rId5"/>
    <p:sldId id="289" r:id="rId6"/>
    <p:sldId id="260" r:id="rId7"/>
    <p:sldId id="346" r:id="rId8"/>
    <p:sldId id="362" r:id="rId9"/>
    <p:sldId id="368" r:id="rId10"/>
    <p:sldId id="347" r:id="rId11"/>
    <p:sldId id="369" r:id="rId12"/>
    <p:sldId id="360" r:id="rId13"/>
    <p:sldId id="348" r:id="rId14"/>
    <p:sldId id="370" r:id="rId15"/>
    <p:sldId id="363" r:id="rId16"/>
    <p:sldId id="349" r:id="rId17"/>
    <p:sldId id="350" r:id="rId18"/>
    <p:sldId id="351" r:id="rId19"/>
    <p:sldId id="361" r:id="rId20"/>
    <p:sldId id="352" r:id="rId21"/>
    <p:sldId id="353" r:id="rId22"/>
    <p:sldId id="354" r:id="rId23"/>
    <p:sldId id="356" r:id="rId24"/>
    <p:sldId id="365" r:id="rId25"/>
    <p:sldId id="364" r:id="rId26"/>
    <p:sldId id="355" r:id="rId27"/>
    <p:sldId id="357" r:id="rId28"/>
    <p:sldId id="366" r:id="rId29"/>
    <p:sldId id="300" r:id="rId30"/>
    <p:sldId id="26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6600"/>
    <a:srgbClr val="FF9900"/>
    <a:srgbClr val="1E00D0"/>
    <a:srgbClr val="00FF00"/>
    <a:srgbClr val="990099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9785" autoAdjust="0"/>
  </p:normalViewPr>
  <p:slideViewPr>
    <p:cSldViewPr snapToGrid="0">
      <p:cViewPr>
        <p:scale>
          <a:sx n="62" d="100"/>
          <a:sy n="62" d="100"/>
        </p:scale>
        <p:origin x="-93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09600" y="4585023"/>
            <a:ext cx="11049000" cy="2105337"/>
          </a:xfrm>
        </p:spPr>
        <p:txBody>
          <a:bodyPr>
            <a:noAutofit/>
          </a:bodyPr>
          <a:lstStyle/>
          <a:p>
            <a:pPr algn="ctr"/>
            <a:r>
              <a:rPr lang="bn-BD" sz="18000" b="1" dirty="0" smtClean="0">
                <a:ln w="38100">
                  <a:solidFill>
                    <a:srgbClr val="FF0000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8000" b="1" dirty="0">
              <a:ln w="38100">
                <a:solidFill>
                  <a:srgbClr val="FF0000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  <p:pic>
        <p:nvPicPr>
          <p:cNvPr id="7" name="Picture 6" descr="angiosperms-gazania-colored-yellow-red-80974370.jpg"/>
          <p:cNvPicPr>
            <a:picLocks noChangeAspect="1"/>
          </p:cNvPicPr>
          <p:nvPr/>
        </p:nvPicPr>
        <p:blipFill>
          <a:blip r:embed="rId2"/>
          <a:srcRect b="10359"/>
          <a:stretch>
            <a:fillRect/>
          </a:stretch>
        </p:blipFill>
        <p:spPr>
          <a:xfrm>
            <a:off x="3154679" y="609600"/>
            <a:ext cx="5935319" cy="3916680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6" y="403287"/>
            <a:ext cx="8635083" cy="709233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পুষ্পের</a:t>
            </a:r>
            <a:r>
              <a:rPr lang="en-SG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3080" y="3246120"/>
            <a:ext cx="9799320" cy="3358896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পুষ্পাক্ষ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Thalamus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পুষ্পপত্র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সজ্জিত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উপবৃতি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Epicalyx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Calyx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বৃত্যংশ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Sepal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Corolla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পাপড়ি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Petal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পুষ্পপুট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Perianth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টেপাল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Tepal</a:t>
            </a:r>
            <a:r>
              <a:rPr lang="en-SG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পিঁয়াজ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10" name="Picture 9" descr="8426532888_0a03a892fd_o.jpg"/>
          <p:cNvPicPr>
            <a:picLocks noChangeAspect="1"/>
          </p:cNvPicPr>
          <p:nvPr/>
        </p:nvPicPr>
        <p:blipFill>
          <a:blip r:embed="rId3"/>
          <a:srcRect b="13674"/>
          <a:stretch>
            <a:fillRect/>
          </a:stretch>
        </p:blipFill>
        <p:spPr>
          <a:xfrm>
            <a:off x="1737360" y="1235172"/>
            <a:ext cx="8611809" cy="21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320" y="1950720"/>
            <a:ext cx="9067800" cy="473964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সম্পূর্ণ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চারটি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স্তবক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		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অসম্পূর্ণ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রজনীগন্ধা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একলিঙ্গিক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লাউ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কুমড়া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		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উভলিঙ্গিক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জবা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en-SG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ক্লীব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বাগানে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63197" y="487680"/>
            <a:ext cx="3206923" cy="1603320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lc="http://schemas.openxmlformats.org/drawingml/2006/lockedCanvas" xmlns:a14="http://schemas.microsoft.com/office/drawing/2010/main" xmlns:dgm="http://schemas.openxmlformats.org/drawingml/2006/diagram" xmlns="" val="0"/>
                </a:ext>
              </a:extLst>
            </a:blip>
            <a:srcRect/>
            <a:stretch>
              <a:fillRect l="-6000" r="-6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ounded Rectangle 4"/>
          <p:cNvSpPr/>
          <p:nvPr/>
        </p:nvSpPr>
        <p:spPr>
          <a:xfrm>
            <a:off x="1563197" y="3402033"/>
            <a:ext cx="3267883" cy="1628207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lc="http://schemas.openxmlformats.org/drawingml/2006/lockedCanvas" xmlns:a14="http://schemas.microsoft.com/office/drawing/2010/main" xmlns:dgm="http://schemas.openxmlformats.org/drawingml/2006/diagram" xmlns="" val="0"/>
                </a:ext>
              </a:extLst>
            </a:blip>
            <a:srcRect/>
            <a:stretch>
              <a:fillRect l="-9000" r="-9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ounded Rectangle 5"/>
          <p:cNvSpPr/>
          <p:nvPr/>
        </p:nvSpPr>
        <p:spPr>
          <a:xfrm>
            <a:off x="7032163" y="488784"/>
            <a:ext cx="3254837" cy="1686688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lc="http://schemas.openxmlformats.org/drawingml/2006/lockedCanvas" xmlns:a14="http://schemas.microsoft.com/office/drawing/2010/main" xmlns:dgm="http://schemas.openxmlformats.org/drawingml/2006/diagram" xmlns="" val="0"/>
                </a:ext>
              </a:extLst>
            </a:blip>
            <a:srcRect/>
            <a:stretch>
              <a:fillRect l="-2000" r="-2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/>
          <p:cNvSpPr/>
          <p:nvPr/>
        </p:nvSpPr>
        <p:spPr>
          <a:xfrm>
            <a:off x="6973397" y="3388282"/>
            <a:ext cx="3313603" cy="1669026"/>
          </a:xfrm>
          <a:prstGeom prst="roundRect">
            <a:avLst>
              <a:gd name="adj" fmla="val 10000"/>
            </a:avLst>
          </a:prstGeom>
          <a:blipFill rotWithShape="1">
            <a:blip r:embed="rId6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pigynous-Flower-528x3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90" y="362439"/>
            <a:ext cx="7942217" cy="536462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5735480" y="2283122"/>
            <a:ext cx="287382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2" idx="1"/>
          </p:cNvCxnSpPr>
          <p:nvPr/>
        </p:nvCxnSpPr>
        <p:spPr>
          <a:xfrm>
            <a:off x="4339526" y="3395680"/>
            <a:ext cx="4215539" cy="214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25589" y="1593671"/>
            <a:ext cx="3075971" cy="491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656881" y="3905573"/>
            <a:ext cx="2925416" cy="130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9" idx="1"/>
          </p:cNvCxnSpPr>
          <p:nvPr/>
        </p:nvCxnSpPr>
        <p:spPr>
          <a:xfrm flipV="1">
            <a:off x="3811919" y="3006143"/>
            <a:ext cx="4794510" cy="1065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728756" y="4271556"/>
            <a:ext cx="3827417" cy="2481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598239" y="917499"/>
            <a:ext cx="1301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গর্ভমুণ্ড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17058" y="1349904"/>
            <a:ext cx="180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র্ভদ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ণ্ড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01559" y="1969836"/>
            <a:ext cx="227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পরাগধানী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06429" y="2713755"/>
            <a:ext cx="1627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পুংদ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ণ্ড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55065" y="3318190"/>
            <a:ext cx="173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গর্ভাশয়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64807" y="3746533"/>
            <a:ext cx="122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73001" y="4211998"/>
            <a:ext cx="178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বৃতি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05524" y="5809797"/>
            <a:ext cx="4819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ফুলের বিভিন্ন অংশ</a:t>
            </a:r>
            <a:endParaRPr lang="en-US" sz="35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605350" y="5016137"/>
            <a:ext cx="49769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621486" y="4735288"/>
            <a:ext cx="1123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বৃন্ত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669282" y="1162596"/>
            <a:ext cx="2939143" cy="391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  <p:bldP spid="39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502920"/>
            <a:ext cx="10728960" cy="582168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সমাঙ্গ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জবা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অসমাঙ্গ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অপরাজিতা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অপ্রতিসম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কলাবতী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একপ্রতিসম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শিম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বহুপ্রতিসম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জবা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ট্রাইমেরাস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ত্র্যংশক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পিঁয়াজ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টেট্রামেরাস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চতুর্থংশক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সরিষা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পেন্টামেরাস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পঞ্চমাংশক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জবা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50080" y="518160"/>
            <a:ext cx="2255519" cy="1208707"/>
          </a:xfrm>
          <a:prstGeom prst="roundRect">
            <a:avLst>
              <a:gd name="adj" fmla="val 10000"/>
            </a:avLst>
          </a:prstGeom>
          <a:blipFill rotWithShape="1">
            <a:blip r:embed="rId3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ounded Rectangle 4"/>
          <p:cNvSpPr/>
          <p:nvPr/>
        </p:nvSpPr>
        <p:spPr>
          <a:xfrm>
            <a:off x="4465320" y="1875265"/>
            <a:ext cx="2255519" cy="1208707"/>
          </a:xfrm>
          <a:prstGeom prst="roundRect">
            <a:avLst>
              <a:gd name="adj" fmla="val 10000"/>
            </a:avLst>
          </a:prstGeom>
          <a:blipFill rotWithShape="1">
            <a:blip r:embed="rId4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ounded Rectangle 5"/>
          <p:cNvSpPr/>
          <p:nvPr/>
        </p:nvSpPr>
        <p:spPr>
          <a:xfrm>
            <a:off x="9479280" y="1432560"/>
            <a:ext cx="2248997" cy="1496784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lc="http://schemas.openxmlformats.org/drawingml/2006/lockedCanvas" xmlns:a14="http://schemas.microsoft.com/office/drawing/2010/main" xmlns:dgm="http://schemas.openxmlformats.org/drawingml/2006/diagram" xmlns="" val="0"/>
                </a:ext>
              </a:extLst>
            </a:blip>
            <a:srcRect/>
            <a:stretch>
              <a:fillRect t="-5000" b="-5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/>
          <p:cNvSpPr/>
          <p:nvPr/>
        </p:nvSpPr>
        <p:spPr>
          <a:xfrm>
            <a:off x="9494520" y="3073717"/>
            <a:ext cx="2248997" cy="1496784"/>
          </a:xfrm>
          <a:prstGeom prst="roundRect">
            <a:avLst>
              <a:gd name="adj" fmla="val 10000"/>
            </a:avLst>
          </a:prstGeom>
          <a:blipFill rotWithShape="1">
            <a:blip r:embed="rId6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ounded Rectangle 7"/>
          <p:cNvSpPr/>
          <p:nvPr/>
        </p:nvSpPr>
        <p:spPr>
          <a:xfrm>
            <a:off x="9507565" y="4705896"/>
            <a:ext cx="2248997" cy="1496784"/>
          </a:xfrm>
          <a:prstGeom prst="roundRect">
            <a:avLst>
              <a:gd name="adj" fmla="val 10000"/>
            </a:avLst>
          </a:prstGeom>
          <a:blipFill>
            <a:blip r:embed="rId7">
              <a:extLst>
                <a:ext uri="{28A0092B-C50C-407E-A947-70E740481C1C}">
                  <a14:useLocalDpi xmlns:lc="http://schemas.openxmlformats.org/drawingml/2006/lockedCanvas" xmlns:a14="http://schemas.microsoft.com/office/drawing/2010/main" xmlns:dgm="http://schemas.openxmlformats.org/drawingml/2006/diagram" xmlns="" val="0"/>
                </a:ext>
              </a:extLst>
            </a:blip>
            <a:srcRect/>
            <a:stretch>
              <a:fillRect t="-4000" b="-4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ounded Rectangle 8"/>
          <p:cNvSpPr/>
          <p:nvPr/>
        </p:nvSpPr>
        <p:spPr>
          <a:xfrm>
            <a:off x="6875435" y="2170223"/>
            <a:ext cx="2399202" cy="1307454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ounded Rectangle 9"/>
          <p:cNvSpPr/>
          <p:nvPr/>
        </p:nvSpPr>
        <p:spPr>
          <a:xfrm>
            <a:off x="6860195" y="3601349"/>
            <a:ext cx="2399202" cy="1307454"/>
          </a:xfrm>
          <a:prstGeom prst="roundRect">
            <a:avLst>
              <a:gd name="adj" fmla="val 10000"/>
            </a:avLst>
          </a:prstGeom>
          <a:blipFill rotWithShape="1">
            <a:blip r:embed="rId9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ounded Rectangle 10"/>
          <p:cNvSpPr/>
          <p:nvPr/>
        </p:nvSpPr>
        <p:spPr>
          <a:xfrm>
            <a:off x="6888481" y="731521"/>
            <a:ext cx="2399202" cy="1307454"/>
          </a:xfrm>
          <a:prstGeom prst="roundRect">
            <a:avLst>
              <a:gd name="adj" fmla="val 10000"/>
            </a:avLst>
          </a:prstGeom>
          <a:blipFill rotWithShape="1">
            <a:blip r:embed="rId10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7840" y="3429000"/>
            <a:ext cx="9631680" cy="28956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গর্ভপাদ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Hypogynous</a:t>
            </a:r>
            <a:r>
              <a:rPr lang="en-SG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গর্ভকটি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Perigynous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মটর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গর্ভশীর্ষ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Epigynous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পেয়ারা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23" name="Picture 22" descr="th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614" y="716280"/>
            <a:ext cx="8832899" cy="2907030"/>
          </a:xfrm>
          <a:prstGeom prst="rect">
            <a:avLst/>
          </a:prstGeom>
        </p:spPr>
      </p:pic>
      <p:pic>
        <p:nvPicPr>
          <p:cNvPr id="24" name="Picture 23" descr="th..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102" y="4127182"/>
            <a:ext cx="3207497" cy="15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resdefaul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পুষ্পমুকুলপত্র</a:t>
            </a:r>
            <a:r>
              <a:rPr lang="en-SG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SG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SG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Aestivation</a:t>
            </a:r>
            <a:r>
              <a:rPr lang="en-SG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20" y="1325880"/>
            <a:ext cx="10728960" cy="52791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কুঁড়ি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অবস্থায়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পুষ্পপত্র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অর্থা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ৎ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পাপড়ি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পুষ্পপুটের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অংশসমূহের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সজ্জারীতিকে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পুষ্পমুকুলপত্র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পুষ্পপত্রবিন্যাস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প্রান্তস্পর্শী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ভালভেট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জবার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বৃতি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পাকানো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টুইস্টেড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জবার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দলমণ্ডল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ইম্ব্রিকেট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কলকাসুন্দর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দলমণ্ডল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কুইনকানসিয়াল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পেয়ারার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দলমণ্ডল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ভ্যাক্সিলারি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/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ধ্বজক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শিম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বড়ো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পক্ষ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(২),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নৌকাকৃতি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জবার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উপবৃতি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4" name="Picture 3" descr="article-Aestivation-P5o.png"/>
          <p:cNvPicPr>
            <a:picLocks noChangeAspect="1"/>
          </p:cNvPicPr>
          <p:nvPr/>
        </p:nvPicPr>
        <p:blipFill>
          <a:blip r:embed="rId3"/>
          <a:srcRect l="2525" b="10114"/>
          <a:stretch>
            <a:fillRect/>
          </a:stretch>
        </p:blipFill>
        <p:spPr>
          <a:xfrm>
            <a:off x="6096000" y="3032760"/>
            <a:ext cx="5684520" cy="32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পুংস্তবক</a:t>
            </a:r>
            <a:r>
              <a:rPr lang="en-SG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SG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Androecium</a:t>
            </a:r>
            <a:r>
              <a:rPr lang="en-SG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0" y="1325880"/>
            <a:ext cx="6126480" cy="5279136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পুংস্তবক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একাধিক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পুংকেশর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পুংকেশরের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বৃন্তকে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পুংদণ্ড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অগ্রভাগের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পরাগরেণু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সৃষ্টিকারী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পরাগধানী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পরাগধানীর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সাথে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পুংদণ্ডের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সংযোগ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পাদলগ্ন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পৃষ্ঠলগ্ন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পার্শ্বলগ্ন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সর্বমুখ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পারাগধানীর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আকৃতি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বৃক্কাকার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রেখাকার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ডিম্বাকার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আয়তাকার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দললগ্ন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একগুচ্ছ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দ্বিগুচ্ছ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বহুগুচ্ছ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5" name="Picture 4" descr="flower-structur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786" y="1463039"/>
            <a:ext cx="4910986" cy="4638675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স্ত্রীস্তবক</a:t>
            </a:r>
            <a:r>
              <a:rPr lang="en-SG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SG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Gynoecium</a:t>
            </a:r>
            <a:r>
              <a:rPr lang="en-SG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0" y="1325880"/>
            <a:ext cx="10728960" cy="52791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একাধিক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গর্ভপত্র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Carpel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স্ত্রীস্তবক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গর্ভশয়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Ovary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গর্ভদণ্ড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Style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গর্ভমুণ্ড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Stigma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একগর্ভপত্রী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শিম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দ্বিগর্ভপত্রী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সরিষা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বহুগর্ভপত্রী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জবা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মুক্ত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গর্ভপত্রী</a:t>
            </a:r>
            <a:endParaRPr lang="en-SG" sz="35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যুক্ত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গর্ভপত্রী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জবা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34" y="2103120"/>
            <a:ext cx="6928964" cy="419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4761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55700" y="-60960"/>
            <a:ext cx="46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 বিভিন্ন অংশ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51975" y="5454976"/>
            <a:ext cx="136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গর্ভকেশর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27324" y="5820232"/>
            <a:ext cx="160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পরাগধানী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27325" y="6209838"/>
            <a:ext cx="136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বৃত্যাংশ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95850" y="5817201"/>
            <a:ext cx="136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পুংদণ্ড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51699" y="5460932"/>
            <a:ext cx="136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গর্ভমুণ্ড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40300" y="6208882"/>
            <a:ext cx="136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ডিম্বক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99025" y="5454976"/>
            <a:ext cx="136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গর্ভদণ্ড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62812" y="6208882"/>
            <a:ext cx="136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পুষ্পাক্ষ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27325" y="5436032"/>
            <a:ext cx="136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ডিম্বাশয়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51699" y="5859064"/>
            <a:ext cx="136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পুংকেশর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51975" y="5831090"/>
            <a:ext cx="136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পাপ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ড়ি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571085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5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5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674806"/>
            <a:ext cx="5996099" cy="439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1881643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অমরাবিন্যাস</a:t>
            </a:r>
            <a:r>
              <a:rPr lang="en-SG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SG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Placentation</a:t>
            </a:r>
            <a:r>
              <a:rPr lang="en-SG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0" y="1325880"/>
            <a:ext cx="10728960" cy="52791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ডিম্বক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অমরা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প্লাসেন্টা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গর্ভাশয়ে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অমরা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পদ্ধতিতে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বিন্যস্ত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অমরাবিন্যাস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প্রান্তীয়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শিম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বহুপ্রান্তীয়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কুমড়া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অক্ষীয়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জবা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মুক্তকেন্দ্রিক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‍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তুঁত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গাত্রীয়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শাপলা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ধান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শীর্ষক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লটকন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4" name="Picture 3" descr="ck_5a3277bde615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787" y="2090737"/>
            <a:ext cx="3248025" cy="1762125"/>
          </a:xfrm>
          <a:prstGeom prst="rect">
            <a:avLst/>
          </a:prstGeom>
        </p:spPr>
      </p:pic>
      <p:pic>
        <p:nvPicPr>
          <p:cNvPr id="5" name="Picture 4" descr="Fig13.png"/>
          <p:cNvPicPr>
            <a:picLocks noChangeAspect="1"/>
          </p:cNvPicPr>
          <p:nvPr/>
        </p:nvPicPr>
        <p:blipFill>
          <a:blip r:embed="rId4"/>
          <a:srcRect t="8979"/>
          <a:stretch>
            <a:fillRect/>
          </a:stretch>
        </p:blipFill>
        <p:spPr>
          <a:xfrm>
            <a:off x="3733798" y="3870960"/>
            <a:ext cx="8199755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SG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SG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Fruit</a:t>
            </a:r>
            <a:r>
              <a:rPr lang="en-SG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0" y="1325880"/>
            <a:ext cx="10728960" cy="5279136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নিষেকের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গর্ভাশয়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পরিপুষ্ট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পরিপক্ক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অঙ্গ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গঠন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তাকে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কখনও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পুষ্পের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সাহায্যকারী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অঙ্গ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যেমন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চালতা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),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সম্পূর্ণ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পুষ্পমঞ্জরীটি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যেমন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কাঁঠাল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গঠনে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নেয়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অপ্রকৃত</a:t>
            </a:r>
            <a:r>
              <a:rPr lang="en-SG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</a:t>
            </a:r>
            <a:r>
              <a:rPr lang="en-SG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চালতা</a:t>
            </a:r>
            <a:endParaRPr lang="en-SG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প্রকৃত</a:t>
            </a:r>
            <a:r>
              <a:rPr lang="en-SG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</a:t>
            </a:r>
            <a:r>
              <a:rPr lang="en-SG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আম</a:t>
            </a:r>
            <a:endParaRPr lang="en-SG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সরল</a:t>
            </a:r>
            <a:r>
              <a:rPr lang="en-SG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</a:t>
            </a:r>
            <a:r>
              <a:rPr lang="en-SG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শিম</a:t>
            </a:r>
            <a:endParaRPr lang="en-SG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গুচ্ছিত</a:t>
            </a:r>
            <a:r>
              <a:rPr lang="en-SG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</a:t>
            </a:r>
            <a:r>
              <a:rPr lang="en-SG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মুক্ত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গর্ভাশয়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আতা</a:t>
            </a:r>
            <a:endParaRPr lang="en-SG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যৌগিক</a:t>
            </a:r>
            <a:r>
              <a:rPr lang="en-SG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</a:t>
            </a:r>
            <a:r>
              <a:rPr lang="en-SG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পুষ্পমঞ্জরী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কাঁঠাল</a:t>
            </a:r>
            <a:endParaRPr lang="en-SG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লিগুম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দুটি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কপাট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শিম</a:t>
            </a:r>
            <a:endParaRPr lang="en-SG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ফলিকল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দুটি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গর্ভাশয়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আকন্দ</a:t>
            </a:r>
            <a:endParaRPr lang="en-SG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ক্যাপসুল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ত্বক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বিদীর্ণ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ঢেঁড়স</a:t>
            </a:r>
            <a:endParaRPr lang="en-SG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ক্যারিওপসিস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ফলত্বক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বীজ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যুক্ত</a:t>
            </a:r>
            <a:endParaRPr lang="en-SG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ড্রুপ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একক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বীজ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আম</a:t>
            </a:r>
            <a:endParaRPr lang="en-SG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বেরি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বহু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বীজযুক্ত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কলা</a:t>
            </a:r>
            <a:endParaRPr lang="en-SG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পেপো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বীজ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অমরায়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যুক্ত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কুমড়া</a:t>
            </a:r>
            <a:endParaRPr lang="en-SG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সরোসিস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যৌগিক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আনারস</a:t>
            </a:r>
            <a:endParaRPr lang="en-SG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4" name="Picture 3" descr="frui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760" y="2073593"/>
            <a:ext cx="3215640" cy="1385887"/>
          </a:xfrm>
          <a:prstGeom prst="rect">
            <a:avLst/>
          </a:prstGeom>
        </p:spPr>
      </p:pic>
      <p:pic>
        <p:nvPicPr>
          <p:cNvPr id="6" name="Picture 5" descr="Fruit-Typ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9729" y="3444240"/>
            <a:ext cx="3462817" cy="3413760"/>
          </a:xfrm>
          <a:prstGeom prst="rect">
            <a:avLst/>
          </a:prstGeom>
        </p:spPr>
      </p:pic>
      <p:pic>
        <p:nvPicPr>
          <p:cNvPr id="7" name="Picture 6" descr="Fruits-annotated-diagram-by-Lizzie-Harp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2416" y="2164080"/>
            <a:ext cx="3270504" cy="45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resdefaul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85800" y="762000"/>
            <a:ext cx="10728960" cy="16459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পুষ্পসংকেত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কতিপয়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বর্ণমালা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গাণিতিক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সংকেতের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প্রতিসমতা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লিঙ্গ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স্তবক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স্তবকের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সদস্য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সংখ্যা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পারস্পরিক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সংযোগ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প্রকাশ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ঐ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পুষ্পসংকেত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এটি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বৈশিষ্ট্যের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সারাংশ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99162" y="2523744"/>
          <a:ext cx="10424159" cy="3877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561"/>
                <a:gridCol w="3719904"/>
                <a:gridCol w="344269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FFC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স্তবক</a:t>
                      </a:r>
                      <a:endParaRPr lang="en-US" sz="3200" b="1" dirty="0">
                        <a:solidFill>
                          <a:srgbClr val="FFC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FFC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ইংরেজি</a:t>
                      </a:r>
                      <a:r>
                        <a:rPr lang="en-SG" sz="3200" b="1" baseline="0" dirty="0" smtClean="0">
                          <a:solidFill>
                            <a:srgbClr val="FFC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FFC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সংকেত</a:t>
                      </a:r>
                      <a:endParaRPr lang="en-US" sz="3200" b="1" dirty="0">
                        <a:solidFill>
                          <a:srgbClr val="FFC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FFC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বাংলা</a:t>
                      </a:r>
                      <a:r>
                        <a:rPr lang="en-SG" sz="3200" b="1" dirty="0" smtClean="0">
                          <a:solidFill>
                            <a:srgbClr val="FFC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FFC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সংকেত</a:t>
                      </a:r>
                      <a:endParaRPr lang="en-US" sz="3200" b="1" dirty="0">
                        <a:solidFill>
                          <a:srgbClr val="FFC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মঞ্জরীপত্র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Br.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মপ</a:t>
                      </a:r>
                      <a:r>
                        <a:rPr lang="en-SG" sz="3200" b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.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একপ্রতিসম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  <a:sym typeface="Symbol"/>
                        </a:rPr>
                        <a:t>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.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%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  <a:sym typeface="Symbol"/>
                        </a:rPr>
                        <a:t>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  <a:sym typeface="Symbol"/>
                        </a:rPr>
                        <a:t>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চিহ্ন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বহুপ্রতিসম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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চিহ্ন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উভলিঙ্গ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চিহ্ন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পুংলিঙ্গ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চিহ্ন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স্ত্রী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লিঙ্গ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3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  <a:sym typeface="Symbol" panose="05050102010706020507" pitchFamily="18" charset="2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চিহ্ন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উপবৃতি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EK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উবৃ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5867400" y="4450080"/>
            <a:ext cx="259080" cy="457200"/>
            <a:chOff x="5867400" y="4572000"/>
            <a:chExt cx="259080" cy="457200"/>
          </a:xfrm>
        </p:grpSpPr>
        <p:sp>
          <p:nvSpPr>
            <p:cNvPr id="10" name="Oval 9"/>
            <p:cNvSpPr/>
            <p:nvPr/>
          </p:nvSpPr>
          <p:spPr>
            <a:xfrm>
              <a:off x="5897880" y="4739640"/>
              <a:ext cx="167640" cy="12192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10" idx="0"/>
            </p:cNvCxnSpPr>
            <p:nvPr/>
          </p:nvCxnSpPr>
          <p:spPr>
            <a:xfrm rot="5400000" flipH="1" flipV="1">
              <a:off x="5955030" y="4598670"/>
              <a:ext cx="167640" cy="11430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5867400" y="4876800"/>
              <a:ext cx="259080" cy="152400"/>
              <a:chOff x="6278880" y="4937760"/>
              <a:chExt cx="670560" cy="62484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6278880" y="5242560"/>
                <a:ext cx="624840" cy="1524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278880" y="5242560"/>
                <a:ext cx="670560" cy="158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/>
          <p:cNvGrpSpPr/>
          <p:nvPr/>
        </p:nvGrpSpPr>
        <p:grpSpPr>
          <a:xfrm>
            <a:off x="5882640" y="4968240"/>
            <a:ext cx="198120" cy="381000"/>
            <a:chOff x="5882640" y="5090160"/>
            <a:chExt cx="198120" cy="289560"/>
          </a:xfrm>
        </p:grpSpPr>
        <p:sp>
          <p:nvSpPr>
            <p:cNvPr id="47" name="Oval 46"/>
            <p:cNvSpPr/>
            <p:nvPr/>
          </p:nvSpPr>
          <p:spPr>
            <a:xfrm>
              <a:off x="5882640" y="5257800"/>
              <a:ext cx="167640" cy="12192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>
              <a:stCxn id="47" idx="0"/>
            </p:cNvCxnSpPr>
            <p:nvPr/>
          </p:nvCxnSpPr>
          <p:spPr>
            <a:xfrm rot="5400000" flipH="1" flipV="1">
              <a:off x="5939790" y="5116830"/>
              <a:ext cx="167640" cy="11430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821605" y="5562600"/>
            <a:ext cx="259072" cy="289560"/>
            <a:chOff x="5821605" y="5684520"/>
            <a:chExt cx="259072" cy="289560"/>
          </a:xfrm>
        </p:grpSpPr>
        <p:sp>
          <p:nvSpPr>
            <p:cNvPr id="55" name="Oval 54"/>
            <p:cNvSpPr/>
            <p:nvPr/>
          </p:nvSpPr>
          <p:spPr>
            <a:xfrm>
              <a:off x="5852160" y="5684520"/>
              <a:ext cx="167640" cy="12192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5821605" y="5821680"/>
              <a:ext cx="259072" cy="152400"/>
              <a:chOff x="6278880" y="4937760"/>
              <a:chExt cx="670560" cy="62484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rot="16200000" flipH="1">
                <a:off x="6278880" y="5242560"/>
                <a:ext cx="624840" cy="1524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278880" y="5242560"/>
                <a:ext cx="670560" cy="158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44882" y="237744"/>
          <a:ext cx="10424159" cy="633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1958"/>
                <a:gridCol w="3108960"/>
                <a:gridCol w="3063241"/>
              </a:tblGrid>
              <a:tr h="51276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FFC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স্তবক</a:t>
                      </a:r>
                      <a:endParaRPr lang="en-US" sz="3200" b="1" dirty="0">
                        <a:solidFill>
                          <a:srgbClr val="FFC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FFC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ইংরেজি</a:t>
                      </a:r>
                      <a:r>
                        <a:rPr lang="en-SG" sz="3200" b="1" baseline="0" dirty="0" smtClean="0">
                          <a:solidFill>
                            <a:srgbClr val="FFC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FFC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সংকেত</a:t>
                      </a:r>
                      <a:endParaRPr lang="en-US" sz="3200" b="1" dirty="0">
                        <a:solidFill>
                          <a:srgbClr val="FFC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FFC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বাংলা</a:t>
                      </a:r>
                      <a:r>
                        <a:rPr lang="en-SG" sz="3200" b="1" dirty="0" smtClean="0">
                          <a:solidFill>
                            <a:srgbClr val="FFC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FFC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সংকেত</a:t>
                      </a:r>
                      <a:endParaRPr lang="en-US" sz="3200" b="1" dirty="0">
                        <a:solidFill>
                          <a:srgbClr val="FFC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বৃতি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K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বৃ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6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দলমণ্ডল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6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পুষ্পপুট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পু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6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পুংস্তবক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পুং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6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স্ত্রীস্তবক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একই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স্তবকের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অংশসমূহ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সংযুক্ত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( )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( )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অধিগর্ভ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গর্ভাশয়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G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u="sng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গ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অধোগর্ভ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গর্ভাশয়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G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100" b="1" u="none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u="none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গ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গর্ভকটি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গর্ভাশয়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G</a:t>
                      </a:r>
                      <a:r>
                        <a:rPr lang="en-SG" sz="3200" b="1" u="none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‼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  <a:sym typeface="Symbol" panose="05050102010706020507" pitchFamily="18" charset="2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u="none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গ‼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অসংখ্য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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  <a:sym typeface="Symbol" panose="05050102010706020507" pitchFamily="18" charset="2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/>
                        </a:rPr>
                        <a:t>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স্তবক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নাই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০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০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6629400" y="4480560"/>
            <a:ext cx="24384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723120" y="4480560"/>
            <a:ext cx="24384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362200" y="2865120"/>
            <a:ext cx="8321040" cy="348996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বহুপ্রতসম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উভলিঙ্গ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উপবৃতি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৫টি,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মুক্ত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৫টি,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যুক্ত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দলমণ্ডলে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পাঁপড়ি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৫টি,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মুক্ত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পুংকেশর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অসংখ্য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দললগ্ন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গর্ভাশয়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অধিগর্ভ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গর্ভপত্র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৫টি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" y="546848"/>
            <a:ext cx="11338559" cy="3033388"/>
            <a:chOff x="1400175" y="591615"/>
            <a:chExt cx="9614188" cy="3033388"/>
          </a:xfrm>
        </p:grpSpPr>
        <p:sp>
          <p:nvSpPr>
            <p:cNvPr id="9" name="Rectangle 8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54229" y="1845477"/>
              <a:ext cx="7960134" cy="728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en-SG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পুষ্পসংকেতটি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: </a:t>
              </a:r>
              <a:endParaRPr lang="en-US" sz="4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Notched Right Arrow 13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Content Placeholder 3"/>
          <p:cNvSpPr txBox="1">
            <a:spLocks/>
          </p:cNvSpPr>
          <p:nvPr/>
        </p:nvSpPr>
        <p:spPr>
          <a:xfrm>
            <a:off x="6492241" y="1656869"/>
            <a:ext cx="5059680" cy="101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উবৃ</a:t>
            </a:r>
            <a:r>
              <a:rPr kumimoji="0" lang="en-US" sz="5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</a:t>
            </a:r>
            <a:r>
              <a:rPr kumimoji="0" lang="bn-BD" sz="5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বৃ</a:t>
            </a:r>
            <a:r>
              <a:rPr kumimoji="0" lang="en-US" sz="5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(৫)</a:t>
            </a:r>
            <a:r>
              <a:rPr kumimoji="0" lang="bn-BD" sz="5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5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</a:t>
            </a:r>
            <a:r>
              <a:rPr kumimoji="0" lang="bn-BD" sz="5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পুং</a:t>
            </a:r>
            <a:r>
              <a:rPr kumimoji="0" lang="en-US" sz="5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(α)</a:t>
            </a:r>
            <a:r>
              <a:rPr kumimoji="0" lang="bn-BD" sz="5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5000" b="1" i="0" u="heavy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5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(৫)</a:t>
            </a:r>
            <a:endParaRPr kumimoji="0" lang="en-US" sz="5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660"/>
          <a:stretch>
            <a:fillRect/>
          </a:stretch>
        </p:blipFill>
        <p:spPr>
          <a:xfrm>
            <a:off x="7050111" y="1785740"/>
            <a:ext cx="600369" cy="60694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22" name="Flowchart: Or 21"/>
          <p:cNvSpPr/>
          <p:nvPr/>
        </p:nvSpPr>
        <p:spPr>
          <a:xfrm>
            <a:off x="6675120" y="1920240"/>
            <a:ext cx="350520" cy="350520"/>
          </a:xfrm>
          <a:prstGeom prst="flowChartOr">
            <a:avLst/>
          </a:prstGeom>
          <a:noFill/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9057182" y="1837112"/>
            <a:ext cx="970738" cy="692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731520" y="533400"/>
            <a:ext cx="10728960" cy="16459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পুষ্পপ্রতীক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রেখাচিত্রের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মাতৃঅক্ষের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তুলনায়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স্তবকের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পুষ্পপত্রের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অবস্থান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সংখ্যা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পারস্পরিক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সম্পর্ক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গর্ভাশয়ের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প্রকোষ্ঠ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অমরাবিন্যাস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প্রকাশ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পুষ্পপ্রতীক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pic>
        <p:nvPicPr>
          <p:cNvPr id="24" name="Picture 23" descr="230px-Floral_diagram_–_Anagallis_arvensi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145" y="2628900"/>
            <a:ext cx="2190750" cy="2819400"/>
          </a:xfrm>
          <a:prstGeom prst="rect">
            <a:avLst/>
          </a:prstGeom>
        </p:spPr>
      </p:pic>
      <p:pic>
        <p:nvPicPr>
          <p:cNvPr id="27" name="Picture 26" descr="471px-Floral_diagram_and_plant_material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2736532"/>
            <a:ext cx="4486275" cy="2695575"/>
          </a:xfrm>
          <a:prstGeom prst="rect">
            <a:avLst/>
          </a:prstGeom>
        </p:spPr>
      </p:pic>
      <p:pic>
        <p:nvPicPr>
          <p:cNvPr id="28" name="Picture 27" descr="azhfowpz2276030868625427089.jpg"/>
          <p:cNvPicPr>
            <a:picLocks noChangeAspect="1"/>
          </p:cNvPicPr>
          <p:nvPr/>
        </p:nvPicPr>
        <p:blipFill>
          <a:blip r:embed="rId4"/>
          <a:srcRect l="1884" t="6156" r="2464" b="1032"/>
          <a:stretch>
            <a:fillRect/>
          </a:stretch>
        </p:blipFill>
        <p:spPr>
          <a:xfrm>
            <a:off x="8473440" y="2926080"/>
            <a:ext cx="2514600" cy="248412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6BC14E7-7756-4306-811C-7D7DCBEDC1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56" t="4343" r="55782" b="30821"/>
          <a:stretch/>
        </p:blipFill>
        <p:spPr>
          <a:xfrm>
            <a:off x="4842204" y="2266645"/>
            <a:ext cx="5229423" cy="411871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21D7C4F-53C3-441C-87FD-B3C7EB358A54}"/>
              </a:ext>
            </a:extLst>
          </p:cNvPr>
          <p:cNvCxnSpPr/>
          <p:nvPr/>
        </p:nvCxnSpPr>
        <p:spPr>
          <a:xfrm>
            <a:off x="7437932" y="2652932"/>
            <a:ext cx="2415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4DA96A-2DD6-4BFE-8CDA-C6A0355723B3}"/>
              </a:ext>
            </a:extLst>
          </p:cNvPr>
          <p:cNvSpPr txBox="1"/>
          <p:nvPr/>
        </p:nvSpPr>
        <p:spPr>
          <a:xfrm>
            <a:off x="9853246" y="2422099"/>
            <a:ext cx="118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মাতৃঅক্ষ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8E8D6A7-E004-4C1D-A8BA-D0DB38CA9645}"/>
              </a:ext>
            </a:extLst>
          </p:cNvPr>
          <p:cNvCxnSpPr>
            <a:cxnSpLocks/>
          </p:cNvCxnSpPr>
          <p:nvPr/>
        </p:nvCxnSpPr>
        <p:spPr>
          <a:xfrm>
            <a:off x="8619618" y="3142957"/>
            <a:ext cx="12336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AEB46CD-23EB-4989-AC35-98ECDF6D9178}"/>
              </a:ext>
            </a:extLst>
          </p:cNvPr>
          <p:cNvSpPr txBox="1"/>
          <p:nvPr/>
        </p:nvSpPr>
        <p:spPr>
          <a:xfrm>
            <a:off x="9853245" y="2883764"/>
            <a:ext cx="142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উপবৃত্যাংশ</a:t>
            </a:r>
            <a:endParaRPr lang="en-US" sz="24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19FEA164-1C5C-4793-A0B2-FB0BCDC7E8AF}"/>
              </a:ext>
            </a:extLst>
          </p:cNvPr>
          <p:cNvCxnSpPr>
            <a:cxnSpLocks/>
          </p:cNvCxnSpPr>
          <p:nvPr/>
        </p:nvCxnSpPr>
        <p:spPr>
          <a:xfrm>
            <a:off x="8729815" y="3661117"/>
            <a:ext cx="1123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1A9B9CC-0728-48D1-919A-853BB01A6847}"/>
              </a:ext>
            </a:extLst>
          </p:cNvPr>
          <p:cNvSpPr txBox="1"/>
          <p:nvPr/>
        </p:nvSpPr>
        <p:spPr>
          <a:xfrm>
            <a:off x="9867312" y="3459166"/>
            <a:ext cx="142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বৃত্যাংশ</a:t>
            </a:r>
            <a:endParaRPr lang="en-US" sz="24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887CDB1-2F15-48BA-8014-F800B670233F}"/>
              </a:ext>
            </a:extLst>
          </p:cNvPr>
          <p:cNvCxnSpPr>
            <a:cxnSpLocks/>
          </p:cNvCxnSpPr>
          <p:nvPr/>
        </p:nvCxnSpPr>
        <p:spPr>
          <a:xfrm>
            <a:off x="8591482" y="4305886"/>
            <a:ext cx="12617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00C1A69-5513-4EAD-9A80-EE01D5437DA5}"/>
              </a:ext>
            </a:extLst>
          </p:cNvPr>
          <p:cNvSpPr txBox="1"/>
          <p:nvPr/>
        </p:nvSpPr>
        <p:spPr>
          <a:xfrm>
            <a:off x="9890652" y="4097002"/>
            <a:ext cx="142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পাঁপড়ি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3AD7A14-DD5D-4D41-9462-44B90118AA0C}"/>
              </a:ext>
            </a:extLst>
          </p:cNvPr>
          <p:cNvCxnSpPr>
            <a:cxnSpLocks/>
          </p:cNvCxnSpPr>
          <p:nvPr/>
        </p:nvCxnSpPr>
        <p:spPr>
          <a:xfrm>
            <a:off x="8098933" y="4632960"/>
            <a:ext cx="18668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32D6AFC-19A9-4E15-95B8-3E445087CBDE}"/>
              </a:ext>
            </a:extLst>
          </p:cNvPr>
          <p:cNvSpPr txBox="1"/>
          <p:nvPr/>
        </p:nvSpPr>
        <p:spPr>
          <a:xfrm>
            <a:off x="9962436" y="4390285"/>
            <a:ext cx="142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পুংকেশর</a:t>
            </a:r>
            <a:endParaRPr lang="en-US" sz="2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21FB0DF3-AB05-4258-8321-0727D76C34C7}"/>
              </a:ext>
            </a:extLst>
          </p:cNvPr>
          <p:cNvCxnSpPr>
            <a:cxnSpLocks/>
          </p:cNvCxnSpPr>
          <p:nvPr/>
        </p:nvCxnSpPr>
        <p:spPr>
          <a:xfrm>
            <a:off x="7385079" y="4507754"/>
            <a:ext cx="1877324" cy="7477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72A1E46F-95CF-44B6-A7FF-3C92FF366977}"/>
              </a:ext>
            </a:extLst>
          </p:cNvPr>
          <p:cNvCxnSpPr>
            <a:cxnSpLocks/>
          </p:cNvCxnSpPr>
          <p:nvPr/>
        </p:nvCxnSpPr>
        <p:spPr>
          <a:xfrm>
            <a:off x="9262403" y="5255455"/>
            <a:ext cx="8092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C7601E2-CD77-46D5-AB73-3B4472E4C8FF}"/>
              </a:ext>
            </a:extLst>
          </p:cNvPr>
          <p:cNvSpPr txBox="1"/>
          <p:nvPr/>
        </p:nvSpPr>
        <p:spPr>
          <a:xfrm>
            <a:off x="10071627" y="4965687"/>
            <a:ext cx="142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গর্ভাশয়</a:t>
            </a:r>
            <a:endParaRPr lang="en-US" sz="24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 descr="article-Construction-of-flor-g1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0"/>
            <a:ext cx="4378119" cy="2386211"/>
          </a:xfrm>
          <a:prstGeom prst="rect">
            <a:avLst/>
          </a:prstGeom>
        </p:spPr>
      </p:pic>
      <p:pic>
        <p:nvPicPr>
          <p:cNvPr id="26" name="Picture 25" descr="Solanaceae-floral diagram.png"/>
          <p:cNvPicPr>
            <a:picLocks noChangeAspect="1"/>
          </p:cNvPicPr>
          <p:nvPr/>
        </p:nvPicPr>
        <p:blipFill>
          <a:blip r:embed="rId3"/>
          <a:srcRect b="4067"/>
          <a:stretch>
            <a:fillRect/>
          </a:stretch>
        </p:blipFill>
        <p:spPr>
          <a:xfrm>
            <a:off x="683654" y="152400"/>
            <a:ext cx="3248266" cy="2987040"/>
          </a:xfrm>
          <a:prstGeom prst="rect">
            <a:avLst/>
          </a:prstGeom>
        </p:spPr>
      </p:pic>
      <p:pic>
        <p:nvPicPr>
          <p:cNvPr id="27" name="Picture 26" descr="nigr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665" y="3337560"/>
            <a:ext cx="3082881" cy="301752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07899" y="1588227"/>
            <a:ext cx="10761244" cy="3033388"/>
            <a:chOff x="607899" y="1588227"/>
            <a:chExt cx="10761244" cy="3033388"/>
          </a:xfrm>
        </p:grpSpPr>
        <p:sp>
          <p:nvSpPr>
            <p:cNvPr id="4" name="Rectangle 3"/>
            <p:cNvSpPr/>
            <p:nvPr/>
          </p:nvSpPr>
          <p:spPr>
            <a:xfrm>
              <a:off x="2068673" y="2377441"/>
              <a:ext cx="9300469" cy="1463040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843FBDA-4030-4A72-A127-46D4C1E80BF2}"/>
                </a:ext>
              </a:extLst>
            </p:cNvPr>
            <p:cNvSpPr/>
            <p:nvPr/>
          </p:nvSpPr>
          <p:spPr>
            <a:xfrm>
              <a:off x="2407465" y="2539684"/>
              <a:ext cx="896167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Font typeface="Wingdings" pitchFamily="2" charset="2"/>
                <a:buChar char="v"/>
              </a:pPr>
              <a:r>
                <a:rPr lang="en-SG" sz="35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ভালভেট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টুইস্টেড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পুষ্পপত্রবিন্যাস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অক্ষীয়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অমরাবিন্যাসসহ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পাঠ্যভুক্ত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পুষ্পের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পুষ্পপ্রতীক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এঁকে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5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আনবে।</a:t>
              </a:r>
              <a:endParaRPr lang="en-US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5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694176" y="2037809"/>
            <a:ext cx="8497824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জীববিজ্ঞান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নগ্নবীজী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আবৃতবীজী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২০</a:t>
            </a:r>
            <a:r>
              <a:rPr lang="bn-IN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endParaRPr lang="bn-BD" sz="4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60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4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377" y="2186612"/>
            <a:ext cx="2642295" cy="3580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ure 1. basic plant family tree colour j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03120" y="3546764"/>
            <a:ext cx="8229599" cy="3311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20000" b="1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0" b="1" dirty="0">
              <a:ln w="28575">
                <a:solidFill>
                  <a:schemeClr val="tx1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68227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6px-Hibiscus_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68040" cy="3442138"/>
          </a:xfrm>
          <a:prstGeom prst="rect">
            <a:avLst/>
          </a:prstGeom>
        </p:spPr>
      </p:pic>
      <p:pic>
        <p:nvPicPr>
          <p:cNvPr id="8" name="Picture 7" descr="Angiosperms-Fac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880" y="3398520"/>
            <a:ext cx="3368040" cy="3459480"/>
          </a:xfrm>
          <a:prstGeom prst="rect">
            <a:avLst/>
          </a:prstGeom>
        </p:spPr>
      </p:pic>
      <p:pic>
        <p:nvPicPr>
          <p:cNvPr id="9" name="Picture 8" descr="hibiscus-flowers-plantae-kingdom-angiosperms-division-35428021.jpg"/>
          <p:cNvPicPr>
            <a:picLocks noChangeAspect="1"/>
          </p:cNvPicPr>
          <p:nvPr/>
        </p:nvPicPr>
        <p:blipFill>
          <a:blip r:embed="rId4"/>
          <a:srcRect r="27538" b="9457"/>
          <a:stretch>
            <a:fillRect/>
          </a:stretch>
        </p:blipFill>
        <p:spPr>
          <a:xfrm>
            <a:off x="8823960" y="0"/>
            <a:ext cx="3368040" cy="3444794"/>
          </a:xfrm>
          <a:prstGeom prst="rect">
            <a:avLst/>
          </a:prstGeom>
        </p:spPr>
      </p:pic>
      <p:pic>
        <p:nvPicPr>
          <p:cNvPr id="10" name="Picture 9" descr="maxresdefault (1).jpg"/>
          <p:cNvPicPr>
            <a:picLocks noChangeAspect="1"/>
          </p:cNvPicPr>
          <p:nvPr/>
        </p:nvPicPr>
        <p:blipFill>
          <a:blip r:embed="rId5"/>
          <a:srcRect l="16250" t="6222" r="24375" b="5556"/>
          <a:stretch>
            <a:fillRect/>
          </a:stretch>
        </p:blipFill>
        <p:spPr>
          <a:xfrm>
            <a:off x="4373880" y="0"/>
            <a:ext cx="3368040" cy="3459480"/>
          </a:xfrm>
          <a:prstGeom prst="rect">
            <a:avLst/>
          </a:prstGeom>
        </p:spPr>
      </p:pic>
      <p:pic>
        <p:nvPicPr>
          <p:cNvPr id="11" name="Picture 10" descr="Turnera_ulmifolia_01.jpg"/>
          <p:cNvPicPr>
            <a:picLocks noChangeAspect="1"/>
          </p:cNvPicPr>
          <p:nvPr/>
        </p:nvPicPr>
        <p:blipFill>
          <a:blip r:embed="rId6" cstate="print"/>
          <a:srcRect l="28611" t="14827" r="25694" b="14635"/>
          <a:stretch>
            <a:fillRect/>
          </a:stretch>
        </p:blipFill>
        <p:spPr>
          <a:xfrm>
            <a:off x="0" y="3429000"/>
            <a:ext cx="3368041" cy="3429000"/>
          </a:xfrm>
          <a:prstGeom prst="rect">
            <a:avLst/>
          </a:prstGeom>
        </p:spPr>
      </p:pic>
      <p:pic>
        <p:nvPicPr>
          <p:cNvPr id="12" name="Picture 11" descr="angiosperms (2).jpg"/>
          <p:cNvPicPr>
            <a:picLocks noChangeAspect="1"/>
          </p:cNvPicPr>
          <p:nvPr/>
        </p:nvPicPr>
        <p:blipFill>
          <a:blip r:embed="rId7"/>
          <a:srcRect l="34296" r="18593" b="20331"/>
          <a:stretch>
            <a:fillRect/>
          </a:stretch>
        </p:blipFill>
        <p:spPr>
          <a:xfrm>
            <a:off x="8823960" y="3444240"/>
            <a:ext cx="3368040" cy="34137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96640" y="167640"/>
            <a:ext cx="533400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</a:p>
          <a:p>
            <a:pPr algn="ctr"/>
            <a:r>
              <a:rPr lang="en-SG" sz="3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</a:t>
            </a:r>
            <a:endParaRPr lang="en-SG" sz="35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en-SG" sz="3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</a:t>
            </a:r>
            <a:endParaRPr lang="en-SG" sz="35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</a:t>
            </a:r>
            <a:endParaRPr lang="en-SG" sz="35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SG" sz="1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</a:p>
          <a:p>
            <a:pPr algn="ctr"/>
            <a:r>
              <a:rPr lang="en-SG" sz="3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দ্ভি</a:t>
            </a:r>
            <a:endParaRPr lang="en-SG" sz="35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</a:t>
            </a:r>
            <a:endParaRPr lang="en-SG" sz="35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</a:p>
          <a:p>
            <a:pPr algn="ctr"/>
            <a:endParaRPr lang="en-SG" sz="1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</a:t>
            </a:r>
            <a:endParaRPr lang="en-SG" sz="35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3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16240" y="180886"/>
            <a:ext cx="533400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আ</a:t>
            </a:r>
          </a:p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বৃ</a:t>
            </a:r>
            <a:endParaRPr lang="en-SG" sz="35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বী</a:t>
            </a:r>
            <a:endParaRPr lang="en-SG" sz="35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জী</a:t>
            </a:r>
            <a:endParaRPr lang="en-SG" sz="35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SG" sz="16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উ</a:t>
            </a:r>
          </a:p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দ্ভি</a:t>
            </a:r>
            <a:endParaRPr lang="en-SG" sz="35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দে</a:t>
            </a:r>
            <a:endParaRPr lang="en-SG" sz="35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র</a:t>
            </a:r>
          </a:p>
          <a:p>
            <a:pPr algn="ctr"/>
            <a:endParaRPr lang="en-SG" sz="16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ফু</a:t>
            </a:r>
            <a:endParaRPr lang="en-SG" sz="35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213360"/>
            <a:ext cx="6639658" cy="735943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r"/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55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5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4030" y="1361212"/>
            <a:ext cx="11909370" cy="4434839"/>
            <a:chOff x="99750" y="1361212"/>
            <a:chExt cx="11717295" cy="4434839"/>
          </a:xfrm>
        </p:grpSpPr>
        <p:sp>
          <p:nvSpPr>
            <p:cNvPr id="5" name="Rectangle 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B225AB4E-9EB4-4B0D-8B51-99C33E5CE775}"/>
                </a:ext>
              </a:extLst>
            </p:cNvPr>
            <p:cNvSpPr/>
            <p:nvPr/>
          </p:nvSpPr>
          <p:spPr>
            <a:xfrm>
              <a:off x="1740548" y="1376979"/>
              <a:ext cx="10076497" cy="441864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864415" y="1361212"/>
              <a:ext cx="816466" cy="44348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212640" y="2495536"/>
              <a:ext cx="2089787" cy="20135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Notched Right Arrow 7"/>
            <p:cNvSpPr/>
            <p:nvPr/>
          </p:nvSpPr>
          <p:spPr>
            <a:xfrm rot="16200000">
              <a:off x="203982" y="3502349"/>
              <a:ext cx="2117588" cy="1528761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353379" y="2649721"/>
              <a:ext cx="1786189" cy="17083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1F8E02A4-19AA-491A-8B8E-198490D326B3}"/>
                </a:ext>
              </a:extLst>
            </p:cNvPr>
            <p:cNvSpPr/>
            <p:nvPr/>
          </p:nvSpPr>
          <p:spPr>
            <a:xfrm>
              <a:off x="99750" y="2924869"/>
              <a:ext cx="230417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11899" y="2558159"/>
              <a:ext cx="75678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 </a:t>
              </a:r>
              <a:endPara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33880" y="3257433"/>
              <a:ext cx="726756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00706" y="4003010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2780868" y="2339373"/>
              <a:ext cx="11226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2738766" y="1698533"/>
              <a:ext cx="8876857" cy="2980132"/>
              <a:chOff x="1985250" y="1632988"/>
              <a:chExt cx="9002968" cy="2980132"/>
            </a:xfrm>
          </p:grpSpPr>
          <p:sp>
            <p:nvSpPr>
              <p:cNvPr id="16" name="TextBox 18"/>
              <p:cNvSpPr txBox="1"/>
              <p:nvPr/>
            </p:nvSpPr>
            <p:spPr>
              <a:xfrm>
                <a:off x="1985250" y="1632988"/>
                <a:ext cx="4962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030186" y="2476828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আবৃতবীজী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বিভিন্ন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পুষ্পবিন্যাস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bn-BD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5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2030186" y="3196356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আবৃতবীজী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উদ্ভিদের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ফুলের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030186" y="3907385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পুষ্পসংকেত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পুষ্পপ্রতীক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64709932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পুষ্পবিন্যাস</a:t>
            </a:r>
            <a:r>
              <a:rPr lang="en-SG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SG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Inflorescence</a:t>
            </a:r>
            <a:r>
              <a:rPr lang="en-SG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0" y="1325880"/>
            <a:ext cx="10728960" cy="5279136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মঞ্জরীদণ্ডে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পুষ্পসমূহ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পদ্ধতিতে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বিন্যস্ত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পুষ্পবিন্যাস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সবৃন্তক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জবা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অবৃন্তক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রজনীগন্ধা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মঞ্জরীপত্র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/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Bract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পাতা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সদৃশ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অঙ্গের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কক্ষে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ফুল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মঞ্জরী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জন্মায়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কলা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তুষ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/</a:t>
            </a:r>
            <a:r>
              <a:rPr lang="en-SG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Glume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মঞ্জরীপত্র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পাতলা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শুষ্ক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শল্কের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মতো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ধান</a:t>
            </a:r>
            <a:endParaRPr lang="en-SG" sz="3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পুষ্পবিন্যাস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সাধারণত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অনিয়ত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রেসিমোস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মিশ্র</a:t>
            </a:r>
            <a:endParaRPr lang="en-SG" sz="35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নিয়ত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সাইমোস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পুষ্পবিন্যাস</a:t>
            </a:r>
            <a:endParaRPr lang="en-SG" sz="35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বিশেষ</a:t>
            </a:r>
            <a:endParaRPr lang="en-SG" sz="35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8" name="Picture 7" descr="images (1).jpg"/>
          <p:cNvPicPr>
            <a:picLocks noChangeAspect="1"/>
          </p:cNvPicPr>
          <p:nvPr/>
        </p:nvPicPr>
        <p:blipFill>
          <a:blip r:embed="rId3"/>
          <a:srcRect l="37732" t="18684" r="21113" b="10403"/>
          <a:stretch>
            <a:fillRect/>
          </a:stretch>
        </p:blipFill>
        <p:spPr>
          <a:xfrm>
            <a:off x="7452360" y="1935480"/>
            <a:ext cx="1516241" cy="1463040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রজনীগন্ধা ফুল ছবি (14).jpg"/>
          <p:cNvPicPr>
            <a:picLocks noChangeAspect="1"/>
          </p:cNvPicPr>
          <p:nvPr/>
        </p:nvPicPr>
        <p:blipFill>
          <a:blip r:embed="rId4" cstate="print"/>
          <a:srcRect l="10811" r="13514"/>
          <a:stretch>
            <a:fillRect/>
          </a:stretch>
        </p:blipFill>
        <p:spPr>
          <a:xfrm>
            <a:off x="9098280" y="1938804"/>
            <a:ext cx="1489641" cy="1459715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images (1).jpg"/>
          <p:cNvPicPr>
            <a:picLocks noChangeAspect="1"/>
          </p:cNvPicPr>
          <p:nvPr/>
        </p:nvPicPr>
        <p:blipFill>
          <a:blip r:embed="rId3"/>
          <a:srcRect l="37732" t="18684" r="21113" b="10403"/>
          <a:stretch>
            <a:fillRect/>
          </a:stretch>
        </p:blipFill>
        <p:spPr>
          <a:xfrm>
            <a:off x="7543800" y="4465320"/>
            <a:ext cx="1516241" cy="1463040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download (1).jpg"/>
          <p:cNvPicPr>
            <a:picLocks noChangeAspect="1"/>
          </p:cNvPicPr>
          <p:nvPr/>
        </p:nvPicPr>
        <p:blipFill>
          <a:blip r:embed="rId5"/>
          <a:srcRect l="24379" r="18105"/>
          <a:stretch>
            <a:fillRect/>
          </a:stretch>
        </p:blipFill>
        <p:spPr>
          <a:xfrm>
            <a:off x="9174480" y="4457838"/>
            <a:ext cx="1463040" cy="1470522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85800"/>
            <a:ext cx="10424160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অনিয়ত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রেসিমোস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মঞ্জরীদণ্ডটি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অনির্ধারিতভাবে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বয়স্ক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নিচে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ছোটো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শীর্ষে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রজনীগন্ধা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সরিষা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রেসিম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অনিয়ত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বৃন্তক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সরিষা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স্পাইক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রেসিম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অবৃন্তক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রজনীগন্ধা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স্পাইকলেট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ক্ষুদ্র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স্পাইক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গোড়ায়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শূন্য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গ্লুম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লেমা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বিপরীতে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প্যালিয়া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ধান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ক্যাপিটেট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মঞ্জরীদণ্ডের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অপ্রসারিত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শীর্ষে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অনেকগুলো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অবৃন্তক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গোলাকারে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বাবলা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ক্যাপিচুলাম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থালার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মতো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পুষ্পাধারের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উপরে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কেন্দ্রমুখীভাবে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পুষ্প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ডালিয়া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গাঁদা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5" name="Picture 4" descr="inflor.gif"/>
          <p:cNvPicPr>
            <a:picLocks noChangeAspect="1"/>
          </p:cNvPicPr>
          <p:nvPr/>
        </p:nvPicPr>
        <p:blipFill>
          <a:blip r:embed="rId2"/>
          <a:srcRect l="4815" t="4281" r="5185" b="8662"/>
          <a:stretch>
            <a:fillRect/>
          </a:stretch>
        </p:blipFill>
        <p:spPr>
          <a:xfrm>
            <a:off x="8275320" y="3566160"/>
            <a:ext cx="3703320" cy="2788920"/>
          </a:xfrm>
          <a:prstGeom prst="rect">
            <a:avLst/>
          </a:prstGeom>
        </p:spPr>
      </p:pic>
      <p:pic>
        <p:nvPicPr>
          <p:cNvPr id="6" name="Picture 5" descr="types-of-infloresce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868680"/>
            <a:ext cx="3886200" cy="2440533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63014" y="1612695"/>
            <a:ext cx="9938386" cy="3033388"/>
            <a:chOff x="1400175" y="591615"/>
            <a:chExt cx="9614188" cy="3033388"/>
          </a:xfrm>
        </p:grpSpPr>
        <p:sp>
          <p:nvSpPr>
            <p:cNvPr id="6" name="Rectangle 5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87019" y="1814997"/>
              <a:ext cx="8227344" cy="728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পুষ্পবিন্যাস</a:t>
              </a:r>
              <a:r>
                <a:rPr lang="en-SG" sz="40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কাকে</a:t>
              </a:r>
              <a:r>
                <a:rPr lang="en-SG" sz="40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SG" sz="40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Notched Right Arrow 9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</a:t>
              </a:r>
              <a:endPara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7493</TotalTime>
  <Words>999</Words>
  <Application>Microsoft Office PowerPoint</Application>
  <PresentationFormat>Custom</PresentationFormat>
  <Paragraphs>270</Paragraphs>
  <Slides>30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স্বাগতম</vt:lpstr>
      <vt:lpstr>Slide 2</vt:lpstr>
      <vt:lpstr>পাঠ পরিচিতি</vt:lpstr>
      <vt:lpstr>Slide 4</vt:lpstr>
      <vt:lpstr>আজকের পাঠ</vt:lpstr>
      <vt:lpstr>Slide 6</vt:lpstr>
      <vt:lpstr>পুষ্পবিন্যাস (Inflorescence)</vt:lpstr>
      <vt:lpstr>Slide 8</vt:lpstr>
      <vt:lpstr>Slide 9</vt:lpstr>
      <vt:lpstr>পুষ্পের অংশ</vt:lpstr>
      <vt:lpstr>Slide 11</vt:lpstr>
      <vt:lpstr>Slide 12</vt:lpstr>
      <vt:lpstr>Slide 13</vt:lpstr>
      <vt:lpstr>Slide 14</vt:lpstr>
      <vt:lpstr>Slide 15</vt:lpstr>
      <vt:lpstr>পুষ্পমুকুলপত্র বিন্যাস (Aestivation)</vt:lpstr>
      <vt:lpstr>পুংস্তবক (Androecium)</vt:lpstr>
      <vt:lpstr>স্ত্রীস্তবক (Gynoecium)</vt:lpstr>
      <vt:lpstr>Slide 19</vt:lpstr>
      <vt:lpstr>অমরাবিন্যাস (Placentation)</vt:lpstr>
      <vt:lpstr>ফল (Fruit)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1104</cp:revision>
  <dcterms:created xsi:type="dcterms:W3CDTF">2017-05-02T02:18:13Z</dcterms:created>
  <dcterms:modified xsi:type="dcterms:W3CDTF">2020-12-27T17:49:14Z</dcterms:modified>
</cp:coreProperties>
</file>