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69" r:id="rId3"/>
    <p:sldId id="294" r:id="rId4"/>
    <p:sldId id="271" r:id="rId5"/>
    <p:sldId id="337" r:id="rId6"/>
    <p:sldId id="339" r:id="rId7"/>
    <p:sldId id="299" r:id="rId8"/>
    <p:sldId id="343" r:id="rId9"/>
    <p:sldId id="344" r:id="rId10"/>
    <p:sldId id="345" r:id="rId11"/>
    <p:sldId id="340" r:id="rId12"/>
    <p:sldId id="341" r:id="rId13"/>
    <p:sldId id="306" r:id="rId14"/>
    <p:sldId id="312" r:id="rId15"/>
    <p:sldId id="309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91AD1-C6CE-4C1F-AEA0-1F512CBA3412}" type="presOf" srcId="{B66585AF-9E68-4668-9DED-FFECEF032BE5}" destId="{FEC0D7AC-7224-421A-AA75-F5A9B40DEFD1}" srcOrd="0" destOrd="0" presId="urn:microsoft.com/office/officeart/2008/layout/CircularPictureCallout"/>
    <dgm:cxn modelId="{FE945AF2-D9FE-416E-8E02-5EDFCA0236E9}" type="presOf" srcId="{72C63C76-153C-48B7-B57B-C97D3792EDCD}" destId="{8E481DE8-C915-4E6E-9E2C-CBCE4F434B5A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13BCC258-16EF-442A-8F7F-505F03CB585D}" type="presOf" srcId="{63C483A7-19B9-4E4B-ACF3-D3D636F1A9DE}" destId="{F5F471D1-D914-41A3-A25D-AF3575C00111}" srcOrd="0" destOrd="0" presId="urn:microsoft.com/office/officeart/2008/layout/CircularPictureCallout"/>
    <dgm:cxn modelId="{9EB65996-1ECB-49E4-A5DA-36796BC50560}" type="presParOf" srcId="{8E481DE8-C915-4E6E-9E2C-CBCE4F434B5A}" destId="{51DEBB0B-4383-4192-8D96-BF69710564C9}" srcOrd="0" destOrd="0" presId="urn:microsoft.com/office/officeart/2008/layout/CircularPictureCallout"/>
    <dgm:cxn modelId="{288AA92A-444F-4428-B8CA-982BA281537E}" type="presParOf" srcId="{51DEBB0B-4383-4192-8D96-BF69710564C9}" destId="{1402F882-3DDD-4EB3-AC91-A4AFC6117EEB}" srcOrd="0" destOrd="0" presId="urn:microsoft.com/office/officeart/2008/layout/CircularPictureCallout"/>
    <dgm:cxn modelId="{9B6C7773-28D9-4BE9-A8E4-12E335FF69B3}" type="presParOf" srcId="{1402F882-3DDD-4EB3-AC91-A4AFC6117EEB}" destId="{FEC0D7AC-7224-421A-AA75-F5A9B40DEFD1}" srcOrd="0" destOrd="0" presId="urn:microsoft.com/office/officeart/2008/layout/CircularPictureCallout"/>
    <dgm:cxn modelId="{CD6444C2-E29E-494F-BA63-7E1323FF29FE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E7F4-C3C1-49CE-B738-11729216E43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5305-9F92-41C6-9C16-1122444D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533400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3048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3623" y="2743200"/>
                <a:ext cx="8839200" cy="1676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4000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𝐽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গ্রহণ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2000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𝐽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কাজের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3" y="2743200"/>
                <a:ext cx="8839200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1994" r="-2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8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4226987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প্রত্যাবর্তী ও অপ্রত্যাবর্তী প্রক্রিয়া </a:t>
            </a:r>
            <a:endParaRPr lang="bn-IN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16413" y="762000"/>
            <a:ext cx="887518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 সিস্টেম বা ব্যবস্থা যখন এক অবস্থা থেকে অন্য অবস্থায় পরিবর্তিত হয়, তখন দুটি তাপগতীয় প্রক্রিয়ার মাধ্যমে সংঘটিত হয়।</a:t>
            </a:r>
          </a:p>
          <a:p>
            <a:pPr algn="l"/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প্রত্যাবর্তী 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 এবং (খ) অপ্রত্যাবর্তী </a:t>
            </a:r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 </a:t>
            </a:r>
            <a:endParaRPr lang="bn-IN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16413" y="2286000"/>
            <a:ext cx="8875187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প্রত্যাবর্তী </a:t>
            </a:r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প্রক্রিয়াঃ </a:t>
            </a:r>
            <a:r>
              <a:rPr lang="bn-IN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যে প্রক্রিয়া বিপরীতমুখী হয়ে প্রত্যাবর্তন করতে পারে তাকে </a:t>
            </a:r>
            <a:r>
              <a:rPr lang="bn-IN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প্রত্যাবর্তী </a:t>
            </a:r>
            <a:r>
              <a:rPr lang="bn-IN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প্রক্রিয়া বলে। এক্ষেত্রে সম্মুখগামী</a:t>
            </a:r>
            <a:r>
              <a:rPr lang="en-US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ও পশ্চাদগামী প্রক্রিয়ার প্রতিটি পর্যায়ে তাপ ও কাজের ফলাফল সমান ও বিপরীত হয়। </a:t>
            </a:r>
            <a:endParaRPr lang="en-US" dirty="0"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62400"/>
            <a:ext cx="1752600" cy="2743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4114800"/>
            <a:ext cx="3714750" cy="24431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Subtitle 2"/>
          <p:cNvSpPr txBox="1">
            <a:spLocks/>
          </p:cNvSpPr>
          <p:nvPr/>
        </p:nvSpPr>
        <p:spPr>
          <a:xfrm>
            <a:off x="245770" y="4956424"/>
            <a:ext cx="1811630" cy="37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প্রত্যাবর্তী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bn-IN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5506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 build="p" animBg="1"/>
      <p:bldP spid="23" grpId="0" build="p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95682" y="4101353"/>
            <a:ext cx="8875187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অপ্রত্যাবর্তী প্রক্রিয়াঃ </a:t>
            </a:r>
            <a:r>
              <a:rPr lang="bn-IN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যে প্রক্রিয়া বিপরীতমুখী হয়ে প্রত্যাবর্তন করতে  পারে না তাকে অপ্রত্যাবর্তী প্রক্রিয়া বলে। এক্ষেত্রে সম্মুখগামী</a:t>
            </a:r>
            <a:r>
              <a:rPr lang="en-US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ও পশ্চাদগামী প্রক্রিয়ার প্রতিটি পর্যায়ে তাপ ও কাজের ফলাফল সমান ও বিপরীতমুখী হয় না।  </a:t>
            </a:r>
            <a:endParaRPr lang="en-US" dirty="0"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581400" y="420511"/>
            <a:ext cx="2474388" cy="5362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অপ্রত্যাবর্তী প্রক্রিয়া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066800"/>
            <a:ext cx="4543425" cy="2533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14775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85975" y="12192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1975" y="2133600"/>
            <a:ext cx="228600" cy="307777"/>
            <a:chOff x="-609600" y="4659868"/>
            <a:chExt cx="228600" cy="307777"/>
          </a:xfrm>
        </p:grpSpPr>
        <p:sp>
          <p:nvSpPr>
            <p:cNvPr id="13" name="Oval 12"/>
            <p:cNvSpPr/>
            <p:nvPr/>
          </p:nvSpPr>
          <p:spPr>
            <a:xfrm>
              <a:off x="-533400" y="4698877"/>
              <a:ext cx="152400" cy="2541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609600" y="4659868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733800" cy="21002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6524625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500" y="2081844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3625" y="1261646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0825" y="3080755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524 C 0.00052 0.07315 -0.00052 0.1213 0.00156 0.16899 C 0.00173 0.17107 0.00486 0.17014 0.00625 0.17107 C 0.00781 0.17223 0.0092 0.17385 0.01076 0.17524 C 0.03038 0.17292 0.05173 0.16875 0.07083 0.17755 C 0.18489 0.15139 0.02361 0.17153 0.37396 0.16899 C 0.38507 0.12593 0.37535 0.16621 0.37396 0.04561 C 0.37326 -0.00972 0.375 -0.06527 0.37239 -0.1206 C 0.37239 -0.12175 0.36337 -0.12314 0.35538 -0.12453 C 0.31649 -0.12291 0.30139 -0.12083 0.26146 -0.12268 C 0.24826 -0.12569 0.23455 -0.12638 0.22153 -0.1206 C 0.19392 -0.12291 0.16805 -0.12546 0.1401 -0.12685 C 0.09948 -0.14467 0.04739 -0.128 0.00312 -0.12453 C -0.00035 -0.11087 -0.00052 -0.09583 -0.00156 -0.08171 C -0.00087 -0.05601 0.00156 -0.02916 0.00156 -0.00347 " pathEditMode="fixed" rAng="0" ptsTypes="ffffffffffffffA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  <p:bldP spid="10" grpId="0" animBg="1"/>
      <p:bldP spid="12" grpId="0"/>
      <p:bldP spid="15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2971800"/>
            <a:ext cx="6248400" cy="871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প্রত্যাবর্তী ও অপ্রত্যাবর্তী প্রক্রিয়ার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18295" y="332935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5 মিনিট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513" y="344269"/>
            <a:ext cx="270028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3810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5715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তাপগতিবিদ্যার দ্বিতীয় সূত্রটি বিবৃতি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1782" y="3962400"/>
                <a:ext cx="6303818" cy="838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৩। তাপ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ইঞ্জিনের দক্ষতা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সম্ভব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না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3962400"/>
                <a:ext cx="6303818" cy="838200"/>
              </a:xfrm>
              <a:prstGeom prst="rect">
                <a:avLst/>
              </a:prstGeom>
              <a:blipFill rotWithShape="1">
                <a:blip r:embed="rId2"/>
                <a:stretch>
                  <a:fillRect l="-2312" r="-3468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1000" y="2590800"/>
            <a:ext cx="2867891" cy="838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তাপ ইঞ্জিন কী?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2" y="5181600"/>
            <a:ext cx="7980218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প্রত্যাবর্তী ও অপ্রত্যাবর্তী প্রক্রিয়ার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করে উদাহরণ দাও।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wnloads\Modern-Interior-Design-and-feet-beautiful-villa-design-Kerala-home-design-and-floor-plans-Beautiful-House-Plans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7432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4151141"/>
                <a:ext cx="8915400" cy="9542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92500" lnSpcReduction="10000"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তাপ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তাপ উৎস থেকে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40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𝐽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গ্রহণ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bn-IN" sz="3200" smtClean="0">
                    <a:latin typeface="NikoshBAN" pitchFamily="2" charset="0"/>
                    <a:cs typeface="NikoshBAN" pitchFamily="2" charset="0"/>
                  </a:rPr>
                  <a:t>তাপগ্রাহকে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𝐽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কর্মদক্ষতা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? </a:t>
                </a:r>
              </a:p>
            </p:txBody>
          </p:sp>
        </mc:Choice>
        <mc:Fallback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51141"/>
                <a:ext cx="8915400" cy="954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4572000"/>
            <a:ext cx="3200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0699174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711868"/>
            <a:ext cx="2588639" cy="29937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6" name="TextBox 25"/>
          <p:cNvSpPr txBox="1"/>
          <p:nvPr/>
        </p:nvSpPr>
        <p:spPr>
          <a:xfrm>
            <a:off x="873865" y="2652102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865" y="2652102"/>
            <a:ext cx="321684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স্বতঃস্পূর্তভাবে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968" y="2679269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 কী ঘটছে 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30433" r="41272" b="2003"/>
          <a:stretch/>
        </p:blipFill>
        <p:spPr>
          <a:xfrm>
            <a:off x="5354113" y="354037"/>
            <a:ext cx="329184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5" name="Group 24"/>
          <p:cNvGrpSpPr/>
          <p:nvPr/>
        </p:nvGrpSpPr>
        <p:grpSpPr>
          <a:xfrm>
            <a:off x="1270159" y="324729"/>
            <a:ext cx="2303585" cy="2315308"/>
            <a:chOff x="1270159" y="324729"/>
            <a:chExt cx="2303585" cy="23153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159" y="324729"/>
              <a:ext cx="2303585" cy="23153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7" name="Rectangle 6"/>
            <p:cNvSpPr/>
            <p:nvPr/>
          </p:nvSpPr>
          <p:spPr>
            <a:xfrm>
              <a:off x="2392431" y="1387830"/>
              <a:ext cx="326124" cy="97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91590" y="2640037"/>
            <a:ext cx="321684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পাম্পের সাহায্যে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উপরে উঠানো হচ্ছে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3642" y="4659078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3641" y="4659078"/>
            <a:ext cx="321684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ঘর্ষণে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67600" y="39624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962400"/>
                <a:ext cx="685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9211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085496" y="4674639"/>
            <a:ext cx="39026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রূপান্তর হচ্ছে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1296" y="4674639"/>
            <a:ext cx="321684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যান্ত্রিক শক্তি তাপশক্তিতে রূপান্তর হচ্ছে।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72924" y="4659078"/>
            <a:ext cx="361756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বিপরীত প্রক্রিয়াটির কথা কী আমরা চিন্তা করতে পারি?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5444" y="4653824"/>
            <a:ext cx="345801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এটা কী তাপগতিবিদ্যার প্রথম সুত্র হতে ব্যাখ্যা করা যাবে? 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5987" y="4653825"/>
            <a:ext cx="321684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অসম্পূর্ণতা দূর করার জন্য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ের প্রয়োজন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যা----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6" grpId="0" animBg="1"/>
      <p:bldP spid="21" grpId="0" animBg="1"/>
      <p:bldP spid="22" grpId="0" animBg="1"/>
      <p:bldP spid="23" grpId="0" animBg="1"/>
      <p:bldP spid="14" grpId="0"/>
      <p:bldP spid="31" grpId="0" animBg="1"/>
      <p:bldP spid="32" grpId="0" animBg="1"/>
      <p:bldP spid="33" grpId="0" animBg="1"/>
      <p:bldP spid="34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586" y="1905000"/>
            <a:ext cx="66656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গতিবিদ্যার দ্বিতীয় সূত্র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5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7386" y="685800"/>
            <a:ext cx="274261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588" y="4419600"/>
            <a:ext cx="57912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588" y="5334000"/>
            <a:ext cx="7086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প্রত্যাবর্তী ও অপ্রত্যাবর্তী প্রক্রিয়া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88" y="1752600"/>
            <a:ext cx="518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588" y="2624590"/>
            <a:ext cx="69879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বিবৃতি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588" y="3526233"/>
            <a:ext cx="655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13" y="4419600"/>
            <a:ext cx="8875188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বিজ্ঞানী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বিভিন্নভাবে সংজ্ঞায়িত করেছেন। তাঁদের বিভিন্ন প্রকারের বিবৃতির মধ্যে একটি মৌলিক ঐক্য বিদ্যমান।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16413" y="5562600"/>
            <a:ext cx="8875187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ত্রের মূলকথাটি হল-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“তাপ কখনও স্বতঃস্ফূর্তভাবে নিম্ন তাপমাত্রার বস্তু হতে উচ্চ তাপমাত্রার বস্তুতে প্রবাহিত হয় না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sp>
        <p:nvSpPr>
          <p:cNvPr id="79" name="Subtitle 2"/>
          <p:cNvSpPr txBox="1">
            <a:spLocks/>
          </p:cNvSpPr>
          <p:nvPr/>
        </p:nvSpPr>
        <p:spPr>
          <a:xfrm>
            <a:off x="76200" y="2899117"/>
            <a:ext cx="4572001" cy="6822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 গলে পানি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কিন্তু স্বতঃস্ফূর্তভাবে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বরফে রূপান্তরিত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হবে? </a:t>
            </a:r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16413" y="3810000"/>
            <a:ext cx="8875188" cy="495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 বিপরীত প্রক্রিয়া সম্পাদনের জন্য আমাদের যন্ত্রের প্রয়োজন। এই যন্ত্রই তাপ ইঞ্জিন। </a:t>
            </a:r>
            <a:endParaRPr lang="en-US" sz="2400" dirty="0">
              <a:solidFill>
                <a:srgbClr val="00B050"/>
              </a:solidFill>
            </a:endParaRPr>
          </a:p>
          <a:p>
            <a:pPr algn="l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812325" y="2895600"/>
            <a:ext cx="4191975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চায়ের কাপ হতে তাপ বেরিয়ে যাবে। কিন্তু তাপ চায়ের কাপে স্বতঃস্ফূর্তভাবে আসবে কী? </a:t>
            </a:r>
            <a:endParaRPr lang="bn-IN" sz="2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1" y="297765"/>
            <a:ext cx="4572000" cy="2494672"/>
            <a:chOff x="76200" y="172329"/>
            <a:chExt cx="4686301" cy="24946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44" b="13889"/>
            <a:stretch/>
          </p:blipFill>
          <p:spPr>
            <a:xfrm>
              <a:off x="76200" y="172329"/>
              <a:ext cx="4686301" cy="249467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5" name="Rectangle 4"/>
            <p:cNvSpPr/>
            <p:nvPr/>
          </p:nvSpPr>
          <p:spPr>
            <a:xfrm>
              <a:off x="256735" y="3810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7335" y="4572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64191" y="6858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43000" y="21336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25" y="297766"/>
            <a:ext cx="4200181" cy="2525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11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uiExpand="1" build="p" animBg="1"/>
      <p:bldP spid="79" grpId="0" animBg="1"/>
      <p:bldP spid="2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432" y="594359"/>
            <a:ext cx="2356339" cy="611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85800"/>
            <a:ext cx="2590800" cy="6096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756411" y="1905000"/>
            <a:ext cx="1828800" cy="198383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280411" y="2514600"/>
            <a:ext cx="2057400" cy="812263"/>
          </a:xfrm>
          <a:prstGeom prst="cube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5109211" y="1905000"/>
            <a:ext cx="1828800" cy="1983838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77390" y="2714918"/>
            <a:ext cx="922021" cy="611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2714918"/>
            <a:ext cx="922021" cy="611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81400" y="2819400"/>
            <a:ext cx="1393580" cy="403710"/>
            <a:chOff x="3886200" y="1673762"/>
            <a:chExt cx="1393580" cy="459838"/>
          </a:xfrm>
        </p:grpSpPr>
        <p:sp>
          <p:nvSpPr>
            <p:cNvPr id="11" name="Rectangle 10"/>
            <p:cNvSpPr/>
            <p:nvPr/>
          </p:nvSpPr>
          <p:spPr>
            <a:xfrm>
              <a:off x="3886200" y="1764323"/>
              <a:ext cx="1393580" cy="2930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তাপের প্রবাহ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886200" y="1673762"/>
              <a:ext cx="1317380" cy="45983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btitle 2"/>
          <p:cNvSpPr txBox="1">
            <a:spLocks/>
          </p:cNvSpPr>
          <p:nvPr/>
        </p:nvSpPr>
        <p:spPr>
          <a:xfrm>
            <a:off x="2035420" y="4267200"/>
            <a:ext cx="4417487" cy="11814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তাপ কোন দিকে প্রবাহিত 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বিপরীত সম্ভব কি না? ব্যাখ্যা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8" grpId="0" animBg="1"/>
      <p:bldP spid="7" grpId="0" animBg="1"/>
      <p:bldP spid="9" grpId="0"/>
      <p:bldP spid="10" grpId="0"/>
      <p:bldP spid="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5825316" y="2166648"/>
            <a:ext cx="1810512" cy="13287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3000"/>
                  <a:lumOff val="37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25000">
                  <a:srgbClr val="B1C6EA"/>
                </a:gs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glow rad="635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1688" y="1023648"/>
            <a:ext cx="1810512" cy="1186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" y="3995448"/>
            <a:ext cx="1810512" cy="1186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1688" y="337848"/>
            <a:ext cx="179222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 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ঞ্জিন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486400"/>
            <a:ext cx="8686800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যে যন্ত্র তাপ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শক্তিকে যান্ত্রিক শক্তিতে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পান্তর করে তাকে তাপ ইঞ্জিন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5256" y="1172237"/>
            <a:ext cx="1127994" cy="3990693"/>
            <a:chOff x="4392168" y="940590"/>
            <a:chExt cx="1127994" cy="410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324" t="-10169" r="-9189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477512" y="94059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উৎস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1312" y="4391710"/>
              <a:ext cx="990600" cy="37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গ্রাহক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29" t="-7407" r="-228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Down Arrow 34"/>
          <p:cNvSpPr/>
          <p:nvPr/>
        </p:nvSpPr>
        <p:spPr>
          <a:xfrm>
            <a:off x="990600" y="1951948"/>
            <a:ext cx="914400" cy="263657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2225">
            <a:solidFill>
              <a:srgbClr val="FF3399"/>
            </a:solidFill>
            <a:bevel/>
          </a:ln>
          <a:effectLst>
            <a:glow rad="508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43604" y="795048"/>
            <a:ext cx="1810512" cy="1186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25316" y="3766848"/>
            <a:ext cx="1810512" cy="1186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197172" y="943637"/>
            <a:ext cx="1127994" cy="3990693"/>
            <a:chOff x="4392168" y="940590"/>
            <a:chExt cx="1127994" cy="410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24" t="-10169" r="-9189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477512" y="94059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উৎস 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01312" y="4391710"/>
              <a:ext cx="990600" cy="37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গ্রাহক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429" t="-7407" r="-228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282516" y="1661049"/>
            <a:ext cx="914400" cy="1267599"/>
            <a:chOff x="6282516" y="1661049"/>
            <a:chExt cx="914400" cy="1267599"/>
          </a:xfrm>
        </p:grpSpPr>
        <p:sp>
          <p:nvSpPr>
            <p:cNvPr id="43" name="Down Arrow 42"/>
            <p:cNvSpPr/>
            <p:nvPr/>
          </p:nvSpPr>
          <p:spPr>
            <a:xfrm>
              <a:off x="6282516" y="1723348"/>
              <a:ext cx="914400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accent6">
                  <a:lumMod val="60000"/>
                  <a:lumOff val="4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7228590" y="2784674"/>
            <a:ext cx="2008668" cy="802423"/>
            <a:chOff x="7228590" y="2784674"/>
            <a:chExt cx="2008668" cy="802423"/>
          </a:xfrm>
        </p:grpSpPr>
        <p:sp>
          <p:nvSpPr>
            <p:cNvPr id="47" name="Down Arrow 46"/>
            <p:cNvSpPr/>
            <p:nvPr/>
          </p:nvSpPr>
          <p:spPr>
            <a:xfrm rot="18065686">
              <a:off x="7537389" y="2475875"/>
              <a:ext cx="587702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bg1">
                  <a:lumMod val="85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7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6438900" y="3078525"/>
            <a:ext cx="571500" cy="1205300"/>
            <a:chOff x="6438900" y="3078525"/>
            <a:chExt cx="571500" cy="1205300"/>
          </a:xfrm>
        </p:grpSpPr>
        <p:sp>
          <p:nvSpPr>
            <p:cNvPr id="46" name="Down Arrow 45"/>
            <p:cNvSpPr/>
            <p:nvPr/>
          </p:nvSpPr>
          <p:spPr>
            <a:xfrm>
              <a:off x="6438900" y="3078525"/>
              <a:ext cx="571500" cy="1205300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accent1">
                  <a:lumMod val="20000"/>
                  <a:lumOff val="8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772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7325166" y="2057400"/>
            <a:ext cx="1514034" cy="439441"/>
            <a:chOff x="7325166" y="2057400"/>
            <a:chExt cx="1514034" cy="439441"/>
          </a:xfrm>
        </p:grpSpPr>
        <p:sp>
          <p:nvSpPr>
            <p:cNvPr id="18" name="TextBox 17"/>
            <p:cNvSpPr txBox="1"/>
            <p:nvPr/>
          </p:nvSpPr>
          <p:spPr>
            <a:xfrm>
              <a:off x="7848600" y="2057400"/>
              <a:ext cx="9906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ইঞ্জিন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7325166" y="2325998"/>
              <a:ext cx="752034" cy="170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4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2" grpId="0" animBg="1"/>
      <p:bldP spid="33" grpId="0" animBg="1"/>
      <p:bldP spid="7" grpId="0" animBg="1"/>
      <p:bldP spid="8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76200"/>
            <a:ext cx="33528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 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ঞ্জিন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1" y="909697"/>
            <a:ext cx="4904509" cy="2062103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52400" y="3124200"/>
                <a:ext cx="4908776" cy="3657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ইঞ্জিনের </a:t>
                </a:r>
                <a:r>
                  <a:rPr lang="en-US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bn-IN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	</a:t>
                </a:r>
              </a:p>
              <a:p>
                <a:pPr algn="l"/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bn-IN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  <m:r>
                      <a:rPr lang="bn-IN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কাজে রূপান্তরিত তাপশক্তি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গৃহীত বা শোষিত তাপশক্তি</m:t>
                        </m:r>
                      </m:den>
                    </m:f>
                  </m:oMath>
                </a14:m>
                <a:endParaRPr lang="bn-IN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dirty="0">
                    <a:solidFill>
                      <a:srgbClr val="002060"/>
                    </a:solidFill>
                    <a:cs typeface="NikoshBAN" pitchFamily="2" charset="0"/>
                  </a:rPr>
                  <a:t>	</a:t>
                </a:r>
                <a:r>
                  <a:rPr lang="bn-IN" dirty="0" smtClean="0">
                    <a:solidFill>
                      <a:srgbClr val="002060"/>
                    </a:solidFill>
                    <a:cs typeface="NikoshBAN" pitchFamily="2" charset="0"/>
                  </a:rPr>
                  <a:t>   </a:t>
                </a:r>
                <a:r>
                  <a:rPr lang="en-US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24200"/>
                <a:ext cx="4908776" cy="3657600"/>
              </a:xfrm>
              <a:prstGeom prst="rect">
                <a:avLst/>
              </a:prstGeom>
              <a:blipFill rotWithShape="1">
                <a:blip r:embed="rId13"/>
                <a:stretch>
                  <a:fillRect l="-197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5825316" y="2166648"/>
            <a:ext cx="1810512" cy="13287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3000"/>
                  <a:lumOff val="37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2225">
            <a:gradFill>
              <a:gsLst>
                <a:gs pos="25000">
                  <a:srgbClr val="B1C6EA"/>
                </a:gs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glow rad="635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43604" y="795048"/>
            <a:ext cx="1810512" cy="1186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25316" y="3766848"/>
            <a:ext cx="1810512" cy="1186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97172" y="943637"/>
            <a:ext cx="1127994" cy="3990693"/>
            <a:chOff x="4392168" y="940590"/>
            <a:chExt cx="1127994" cy="4103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450" y="1308260"/>
                  <a:ext cx="112471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4324" t="-10169" r="-9189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4477512" y="94059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উৎস 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01312" y="4391710"/>
              <a:ext cx="990600" cy="37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গ্রাহক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মাত্রা</a:t>
                  </a:r>
                  <a:r>
                    <a:rPr lang="en-US" sz="1600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bn-IN" sz="1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IN" sz="16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168" y="4705091"/>
                  <a:ext cx="1066800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429" t="-7407" r="-2286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6282516" y="1661049"/>
            <a:ext cx="914400" cy="1267599"/>
            <a:chOff x="6282516" y="1661049"/>
            <a:chExt cx="914400" cy="1267599"/>
          </a:xfrm>
        </p:grpSpPr>
        <p:sp>
          <p:nvSpPr>
            <p:cNvPr id="33" name="Down Arrow 32"/>
            <p:cNvSpPr/>
            <p:nvPr/>
          </p:nvSpPr>
          <p:spPr>
            <a:xfrm>
              <a:off x="6282516" y="1723348"/>
              <a:ext cx="914400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accent6">
                  <a:lumMod val="60000"/>
                  <a:lumOff val="4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8330" y="1661049"/>
                  <a:ext cx="506186" cy="27699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228590" y="2784674"/>
            <a:ext cx="2008668" cy="802423"/>
            <a:chOff x="7228590" y="2784674"/>
            <a:chExt cx="2008668" cy="802423"/>
          </a:xfrm>
        </p:grpSpPr>
        <p:sp>
          <p:nvSpPr>
            <p:cNvPr id="36" name="Down Arrow 35"/>
            <p:cNvSpPr/>
            <p:nvPr/>
          </p:nvSpPr>
          <p:spPr>
            <a:xfrm rot="18065686">
              <a:off x="7537389" y="2475875"/>
              <a:ext cx="587702" cy="120530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22225">
              <a:solidFill>
                <a:schemeClr val="bg1">
                  <a:lumMod val="85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31020">
                  <a:off x="7637058" y="3248543"/>
                  <a:ext cx="1600200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27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438900" y="3078525"/>
            <a:ext cx="571500" cy="1205300"/>
            <a:chOff x="6438900" y="3078525"/>
            <a:chExt cx="571500" cy="1205300"/>
          </a:xfrm>
        </p:grpSpPr>
        <p:sp>
          <p:nvSpPr>
            <p:cNvPr id="39" name="Down Arrow 38"/>
            <p:cNvSpPr/>
            <p:nvPr/>
          </p:nvSpPr>
          <p:spPr>
            <a:xfrm>
              <a:off x="6438900" y="3078525"/>
              <a:ext cx="571500" cy="1205300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19000"/>
                    <a:lumOff val="81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accent1">
                  <a:lumMod val="20000"/>
                  <a:lumOff val="80000"/>
                </a:schemeClr>
              </a:solidFill>
              <a:bevel/>
            </a:ln>
            <a:effectLst>
              <a:glow rad="508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bn-IN" sz="1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198" y="3947049"/>
                  <a:ext cx="265802" cy="27699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4772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7325166" y="2057400"/>
            <a:ext cx="1514034" cy="439441"/>
            <a:chOff x="7325166" y="2057400"/>
            <a:chExt cx="1514034" cy="439441"/>
          </a:xfrm>
        </p:grpSpPr>
        <p:sp>
          <p:nvSpPr>
            <p:cNvPr id="42" name="TextBox 41"/>
            <p:cNvSpPr txBox="1"/>
            <p:nvPr/>
          </p:nvSpPr>
          <p:spPr>
            <a:xfrm>
              <a:off x="7848600" y="2057400"/>
              <a:ext cx="9906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ইঞ্জিন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325166" y="2325998"/>
              <a:ext cx="752034" cy="170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2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build="p" animBg="1"/>
      <p:bldP spid="22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63000"/>
                <a:lumOff val="37000"/>
              </a:schemeClr>
            </a:gs>
            <a:gs pos="52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2225">
          <a:gradFill>
            <a:gsLst>
              <a:gs pos="25000">
                <a:srgbClr val="B1C6EA"/>
              </a:gs>
              <a:gs pos="0">
                <a:schemeClr val="accent1">
                  <a:tint val="66000"/>
                  <a:satMod val="160000"/>
                  <a:lumMod val="94000"/>
                  <a:lumOff val="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bevel/>
        </a:ln>
        <a:effectLst>
          <a:glow rad="63500">
            <a:schemeClr val="accent1">
              <a:alpha val="0"/>
            </a:schemeClr>
          </a:glo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2966</TotalTime>
  <Words>622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বিভিন্ন বিজ্ঞানী তাপগতিবিদ্যার দ্বিতীয় সূত্রকে বিভিন্নভাবে সংজ্ঞায়িত করেছেন। তাঁদের বিভিন্ন প্রকারের বিবৃতির মধ্যে একটি মৌলিক ঐক্য বিদ্যমান।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Alkas mia</dc:creator>
  <cp:lastModifiedBy>Windows User</cp:lastModifiedBy>
  <cp:revision>347</cp:revision>
  <dcterms:created xsi:type="dcterms:W3CDTF">2006-08-16T00:00:00Z</dcterms:created>
  <dcterms:modified xsi:type="dcterms:W3CDTF">2020-12-28T01:15:55Z</dcterms:modified>
</cp:coreProperties>
</file>