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1" r:id="rId2"/>
    <p:sldId id="292" r:id="rId3"/>
    <p:sldId id="281" r:id="rId4"/>
    <p:sldId id="282" r:id="rId5"/>
    <p:sldId id="283" r:id="rId6"/>
    <p:sldId id="284" r:id="rId7"/>
    <p:sldId id="285" r:id="rId8"/>
    <p:sldId id="286" r:id="rId9"/>
    <p:sldId id="287" r:id="rId10"/>
    <p:sldId id="288" r:id="rId11"/>
    <p:sldId id="289" r:id="rId12"/>
    <p:sldId id="290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9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1A3F4-58AE-46C5-9C2F-F51C824EA8DE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2E04A-2401-4BB5-8469-34AE1C5E7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56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1A3F4-58AE-46C5-9C2F-F51C824EA8DE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2E04A-2401-4BB5-8469-34AE1C5E7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351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1A3F4-58AE-46C5-9C2F-F51C824EA8DE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2E04A-2401-4BB5-8469-34AE1C5E7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552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1A3F4-58AE-46C5-9C2F-F51C824EA8DE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2E04A-2401-4BB5-8469-34AE1C5E7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308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1A3F4-58AE-46C5-9C2F-F51C824EA8DE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2E04A-2401-4BB5-8469-34AE1C5E7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439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1A3F4-58AE-46C5-9C2F-F51C824EA8DE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2E04A-2401-4BB5-8469-34AE1C5E7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690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1A3F4-58AE-46C5-9C2F-F51C824EA8DE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2E04A-2401-4BB5-8469-34AE1C5E7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452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1A3F4-58AE-46C5-9C2F-F51C824EA8DE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2E04A-2401-4BB5-8469-34AE1C5E7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02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1A3F4-58AE-46C5-9C2F-F51C824EA8DE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2E04A-2401-4BB5-8469-34AE1C5E7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938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1A3F4-58AE-46C5-9C2F-F51C824EA8DE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2E04A-2401-4BB5-8469-34AE1C5E7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022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1A3F4-58AE-46C5-9C2F-F51C824EA8DE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2E04A-2401-4BB5-8469-34AE1C5E7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848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91A3F4-58AE-46C5-9C2F-F51C824EA8DE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2E04A-2401-4BB5-8469-34AE1C5E7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909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103809" y="2050869"/>
            <a:ext cx="10454641" cy="38404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3900" spc="50" dirty="0">
              <a:ln w="11430"/>
              <a:solidFill>
                <a:srgbClr val="00B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C:\Users\Dpe\Desktop\LAILY\ict content comilla\collection of picture\pakh pakhalir kotha\due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852" y="2050869"/>
            <a:ext cx="11758291" cy="46765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Flowchart: Terminator 1"/>
          <p:cNvSpPr/>
          <p:nvPr/>
        </p:nvSpPr>
        <p:spPr>
          <a:xfrm>
            <a:off x="324852" y="287383"/>
            <a:ext cx="11497034" cy="1476103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9600" spc="50" dirty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anose="02000000000000000000"/>
                <a:cs typeface="NikoshBAN" pitchFamily="2" charset="0"/>
              </a:rPr>
              <a:t>স্বাগতম</a:t>
            </a:r>
            <a:endParaRPr lang="en-US" sz="9600" spc="50" dirty="0">
              <a:ln w="11430"/>
              <a:solidFill>
                <a:srgbClr val="00B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anose="0200000000000000000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651239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939636" y="334430"/>
            <a:ext cx="8257310" cy="1660626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b="1" dirty="0">
                <a:solidFill>
                  <a:srgbClr val="FF0000"/>
                </a:solidFill>
                <a:latin typeface="NikoshBAN" panose="02000000000000000000"/>
                <a:cs typeface="NikoshBAN" panose="02000000000000000000" pitchFamily="2" charset="0"/>
              </a:rPr>
              <a:t>মূল্যায়ন</a:t>
            </a:r>
            <a:endParaRPr lang="en-US" sz="8000" b="1" dirty="0">
              <a:solidFill>
                <a:srgbClr val="FF0000"/>
              </a:solidFill>
              <a:latin typeface="NikoshBAN" panose="0200000000000000000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4799" y="2664975"/>
            <a:ext cx="11521440" cy="366655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b="1" dirty="0">
                <a:solidFill>
                  <a:srgbClr val="00B050"/>
                </a:solidFill>
                <a:latin typeface="NikoshBAN" panose="02000000000000000000"/>
                <a:cs typeface="NikoshBAN" panose="02000000000000000000" pitchFamily="2" charset="0"/>
              </a:rPr>
              <a:t>১। বাংলাদেশের জাতিয় পাখির নাম লিখ।</a:t>
            </a:r>
          </a:p>
          <a:p>
            <a:pPr algn="ctr"/>
            <a:r>
              <a:rPr lang="bn-BD" sz="5400" b="1" dirty="0">
                <a:solidFill>
                  <a:srgbClr val="00B050"/>
                </a:solidFill>
                <a:latin typeface="NikoshBAN" panose="02000000000000000000"/>
                <a:cs typeface="NikoshBAN" panose="02000000000000000000" pitchFamily="2" charset="0"/>
              </a:rPr>
              <a:t>২। পরিচিত পাঁচটি পাখির নাম লিখ।</a:t>
            </a:r>
            <a:endParaRPr lang="en-US" sz="1400" b="1" dirty="0">
              <a:solidFill>
                <a:srgbClr val="00B050"/>
              </a:solidFill>
              <a:latin typeface="NikoshBAN" panose="0200000000000000000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74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151566" y="336558"/>
            <a:ext cx="7673286" cy="1426928"/>
          </a:xfrm>
          <a:prstGeom prst="ellipse">
            <a:avLst/>
          </a:prstGeom>
          <a:solidFill>
            <a:schemeClr val="bg1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b="1" dirty="0">
                <a:solidFill>
                  <a:srgbClr val="00B050"/>
                </a:solidFill>
                <a:latin typeface="NikoshBAN" panose="02000000000000000000"/>
                <a:cs typeface="NikoshBAN" panose="02000000000000000000" pitchFamily="2" charset="0"/>
              </a:rPr>
              <a:t>বাড়ির কাজ</a:t>
            </a:r>
            <a:endParaRPr lang="en-US" sz="6600" b="1" dirty="0">
              <a:solidFill>
                <a:srgbClr val="00B050"/>
              </a:solidFill>
              <a:latin typeface="NikoshBAN" panose="02000000000000000000"/>
              <a:cs typeface="NikoshBAN" panose="02000000000000000000" pitchFamily="2" charset="0"/>
            </a:endParaRPr>
          </a:p>
        </p:txBody>
      </p:sp>
      <p:sp>
        <p:nvSpPr>
          <p:cNvPr id="3" name="Rectangle: Rounded Corners 2"/>
          <p:cNvSpPr/>
          <p:nvPr/>
        </p:nvSpPr>
        <p:spPr>
          <a:xfrm>
            <a:off x="661183" y="1856509"/>
            <a:ext cx="10846190" cy="4811577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b="1" dirty="0">
                <a:solidFill>
                  <a:srgbClr val="7030A0"/>
                </a:solidFill>
                <a:latin typeface="NikoshBAN" panose="02000000000000000000"/>
                <a:cs typeface="NikoshBAN" panose="02000000000000000000" pitchFamily="2" charset="0"/>
              </a:rPr>
              <a:t>তোমার বাড়িতে থাকে এরকম একটি পাখির ৫টি বৈশিষ্ট্য লিখে আনবে।</a:t>
            </a:r>
            <a:endParaRPr lang="en-US" sz="6000" b="1" dirty="0">
              <a:solidFill>
                <a:srgbClr val="7030A0"/>
              </a:solidFill>
              <a:latin typeface="NikoshBAN" panose="0200000000000000000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0810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Top Corners Snipped 1"/>
          <p:cNvSpPr/>
          <p:nvPr/>
        </p:nvSpPr>
        <p:spPr>
          <a:xfrm>
            <a:off x="744585" y="433329"/>
            <a:ext cx="11090366" cy="1486911"/>
          </a:xfrm>
          <a:prstGeom prst="snip2SameRect">
            <a:avLst/>
          </a:prstGeom>
          <a:solidFill>
            <a:schemeClr val="accent4">
              <a:lumMod val="40000"/>
              <a:lumOff val="60000"/>
            </a:schemeClr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b="1" dirty="0">
                <a:solidFill>
                  <a:srgbClr val="7030A0"/>
                </a:solidFill>
                <a:latin typeface="NikoshBAN" panose="02000000000000000000"/>
                <a:cs typeface="NikoshBAN" panose="02000000000000000000" pitchFamily="2" charset="0"/>
              </a:rPr>
              <a:t>ধন্যবাদ</a:t>
            </a:r>
            <a:endParaRPr lang="en-US" sz="7200" b="1" dirty="0">
              <a:solidFill>
                <a:srgbClr val="7030A0"/>
              </a:solidFill>
              <a:latin typeface="NikoshBAN" panose="0200000000000000000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523" t="45338" r="472" b="28495"/>
          <a:stretch/>
        </p:blipFill>
        <p:spPr>
          <a:xfrm>
            <a:off x="744584" y="2196495"/>
            <a:ext cx="11090366" cy="3713611"/>
          </a:xfrm>
          <a:prstGeom prst="rect">
            <a:avLst/>
          </a:prstGeom>
          <a:ln w="76200">
            <a:solidFill>
              <a:schemeClr val="accent4">
                <a:lumMod val="60000"/>
                <a:lumOff val="4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630645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Scroll 1"/>
          <p:cNvSpPr/>
          <p:nvPr/>
        </p:nvSpPr>
        <p:spPr>
          <a:xfrm>
            <a:off x="-134471" y="184417"/>
            <a:ext cx="12326471" cy="5982788"/>
          </a:xfrm>
          <a:prstGeom prst="verticalScroll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b="1" dirty="0" smtClean="0">
                <a:solidFill>
                  <a:srgbClr val="7030A0"/>
                </a:solidFill>
                <a:latin typeface="NikoshBAN" panose="02000000000000000000"/>
                <a:cs typeface="NikoshBAN" panose="02000000000000000000" pitchFamily="2" charset="0"/>
              </a:rPr>
              <a:t>শিক্ষক পরিচিতি</a:t>
            </a:r>
          </a:p>
          <a:p>
            <a:pPr algn="ctr"/>
            <a:r>
              <a:rPr lang="en-US" sz="2400" b="1" dirty="0" err="1" smtClean="0">
                <a:solidFill>
                  <a:srgbClr val="7030A0"/>
                </a:solidFill>
                <a:latin typeface="NikoshBAN" panose="02000000000000000000"/>
                <a:cs typeface="NikoshBAN" panose="02000000000000000000" pitchFamily="2" charset="0"/>
              </a:rPr>
              <a:t>মোহাম্মদ</a:t>
            </a:r>
            <a:r>
              <a:rPr lang="en-US" sz="2400" b="1" dirty="0" smtClean="0">
                <a:solidFill>
                  <a:srgbClr val="7030A0"/>
                </a:solidFill>
                <a:latin typeface="NikoshBAN" panose="02000000000000000000"/>
                <a:cs typeface="NikoshBAN" panose="02000000000000000000" pitchFamily="2" charset="0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latin typeface="NikoshBAN" panose="02000000000000000000"/>
                <a:cs typeface="NikoshBAN" panose="02000000000000000000" pitchFamily="2" charset="0"/>
              </a:rPr>
              <a:t>আবদুল</a:t>
            </a:r>
            <a:r>
              <a:rPr lang="en-US" sz="2400" b="1" dirty="0">
                <a:solidFill>
                  <a:srgbClr val="7030A0"/>
                </a:solidFill>
                <a:latin typeface="NikoshBAN" panose="02000000000000000000"/>
                <a:cs typeface="NikoshBAN" panose="02000000000000000000" pitchFamily="2" charset="0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latin typeface="NikoshBAN" panose="02000000000000000000"/>
                <a:cs typeface="NikoshBAN" panose="02000000000000000000" pitchFamily="2" charset="0"/>
              </a:rPr>
              <a:t>গফুর</a:t>
            </a:r>
            <a:r>
              <a:rPr lang="en-US" sz="2400" b="1" dirty="0">
                <a:solidFill>
                  <a:srgbClr val="7030A0"/>
                </a:solidFill>
                <a:latin typeface="NikoshBAN" panose="02000000000000000000"/>
                <a:cs typeface="NikoshBAN" panose="02000000000000000000" pitchFamily="2" charset="0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latin typeface="NikoshBAN" panose="02000000000000000000"/>
                <a:cs typeface="NikoshBAN" panose="02000000000000000000" pitchFamily="2" charset="0"/>
              </a:rPr>
              <a:t>মজুমদার</a:t>
            </a:r>
            <a:r>
              <a:rPr lang="en-US" sz="2400" b="1" dirty="0">
                <a:solidFill>
                  <a:srgbClr val="7030A0"/>
                </a:solidFill>
                <a:latin typeface="NikoshBAN" panose="0200000000000000000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rgbClr val="7030A0"/>
                </a:solidFill>
                <a:latin typeface="NikoshBAN" panose="02000000000000000000"/>
                <a:cs typeface="NikoshBAN" panose="02000000000000000000" pitchFamily="2" charset="0"/>
              </a:rPr>
              <a:t>সহকারী</a:t>
            </a:r>
            <a:r>
              <a:rPr lang="en-US" sz="4000" b="1" dirty="0">
                <a:solidFill>
                  <a:srgbClr val="7030A0"/>
                </a:solidFill>
                <a:latin typeface="NikoshBAN" panose="0200000000000000000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rgbClr val="7030A0"/>
                </a:solidFill>
                <a:latin typeface="NikoshBAN" panose="02000000000000000000"/>
                <a:cs typeface="NikoshBAN" panose="02000000000000000000" pitchFamily="2" charset="0"/>
              </a:rPr>
              <a:t>শিক্ষক</a:t>
            </a:r>
            <a:endParaRPr lang="en-US" sz="4000" b="1" dirty="0">
              <a:solidFill>
                <a:srgbClr val="7030A0"/>
              </a:solidFill>
              <a:latin typeface="NikoshBAN" panose="02000000000000000000"/>
              <a:cs typeface="NikoshBAN" panose="02000000000000000000" pitchFamily="2" charset="0"/>
            </a:endParaRPr>
          </a:p>
          <a:p>
            <a:pPr algn="ctr"/>
            <a:r>
              <a:rPr lang="en-US" sz="2000" b="1" dirty="0" err="1">
                <a:solidFill>
                  <a:srgbClr val="7030A0"/>
                </a:solidFill>
                <a:latin typeface="NikoshBAN" panose="02000000000000000000"/>
                <a:cs typeface="NikoshBAN" panose="02000000000000000000" pitchFamily="2" charset="0"/>
              </a:rPr>
              <a:t>গৈয়ারভাঙ্গা</a:t>
            </a:r>
            <a:r>
              <a:rPr lang="en-US" sz="2000" b="1" dirty="0">
                <a:solidFill>
                  <a:srgbClr val="7030A0"/>
                </a:solidFill>
                <a:latin typeface="NikoshBAN" panose="02000000000000000000"/>
                <a:cs typeface="NikoshBAN" panose="02000000000000000000" pitchFamily="2" charset="0"/>
              </a:rPr>
              <a:t> </a:t>
            </a:r>
            <a:r>
              <a:rPr lang="en-US" sz="2000" b="1" dirty="0" err="1">
                <a:solidFill>
                  <a:srgbClr val="7030A0"/>
                </a:solidFill>
                <a:latin typeface="NikoshBAN" panose="02000000000000000000"/>
                <a:cs typeface="NikoshBAN" panose="02000000000000000000" pitchFamily="2" charset="0"/>
              </a:rPr>
              <a:t>সরকারী</a:t>
            </a:r>
            <a:r>
              <a:rPr lang="en-US" sz="2000" b="1" dirty="0">
                <a:solidFill>
                  <a:srgbClr val="7030A0"/>
                </a:solidFill>
                <a:latin typeface="NikoshBAN" panose="02000000000000000000"/>
                <a:cs typeface="NikoshBAN" panose="02000000000000000000" pitchFamily="2" charset="0"/>
              </a:rPr>
              <a:t> </a:t>
            </a:r>
            <a:r>
              <a:rPr lang="en-US" sz="2000" b="1" dirty="0" err="1">
                <a:solidFill>
                  <a:srgbClr val="7030A0"/>
                </a:solidFill>
                <a:latin typeface="NikoshBAN" panose="02000000000000000000"/>
                <a:cs typeface="NikoshBAN" panose="02000000000000000000" pitchFamily="2" charset="0"/>
              </a:rPr>
              <a:t>প্রাথমিক</a:t>
            </a:r>
            <a:r>
              <a:rPr lang="en-US" sz="2000" b="1" dirty="0">
                <a:solidFill>
                  <a:srgbClr val="7030A0"/>
                </a:solidFill>
                <a:latin typeface="NikoshBAN" panose="02000000000000000000"/>
                <a:cs typeface="NikoshBAN" panose="02000000000000000000" pitchFamily="2" charset="0"/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  <a:latin typeface="NikoshBAN" panose="02000000000000000000"/>
                <a:cs typeface="NikoshBAN" panose="02000000000000000000" pitchFamily="2" charset="0"/>
              </a:rPr>
              <a:t>বিদ্যালয়</a:t>
            </a:r>
            <a:r>
              <a:rPr lang="bn-BD" sz="2000" b="1" dirty="0" smtClean="0">
                <a:solidFill>
                  <a:srgbClr val="7030A0"/>
                </a:solidFill>
                <a:latin typeface="NikoshBAN" panose="02000000000000000000"/>
                <a:cs typeface="NikoshBAN" panose="02000000000000000000" pitchFamily="2" charset="0"/>
              </a:rPr>
              <a:t>।</a:t>
            </a:r>
            <a:endParaRPr lang="en-US" sz="2000" b="1" dirty="0">
              <a:solidFill>
                <a:srgbClr val="7030A0"/>
              </a:solidFill>
              <a:latin typeface="NikoshBAN" panose="02000000000000000000"/>
              <a:cs typeface="NikoshBAN" panose="02000000000000000000" pitchFamily="2" charset="0"/>
            </a:endParaRPr>
          </a:p>
          <a:p>
            <a:pPr algn="ctr"/>
            <a:r>
              <a:rPr lang="en-US" sz="4000" b="1" dirty="0" err="1">
                <a:solidFill>
                  <a:srgbClr val="7030A0"/>
                </a:solidFill>
                <a:latin typeface="NikoshBAN" panose="02000000000000000000"/>
                <a:cs typeface="NikoshBAN" panose="02000000000000000000" pitchFamily="2" charset="0"/>
              </a:rPr>
              <a:t>লালমাই</a:t>
            </a:r>
            <a:r>
              <a:rPr lang="bn-BD" sz="4000" b="1" dirty="0">
                <a:solidFill>
                  <a:srgbClr val="7030A0"/>
                </a:solidFill>
                <a:latin typeface="NikoshBAN" panose="02000000000000000000"/>
                <a:cs typeface="NikoshBAN" panose="02000000000000000000" pitchFamily="2" charset="0"/>
              </a:rPr>
              <a:t>,</a:t>
            </a:r>
            <a:r>
              <a:rPr lang="en-US" sz="4000" b="1" dirty="0">
                <a:solidFill>
                  <a:srgbClr val="7030A0"/>
                </a:solidFill>
                <a:latin typeface="NikoshBAN" panose="0200000000000000000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rgbClr val="7030A0"/>
                </a:solidFill>
                <a:latin typeface="NikoshBAN" panose="02000000000000000000"/>
                <a:cs typeface="NikoshBAN" panose="02000000000000000000" pitchFamily="2" charset="0"/>
              </a:rPr>
              <a:t>কুমিল্লা</a:t>
            </a:r>
            <a:r>
              <a:rPr lang="en-US" sz="4000" b="1" dirty="0">
                <a:solidFill>
                  <a:srgbClr val="7030A0"/>
                </a:solidFill>
                <a:latin typeface="NikoshBAN" panose="02000000000000000000"/>
                <a:cs typeface="NikoshBAN" panose="02000000000000000000" pitchFamily="2" charset="0"/>
              </a:rPr>
              <a:t>।</a:t>
            </a:r>
            <a:endParaRPr lang="en-US" sz="1400" b="1" dirty="0">
              <a:solidFill>
                <a:srgbClr val="7030A0"/>
              </a:solidFill>
              <a:latin typeface="NikoshBAN" panose="02000000000000000000"/>
              <a:cs typeface="NikoshBAN" panose="02000000000000000000" pitchFamily="2" charset="0"/>
            </a:endParaRPr>
          </a:p>
        </p:txBody>
      </p:sp>
      <p:sp>
        <p:nvSpPr>
          <p:cNvPr id="3" name="Vertical Scroll 2"/>
          <p:cNvSpPr/>
          <p:nvPr/>
        </p:nvSpPr>
        <p:spPr>
          <a:xfrm>
            <a:off x="-134471" y="184417"/>
            <a:ext cx="12326471" cy="5880207"/>
          </a:xfrm>
          <a:prstGeom prst="verticalScroll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b="1" dirty="0">
                <a:solidFill>
                  <a:srgbClr val="7030A0"/>
                </a:solidFill>
                <a:latin typeface="NikoshBAN" panose="02000000000000000000"/>
                <a:cs typeface="NikoshBAN" panose="02000000000000000000" pitchFamily="2" charset="0"/>
              </a:rPr>
              <a:t>বিষয় পরিচিতি</a:t>
            </a:r>
            <a:endParaRPr lang="en-US" sz="4400" b="1" dirty="0">
              <a:solidFill>
                <a:srgbClr val="7030A0"/>
              </a:solidFill>
              <a:latin typeface="NikoshBAN" panose="02000000000000000000"/>
              <a:cs typeface="NikoshBAN" panose="02000000000000000000" pitchFamily="2" charset="0"/>
            </a:endParaRPr>
          </a:p>
          <a:p>
            <a:pPr algn="ctr"/>
            <a:r>
              <a:rPr lang="bn-BD" sz="4400" b="1" dirty="0" smtClean="0">
                <a:solidFill>
                  <a:srgbClr val="7030A0"/>
                </a:solidFill>
                <a:latin typeface="NikoshBAN" panose="02000000000000000000"/>
                <a:cs typeface="NikoshBAN" panose="02000000000000000000" pitchFamily="2" charset="0"/>
              </a:rPr>
              <a:t>বিষয়ঃ </a:t>
            </a:r>
            <a:r>
              <a:rPr lang="bn-BD" sz="4400" b="1" dirty="0">
                <a:solidFill>
                  <a:srgbClr val="7030A0"/>
                </a:solidFill>
                <a:latin typeface="NikoshBAN" panose="02000000000000000000"/>
                <a:cs typeface="NikoshBAN" panose="02000000000000000000" pitchFamily="2" charset="0"/>
              </a:rPr>
              <a:t>বাংলা</a:t>
            </a:r>
          </a:p>
          <a:p>
            <a:pPr algn="ctr"/>
            <a:r>
              <a:rPr lang="bn-BD" sz="4400" b="1" dirty="0">
                <a:solidFill>
                  <a:srgbClr val="7030A0"/>
                </a:solidFill>
                <a:latin typeface="NikoshBAN" panose="02000000000000000000"/>
                <a:cs typeface="NikoshBAN" panose="02000000000000000000" pitchFamily="2" charset="0"/>
              </a:rPr>
              <a:t>শ্রেণিঃ ৪র্থ</a:t>
            </a:r>
          </a:p>
          <a:p>
            <a:pPr algn="ctr"/>
            <a:r>
              <a:rPr lang="bn-BD" sz="4400" b="1" dirty="0">
                <a:solidFill>
                  <a:srgbClr val="7030A0"/>
                </a:solidFill>
                <a:latin typeface="NikoshBAN" panose="02000000000000000000"/>
                <a:cs typeface="NikoshBAN" panose="02000000000000000000" pitchFamily="2" charset="0"/>
              </a:rPr>
              <a:t>পাঠের শিরোনামঃ পাখির জগৎ</a:t>
            </a:r>
          </a:p>
          <a:p>
            <a:pPr algn="ctr"/>
            <a:r>
              <a:rPr lang="bn-BD" sz="4400" b="1" dirty="0">
                <a:solidFill>
                  <a:srgbClr val="7030A0"/>
                </a:solidFill>
                <a:latin typeface="NikoshBAN" panose="02000000000000000000"/>
                <a:cs typeface="NikoshBAN" panose="02000000000000000000" pitchFamily="2" charset="0"/>
              </a:rPr>
              <a:t>সময়ঃ ৪০ মিনিট</a:t>
            </a:r>
            <a:endParaRPr lang="en-US" sz="3600" b="1" dirty="0">
              <a:solidFill>
                <a:srgbClr val="7030A0"/>
              </a:solidFill>
              <a:latin typeface="NikoshBAN" panose="0200000000000000000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5797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58982" y="1066800"/>
            <a:ext cx="10238509" cy="435032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err="1">
                <a:solidFill>
                  <a:schemeClr val="tx1"/>
                </a:solidFill>
                <a:latin typeface="NikoshBAN" panose="02000000000000000000"/>
                <a:cs typeface="NikoshBAN" panose="02000000000000000000" pitchFamily="2" charset="0"/>
              </a:rPr>
              <a:t>আজকের</a:t>
            </a:r>
            <a:r>
              <a:rPr lang="en-US" sz="6600" dirty="0">
                <a:solidFill>
                  <a:schemeClr val="tx1"/>
                </a:solidFill>
                <a:latin typeface="NikoshBAN" panose="02000000000000000000"/>
                <a:cs typeface="NikoshBAN" panose="02000000000000000000" pitchFamily="2" charset="0"/>
              </a:rPr>
              <a:t> </a:t>
            </a:r>
            <a:r>
              <a:rPr lang="en-US" sz="6600" dirty="0" err="1">
                <a:solidFill>
                  <a:schemeClr val="tx1"/>
                </a:solidFill>
                <a:latin typeface="NikoshBAN" panose="02000000000000000000"/>
                <a:cs typeface="NikoshBAN" panose="02000000000000000000" pitchFamily="2" charset="0"/>
              </a:rPr>
              <a:t>পাঠঃ</a:t>
            </a:r>
            <a:r>
              <a:rPr lang="en-US" sz="6600" dirty="0">
                <a:solidFill>
                  <a:schemeClr val="tx1"/>
                </a:solidFill>
                <a:latin typeface="NikoshBAN" panose="02000000000000000000"/>
                <a:cs typeface="NikoshBAN" panose="02000000000000000000" pitchFamily="2" charset="0"/>
              </a:rPr>
              <a:t> </a:t>
            </a:r>
            <a:r>
              <a:rPr lang="en-US" sz="6600" dirty="0" err="1">
                <a:solidFill>
                  <a:schemeClr val="tx1"/>
                </a:solidFill>
                <a:latin typeface="NikoshBAN" panose="02000000000000000000"/>
                <a:cs typeface="NikoshBAN" panose="02000000000000000000" pitchFamily="2" charset="0"/>
              </a:rPr>
              <a:t>পাখির</a:t>
            </a:r>
            <a:r>
              <a:rPr lang="en-US" sz="6600" dirty="0">
                <a:solidFill>
                  <a:schemeClr val="tx1"/>
                </a:solidFill>
                <a:latin typeface="NikoshBAN" panose="02000000000000000000"/>
                <a:cs typeface="NikoshBAN" panose="02000000000000000000" pitchFamily="2" charset="0"/>
              </a:rPr>
              <a:t> </a:t>
            </a:r>
            <a:r>
              <a:rPr lang="en-US" sz="6600" dirty="0" err="1">
                <a:solidFill>
                  <a:schemeClr val="tx1"/>
                </a:solidFill>
                <a:latin typeface="NikoshBAN" panose="02000000000000000000"/>
                <a:cs typeface="NikoshBAN" panose="02000000000000000000" pitchFamily="2" charset="0"/>
              </a:rPr>
              <a:t>জগ</a:t>
            </a:r>
            <a:r>
              <a:rPr lang="bn-BD" sz="6600" dirty="0">
                <a:solidFill>
                  <a:schemeClr val="tx1"/>
                </a:solidFill>
                <a:latin typeface="NikoshBAN" panose="02000000000000000000"/>
                <a:cs typeface="NikoshBAN" panose="02000000000000000000" pitchFamily="2" charset="0"/>
              </a:rPr>
              <a:t>ৎ</a:t>
            </a:r>
          </a:p>
          <a:p>
            <a:pPr algn="ctr"/>
            <a:r>
              <a:rPr lang="bn-BD" sz="6600" dirty="0">
                <a:solidFill>
                  <a:schemeClr val="tx1"/>
                </a:solidFill>
                <a:latin typeface="NikoshBAN" panose="02000000000000000000"/>
                <a:cs typeface="NikoshBAN" panose="02000000000000000000" pitchFamily="2" charset="0"/>
              </a:rPr>
              <a:t>পৃষ্ঠাঃ ৬২</a:t>
            </a:r>
          </a:p>
          <a:p>
            <a:pPr algn="ctr"/>
            <a:r>
              <a:rPr lang="bn-BD" sz="3200" dirty="0">
                <a:solidFill>
                  <a:schemeClr val="tx1"/>
                </a:solidFill>
                <a:latin typeface="NikoshBAN" panose="02000000000000000000"/>
                <a:cs typeface="NikoshBAN" panose="02000000000000000000" pitchFamily="2" charset="0"/>
              </a:rPr>
              <a:t>মা আরো বলেন........................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/>
                <a:cs typeface="NikoshBAN" panose="02000000000000000000" pitchFamily="2" charset="0"/>
              </a:rPr>
              <a:t>টুনটুনির</a:t>
            </a:r>
            <a:r>
              <a:rPr lang="en-US" sz="3200" dirty="0">
                <a:solidFill>
                  <a:schemeClr val="tx1"/>
                </a:solidFill>
                <a:latin typeface="NikoshBAN" panose="0200000000000000000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/>
                <a:cs typeface="NikoshBAN" panose="02000000000000000000" pitchFamily="2" charset="0"/>
              </a:rPr>
              <a:t>সবচেয়ে</a:t>
            </a:r>
            <a:r>
              <a:rPr lang="en-US" sz="3200" dirty="0">
                <a:solidFill>
                  <a:schemeClr val="tx1"/>
                </a:solidFill>
                <a:latin typeface="NikoshBAN" panose="0200000000000000000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/>
                <a:cs typeface="NikoshBAN" panose="02000000000000000000" pitchFamily="2" charset="0"/>
              </a:rPr>
              <a:t>প্রিয়</a:t>
            </a:r>
            <a:r>
              <a:rPr lang="en-US" sz="3200" dirty="0">
                <a:solidFill>
                  <a:schemeClr val="tx1"/>
                </a:solidFill>
                <a:latin typeface="NikoshBAN" panose="0200000000000000000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776532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648691" y="914401"/>
            <a:ext cx="8908473" cy="526472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err="1">
                <a:solidFill>
                  <a:srgbClr val="C00000"/>
                </a:solidFill>
                <a:latin typeface="NikoshBAN" panose="02000000000000000000"/>
                <a:cs typeface="NikoshBAN" panose="02000000000000000000" pitchFamily="2" charset="0"/>
              </a:rPr>
              <a:t>শিখনফল</a:t>
            </a:r>
            <a:endParaRPr lang="en-US" sz="6000" b="1" dirty="0">
              <a:solidFill>
                <a:srgbClr val="C00000"/>
              </a:solidFill>
              <a:latin typeface="NikoshBAN" panose="02000000000000000000"/>
              <a:cs typeface="NikoshBAN" panose="02000000000000000000" pitchFamily="2" charset="0"/>
            </a:endParaRPr>
          </a:p>
          <a:p>
            <a:pPr algn="ctr"/>
            <a:r>
              <a:rPr lang="bn-BD" sz="2800" b="1" dirty="0" smtClean="0">
                <a:solidFill>
                  <a:srgbClr val="7030A0"/>
                </a:solidFill>
                <a:latin typeface="NikoshBAN" panose="02000000000000000000"/>
                <a:cs typeface="NikoshBAN" panose="02000000000000000000" pitchFamily="2" charset="0"/>
              </a:rPr>
              <a:t>শোনা</a:t>
            </a:r>
            <a:r>
              <a:rPr lang="en-US" sz="2800" b="1" dirty="0">
                <a:solidFill>
                  <a:srgbClr val="7030A0"/>
                </a:solidFill>
                <a:latin typeface="NikoshBAN" panose="02000000000000000000"/>
                <a:cs typeface="NikoshBAN" panose="02000000000000000000" pitchFamily="2" charset="0"/>
              </a:rPr>
              <a:t>ঃ</a:t>
            </a:r>
            <a:r>
              <a:rPr lang="bn-BD" sz="2800" b="1" dirty="0">
                <a:solidFill>
                  <a:srgbClr val="7030A0"/>
                </a:solidFill>
                <a:latin typeface="NikoshBAN" panose="02000000000000000000"/>
                <a:cs typeface="NikoshBAN" panose="02000000000000000000" pitchFamily="2" charset="0"/>
              </a:rPr>
              <a:t> ২.২.১ গল্প শুনে মূল বিষয় বুঝ</a:t>
            </a:r>
            <a:r>
              <a:rPr lang="en-US" sz="2800" b="1" dirty="0" err="1">
                <a:solidFill>
                  <a:srgbClr val="7030A0"/>
                </a:solidFill>
                <a:latin typeface="NikoshBAN" panose="02000000000000000000"/>
                <a:cs typeface="NikoshBAN" panose="02000000000000000000" pitchFamily="2" charset="0"/>
              </a:rPr>
              <a:t>তে</a:t>
            </a:r>
            <a:r>
              <a:rPr lang="bn-BD" sz="2800" b="1" dirty="0">
                <a:solidFill>
                  <a:srgbClr val="7030A0"/>
                </a:solidFill>
                <a:latin typeface="NikoshBAN" panose="02000000000000000000"/>
                <a:cs typeface="NikoshBAN" panose="02000000000000000000" pitchFamily="2" charset="0"/>
              </a:rPr>
              <a:t> পারবে।</a:t>
            </a:r>
          </a:p>
          <a:p>
            <a:pPr algn="ctr"/>
            <a:r>
              <a:rPr lang="bn-BD" sz="2800" b="1" dirty="0">
                <a:solidFill>
                  <a:srgbClr val="7030A0"/>
                </a:solidFill>
                <a:latin typeface="NikoshBAN" panose="02000000000000000000"/>
                <a:cs typeface="NikoshBAN" panose="02000000000000000000" pitchFamily="2" charset="0"/>
              </a:rPr>
              <a:t>বলাঃ ২.৪.১ গল্পের মূল বিষয় বলতে পারবে।</a:t>
            </a:r>
            <a:endParaRPr lang="en-US" sz="2800" b="1" dirty="0">
              <a:solidFill>
                <a:srgbClr val="7030A0"/>
              </a:solidFill>
              <a:latin typeface="NikoshBAN" panose="02000000000000000000"/>
              <a:cs typeface="NikoshBAN" panose="02000000000000000000" pitchFamily="2" charset="0"/>
            </a:endParaRPr>
          </a:p>
          <a:p>
            <a:pPr algn="ctr"/>
            <a:r>
              <a:rPr lang="bn-BD" sz="2800" b="1" dirty="0">
                <a:solidFill>
                  <a:srgbClr val="7030A0"/>
                </a:solidFill>
                <a:latin typeface="NikoshBAN" panose="02000000000000000000"/>
                <a:cs typeface="NikoshBAN" panose="02000000000000000000" pitchFamily="2" charset="0"/>
              </a:rPr>
              <a:t>পড়াঃ ২.৪.১ গল্প পড়তে পারবে।</a:t>
            </a:r>
          </a:p>
          <a:p>
            <a:pPr algn="ctr"/>
            <a:r>
              <a:rPr lang="bn-BD" sz="2800" b="1" dirty="0">
                <a:solidFill>
                  <a:srgbClr val="7030A0"/>
                </a:solidFill>
                <a:latin typeface="NikoshBAN" panose="02000000000000000000"/>
                <a:cs typeface="NikoshBAN" panose="02000000000000000000" pitchFamily="2" charset="0"/>
              </a:rPr>
              <a:t>লেখাঃ ২.৩.৪ পঠিত গল্পের বিষয়ে প্রশ্নের উত্তর শুদ্ধভাবে লিখতে পারবে।</a:t>
            </a:r>
            <a:endParaRPr lang="en-US" sz="2800" b="1" dirty="0">
              <a:solidFill>
                <a:srgbClr val="7030A0"/>
              </a:solidFill>
              <a:latin typeface="NikoshBAN" panose="0200000000000000000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7711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6611" y="4100732"/>
            <a:ext cx="5156016" cy="1111347"/>
          </a:xfrm>
          <a:prstGeom prst="rect">
            <a:avLst/>
          </a:prstGeom>
          <a:solidFill>
            <a:schemeClr val="bg1"/>
          </a:solidFill>
          <a:ln w="762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b="1" dirty="0">
                <a:solidFill>
                  <a:srgbClr val="7030A0"/>
                </a:solidFill>
                <a:latin typeface="NikoshBAN" panose="02000000000000000000"/>
                <a:cs typeface="NikoshBAN" panose="02000000000000000000" pitchFamily="2" charset="0"/>
              </a:rPr>
              <a:t>এই পাখির নাম কি</a:t>
            </a:r>
            <a:r>
              <a:rPr lang="bn-BD" sz="40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4000" b="1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455745" y="382758"/>
            <a:ext cx="6501793" cy="1037440"/>
          </a:xfrm>
          <a:prstGeom prst="rect">
            <a:avLst/>
          </a:prstGeom>
          <a:solidFill>
            <a:schemeClr val="bg1"/>
          </a:solidFill>
          <a:ln w="762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b="1" dirty="0">
                <a:solidFill>
                  <a:srgbClr val="7030A0"/>
                </a:solidFill>
                <a:latin typeface="NikoshBAN" panose="02000000000000000000"/>
                <a:cs typeface="NikoshBAN" panose="02000000000000000000" pitchFamily="2" charset="0"/>
              </a:rPr>
              <a:t>দোয়েল সম্পর্কে ৫ টি বাক্য</a:t>
            </a:r>
            <a:r>
              <a:rPr lang="en-US" sz="3200" b="1" dirty="0">
                <a:solidFill>
                  <a:srgbClr val="7030A0"/>
                </a:solidFill>
                <a:latin typeface="NikoshBAN" panose="0200000000000000000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NikoshBAN" panose="02000000000000000000"/>
                <a:cs typeface="NikoshBAN" panose="02000000000000000000" pitchFamily="2" charset="0"/>
              </a:rPr>
              <a:t>বলো</a:t>
            </a:r>
            <a:r>
              <a:rPr lang="en-US" sz="32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bn-BD" sz="32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b="1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472953" y="1627094"/>
            <a:ext cx="6484585" cy="5082342"/>
          </a:xfrm>
          <a:prstGeom prst="rect">
            <a:avLst/>
          </a:prstGeom>
          <a:solidFill>
            <a:schemeClr val="bg1"/>
          </a:solidFill>
          <a:ln w="762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b="1" dirty="0">
                <a:solidFill>
                  <a:srgbClr val="7030A0"/>
                </a:solidFill>
                <a:latin typeface="NikoshBAN" panose="02000000000000000000"/>
                <a:cs typeface="NikoshBAN" panose="02000000000000000000" pitchFamily="2" charset="0"/>
              </a:rPr>
              <a:t>১। দোয়েল বাংলাদেশের জাতীয় পাখি।</a:t>
            </a:r>
          </a:p>
          <a:p>
            <a:pPr algn="ctr"/>
            <a:r>
              <a:rPr lang="bn-BD" sz="3200" b="1" dirty="0">
                <a:solidFill>
                  <a:srgbClr val="7030A0"/>
                </a:solidFill>
                <a:latin typeface="NikoshBAN" panose="02000000000000000000"/>
                <a:cs typeface="NikoshBAN" panose="02000000000000000000" pitchFamily="2" charset="0"/>
              </a:rPr>
              <a:t>২। এর গায়ের রং সাদা ও কালো।</a:t>
            </a:r>
          </a:p>
          <a:p>
            <a:pPr algn="ctr"/>
            <a:r>
              <a:rPr lang="bn-BD" sz="3200" b="1" dirty="0">
                <a:solidFill>
                  <a:srgbClr val="7030A0"/>
                </a:solidFill>
                <a:latin typeface="NikoshBAN" panose="02000000000000000000"/>
                <a:cs typeface="NikoshBAN" panose="02000000000000000000" pitchFamily="2" charset="0"/>
              </a:rPr>
              <a:t>৩। দোয়েল বাংলাদেশের সব জায়গায় পাওয়া যায়।</a:t>
            </a:r>
          </a:p>
          <a:p>
            <a:pPr algn="ctr"/>
            <a:r>
              <a:rPr lang="bn-BD" sz="3200" b="1" dirty="0">
                <a:solidFill>
                  <a:srgbClr val="7030A0"/>
                </a:solidFill>
                <a:latin typeface="NikoshBAN" panose="02000000000000000000"/>
                <a:cs typeface="NikoshBAN" panose="02000000000000000000" pitchFamily="2" charset="0"/>
              </a:rPr>
              <a:t>৪। দোয়েল মিষ্টি সুরে গান গায়।</a:t>
            </a:r>
          </a:p>
          <a:p>
            <a:pPr algn="ctr"/>
            <a:r>
              <a:rPr lang="bn-BD" sz="3200" b="1" dirty="0">
                <a:solidFill>
                  <a:srgbClr val="7030A0"/>
                </a:solidFill>
                <a:latin typeface="NikoshBAN" panose="02000000000000000000"/>
                <a:cs typeface="NikoshBAN" panose="02000000000000000000" pitchFamily="2" charset="0"/>
              </a:rPr>
              <a:t>৫। দোয়েল পোকামাকর খায়। </a:t>
            </a:r>
            <a:endParaRPr lang="en-US" b="1" dirty="0">
              <a:solidFill>
                <a:srgbClr val="7030A0"/>
              </a:solidFill>
              <a:latin typeface="NikoshBAN" panose="0200000000000000000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01859" y="5341312"/>
            <a:ext cx="3165232" cy="1111347"/>
          </a:xfrm>
          <a:prstGeom prst="rect">
            <a:avLst/>
          </a:prstGeom>
          <a:solidFill>
            <a:schemeClr val="bg1"/>
          </a:solidFill>
          <a:ln w="762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b="1" dirty="0">
                <a:solidFill>
                  <a:srgbClr val="7030A0"/>
                </a:solidFill>
                <a:latin typeface="NikoshBAN" panose="02000000000000000000"/>
                <a:cs typeface="NikoshBAN" panose="02000000000000000000" pitchFamily="2" charset="0"/>
              </a:rPr>
              <a:t>দোয়েল</a:t>
            </a:r>
            <a:endParaRPr lang="en-US" sz="4800" b="1" dirty="0">
              <a:solidFill>
                <a:srgbClr val="7030A0"/>
              </a:solidFill>
              <a:latin typeface="NikoshBAN" panose="02000000000000000000"/>
              <a:cs typeface="NikoshBAN" panose="02000000000000000000" pitchFamily="2" charset="0"/>
            </a:endParaRPr>
          </a:p>
        </p:txBody>
      </p:sp>
      <p:pic>
        <p:nvPicPr>
          <p:cNvPr id="3" name="Picture 2" descr="C:\Users\Dpe\Desktop\LAILY\ict content comilla\collection of picture\pakh pakhalir kotha\due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853" y="156411"/>
            <a:ext cx="4997774" cy="3681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439678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523" t="45338" r="472" b="28495"/>
          <a:stretch/>
        </p:blipFill>
        <p:spPr>
          <a:xfrm>
            <a:off x="333067" y="237066"/>
            <a:ext cx="6152139" cy="3713611"/>
          </a:xfrm>
          <a:prstGeom prst="rect">
            <a:avLst/>
          </a:prstGeom>
          <a:ln w="76200">
            <a:solidFill>
              <a:schemeClr val="accent4">
                <a:lumMod val="60000"/>
                <a:lumOff val="40000"/>
              </a:schemeClr>
            </a:solidFill>
          </a:ln>
        </p:spPr>
      </p:pic>
      <p:sp>
        <p:nvSpPr>
          <p:cNvPr id="4" name="Rectangle 3"/>
          <p:cNvSpPr/>
          <p:nvPr/>
        </p:nvSpPr>
        <p:spPr>
          <a:xfrm>
            <a:off x="574963" y="4169899"/>
            <a:ext cx="5126182" cy="1139483"/>
          </a:xfrm>
          <a:prstGeom prst="rect">
            <a:avLst/>
          </a:prstGeom>
          <a:noFill/>
          <a:ln w="762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err="1">
                <a:solidFill>
                  <a:srgbClr val="7030A0"/>
                </a:solidFill>
                <a:latin typeface="NikoshBAN" panose="02000000000000000000"/>
                <a:cs typeface="NikoshBAN" panose="02000000000000000000" pitchFamily="2" charset="0"/>
              </a:rPr>
              <a:t>এই</a:t>
            </a:r>
            <a:r>
              <a:rPr lang="en-US" sz="4400" b="1" dirty="0">
                <a:solidFill>
                  <a:srgbClr val="7030A0"/>
                </a:solidFill>
                <a:latin typeface="NikoshBAN" panose="0200000000000000000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solidFill>
                  <a:srgbClr val="7030A0"/>
                </a:solidFill>
                <a:latin typeface="NikoshBAN" panose="02000000000000000000"/>
                <a:cs typeface="NikoshBAN" panose="02000000000000000000" pitchFamily="2" charset="0"/>
              </a:rPr>
              <a:t>পাখির</a:t>
            </a:r>
            <a:r>
              <a:rPr lang="en-US" sz="4400" b="1" dirty="0">
                <a:solidFill>
                  <a:srgbClr val="7030A0"/>
                </a:solidFill>
                <a:latin typeface="NikoshBAN" panose="0200000000000000000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solidFill>
                  <a:srgbClr val="7030A0"/>
                </a:solidFill>
                <a:latin typeface="NikoshBAN" panose="02000000000000000000"/>
                <a:cs typeface="NikoshBAN" panose="02000000000000000000" pitchFamily="2" charset="0"/>
              </a:rPr>
              <a:t>নাম</a:t>
            </a:r>
            <a:r>
              <a:rPr lang="en-US" sz="4400" b="1" dirty="0">
                <a:solidFill>
                  <a:srgbClr val="7030A0"/>
                </a:solidFill>
                <a:latin typeface="NikoshBAN" panose="0200000000000000000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solidFill>
                  <a:srgbClr val="7030A0"/>
                </a:solidFill>
                <a:latin typeface="NikoshBAN" panose="02000000000000000000"/>
                <a:cs typeface="NikoshBAN" panose="02000000000000000000" pitchFamily="2" charset="0"/>
              </a:rPr>
              <a:t>কি</a:t>
            </a:r>
            <a:r>
              <a:rPr lang="en-US" sz="4400" b="1" dirty="0">
                <a:solidFill>
                  <a:srgbClr val="7030A0"/>
                </a:solidFill>
                <a:latin typeface="NikoshBAN" panose="02000000000000000000"/>
                <a:cs typeface="NikoshBAN" panose="02000000000000000000" pitchFamily="2" charset="0"/>
              </a:rPr>
              <a:t>?</a:t>
            </a:r>
          </a:p>
        </p:txBody>
      </p:sp>
      <p:sp>
        <p:nvSpPr>
          <p:cNvPr id="5" name="Rectangle 4"/>
          <p:cNvSpPr/>
          <p:nvPr/>
        </p:nvSpPr>
        <p:spPr>
          <a:xfrm>
            <a:off x="1260764" y="5528605"/>
            <a:ext cx="3754581" cy="1055076"/>
          </a:xfrm>
          <a:prstGeom prst="rect">
            <a:avLst/>
          </a:prstGeom>
          <a:noFill/>
          <a:ln w="762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>
                <a:solidFill>
                  <a:srgbClr val="7030A0"/>
                </a:solidFill>
                <a:latin typeface="NikoshBAN" panose="02000000000000000000"/>
                <a:cs typeface="NikoshBAN" panose="02000000000000000000" pitchFamily="2" charset="0"/>
              </a:rPr>
              <a:t>চড়ুই</a:t>
            </a:r>
            <a:endParaRPr lang="en-US" sz="4000" b="1" dirty="0">
              <a:solidFill>
                <a:srgbClr val="7030A0"/>
              </a:solidFill>
              <a:latin typeface="NikoshBAN" panose="0200000000000000000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91868" y="296276"/>
            <a:ext cx="5150078" cy="63198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762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solidFill>
                  <a:srgbClr val="7030A0"/>
                </a:solidFill>
                <a:latin typeface="NikoshBAN" panose="02000000000000000000"/>
                <a:cs typeface="NikoshBAN" panose="02000000000000000000" pitchFamily="2" charset="0"/>
              </a:rPr>
              <a:t>চড়ুই</a:t>
            </a:r>
            <a:r>
              <a:rPr lang="en-US" sz="2400" b="1" dirty="0">
                <a:solidFill>
                  <a:srgbClr val="7030A0"/>
                </a:solidFill>
                <a:latin typeface="NikoshBAN" panose="02000000000000000000"/>
                <a:cs typeface="NikoshBAN" panose="02000000000000000000" pitchFamily="2" charset="0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latin typeface="NikoshBAN" panose="02000000000000000000"/>
                <a:cs typeface="NikoshBAN" panose="02000000000000000000" pitchFamily="2" charset="0"/>
              </a:rPr>
              <a:t>সম্পর্কে</a:t>
            </a:r>
            <a:r>
              <a:rPr lang="en-US" sz="2400" b="1" dirty="0">
                <a:solidFill>
                  <a:srgbClr val="7030A0"/>
                </a:solidFill>
                <a:latin typeface="NikoshBAN" panose="02000000000000000000"/>
                <a:cs typeface="NikoshBAN" panose="02000000000000000000" pitchFamily="2" charset="0"/>
              </a:rPr>
              <a:t> ৫ </a:t>
            </a:r>
            <a:r>
              <a:rPr lang="en-US" sz="2400" b="1" dirty="0" err="1">
                <a:solidFill>
                  <a:srgbClr val="7030A0"/>
                </a:solidFill>
                <a:latin typeface="NikoshBAN" panose="02000000000000000000"/>
                <a:cs typeface="NikoshBAN" panose="02000000000000000000" pitchFamily="2" charset="0"/>
              </a:rPr>
              <a:t>টি</a:t>
            </a:r>
            <a:r>
              <a:rPr lang="en-US" sz="2400" b="1" dirty="0">
                <a:solidFill>
                  <a:srgbClr val="7030A0"/>
                </a:solidFill>
                <a:latin typeface="NikoshBAN" panose="02000000000000000000"/>
                <a:cs typeface="NikoshBAN" panose="02000000000000000000" pitchFamily="2" charset="0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latin typeface="NikoshBAN" panose="02000000000000000000"/>
                <a:cs typeface="NikoshBAN" panose="02000000000000000000" pitchFamily="2" charset="0"/>
              </a:rPr>
              <a:t>বাক্য</a:t>
            </a:r>
            <a:r>
              <a:rPr lang="en-US" sz="2400" b="1" dirty="0">
                <a:solidFill>
                  <a:srgbClr val="7030A0"/>
                </a:solidFill>
                <a:latin typeface="NikoshBAN" panose="02000000000000000000"/>
                <a:cs typeface="NikoshBAN" panose="02000000000000000000" pitchFamily="2" charset="0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latin typeface="NikoshBAN" panose="02000000000000000000"/>
                <a:cs typeface="NikoshBAN" panose="02000000000000000000" pitchFamily="2" charset="0"/>
              </a:rPr>
              <a:t>বলো</a:t>
            </a:r>
            <a:r>
              <a:rPr lang="en-US" sz="2400" b="1" dirty="0">
                <a:solidFill>
                  <a:srgbClr val="7030A0"/>
                </a:solidFill>
                <a:latin typeface="NikoshBAN" panose="0200000000000000000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8" name="Rectangle 7"/>
          <p:cNvSpPr/>
          <p:nvPr/>
        </p:nvSpPr>
        <p:spPr>
          <a:xfrm>
            <a:off x="6766560" y="1163783"/>
            <a:ext cx="5106574" cy="5237018"/>
          </a:xfrm>
          <a:prstGeom prst="rect">
            <a:avLst/>
          </a:prstGeom>
          <a:solidFill>
            <a:schemeClr val="bg1"/>
          </a:solidFill>
          <a:ln w="762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7030A0"/>
                </a:solidFill>
                <a:latin typeface="NikoshBAN" panose="02000000000000000000"/>
                <a:cs typeface="NikoshBAN" panose="02000000000000000000" pitchFamily="2" charset="0"/>
              </a:rPr>
              <a:t>১</a:t>
            </a:r>
            <a:r>
              <a:rPr lang="en-US" sz="2800" b="1" i="1" dirty="0">
                <a:solidFill>
                  <a:srgbClr val="7030A0"/>
                </a:solidFill>
                <a:latin typeface="NikoshBAN" panose="02000000000000000000"/>
                <a:cs typeface="NikoshBAN" panose="02000000000000000000" pitchFamily="2" charset="0"/>
              </a:rPr>
              <a:t>। </a:t>
            </a:r>
            <a:r>
              <a:rPr lang="en-US" sz="2800" b="1" i="1" dirty="0" err="1">
                <a:solidFill>
                  <a:srgbClr val="7030A0"/>
                </a:solidFill>
                <a:latin typeface="NikoshBAN" panose="02000000000000000000"/>
                <a:cs typeface="NikoshBAN" panose="02000000000000000000" pitchFamily="2" charset="0"/>
              </a:rPr>
              <a:t>চড়ুই</a:t>
            </a:r>
            <a:r>
              <a:rPr lang="en-US" sz="2800" b="1" i="1" dirty="0">
                <a:solidFill>
                  <a:srgbClr val="7030A0"/>
                </a:solidFill>
                <a:latin typeface="NikoshBAN" panose="02000000000000000000"/>
                <a:cs typeface="NikoshBAN" panose="02000000000000000000" pitchFamily="2" charset="0"/>
              </a:rPr>
              <a:t> </a:t>
            </a:r>
            <a:r>
              <a:rPr lang="en-US" sz="2800" b="1" i="1" dirty="0" err="1">
                <a:solidFill>
                  <a:srgbClr val="7030A0"/>
                </a:solidFill>
                <a:latin typeface="NikoshBAN" panose="02000000000000000000"/>
                <a:cs typeface="NikoshBAN" panose="02000000000000000000" pitchFamily="2" charset="0"/>
              </a:rPr>
              <a:t>পাখি</a:t>
            </a:r>
            <a:r>
              <a:rPr lang="en-US" sz="2800" b="1" i="1" dirty="0">
                <a:solidFill>
                  <a:srgbClr val="7030A0"/>
                </a:solidFill>
                <a:latin typeface="NikoshBAN" panose="02000000000000000000"/>
                <a:cs typeface="NikoshBAN" panose="02000000000000000000" pitchFamily="2" charset="0"/>
              </a:rPr>
              <a:t> </a:t>
            </a:r>
            <a:r>
              <a:rPr lang="en-US" sz="2800" b="1" i="1" dirty="0" err="1">
                <a:solidFill>
                  <a:srgbClr val="7030A0"/>
                </a:solidFill>
                <a:latin typeface="NikoshBAN" panose="02000000000000000000"/>
                <a:cs typeface="NikoshBAN" panose="02000000000000000000" pitchFamily="2" charset="0"/>
              </a:rPr>
              <a:t>ঘরের</a:t>
            </a:r>
            <a:r>
              <a:rPr lang="en-US" sz="2800" b="1" i="1" dirty="0">
                <a:solidFill>
                  <a:srgbClr val="7030A0"/>
                </a:solidFill>
                <a:latin typeface="NikoshBAN" panose="02000000000000000000"/>
                <a:cs typeface="NikoshBAN" panose="02000000000000000000" pitchFamily="2" charset="0"/>
              </a:rPr>
              <a:t> </a:t>
            </a:r>
            <a:r>
              <a:rPr lang="en-US" sz="2800" b="1" i="1" dirty="0" err="1" smtClean="0">
                <a:solidFill>
                  <a:srgbClr val="7030A0"/>
                </a:solidFill>
                <a:latin typeface="NikoshBAN" panose="02000000000000000000"/>
                <a:cs typeface="NikoshBAN" panose="02000000000000000000" pitchFamily="2" charset="0"/>
              </a:rPr>
              <a:t>কোনে</a:t>
            </a:r>
            <a:r>
              <a:rPr lang="bn-BD" sz="2800" b="1" i="1" dirty="0" smtClean="0">
                <a:solidFill>
                  <a:srgbClr val="7030A0"/>
                </a:solidFill>
                <a:latin typeface="NikoshBAN" panose="02000000000000000000"/>
                <a:cs typeface="NikoshBAN" panose="02000000000000000000" pitchFamily="2" charset="0"/>
              </a:rPr>
              <a:t> </a:t>
            </a:r>
            <a:r>
              <a:rPr lang="en-US" sz="2800" b="1" i="1" dirty="0" smtClean="0">
                <a:solidFill>
                  <a:srgbClr val="7030A0"/>
                </a:solidFill>
                <a:latin typeface="NikoshBAN" panose="02000000000000000000"/>
                <a:cs typeface="NikoshBAN" panose="02000000000000000000" pitchFamily="2" charset="0"/>
              </a:rPr>
              <a:t> </a:t>
            </a:r>
            <a:r>
              <a:rPr lang="bn-BD" sz="2800" b="1" i="1" dirty="0" smtClean="0">
                <a:solidFill>
                  <a:srgbClr val="7030A0"/>
                </a:solidFill>
                <a:latin typeface="NikoshBAN" panose="02000000000000000000"/>
                <a:cs typeface="NikoshBAN" panose="02000000000000000000" pitchFamily="2" charset="0"/>
              </a:rPr>
              <a:t>     বা</a:t>
            </a:r>
            <a:r>
              <a:rPr lang="en-US" sz="2800" b="1" i="1" dirty="0" err="1" smtClean="0">
                <a:solidFill>
                  <a:srgbClr val="7030A0"/>
                </a:solidFill>
                <a:latin typeface="NikoshBAN" panose="02000000000000000000"/>
                <a:cs typeface="NikoshBAN" panose="02000000000000000000" pitchFamily="2" charset="0"/>
              </a:rPr>
              <a:t>সা</a:t>
            </a:r>
            <a:r>
              <a:rPr lang="en-US" sz="2800" b="1" i="1" dirty="0" smtClean="0">
                <a:solidFill>
                  <a:srgbClr val="7030A0"/>
                </a:solidFill>
                <a:latin typeface="NikoshBAN" panose="02000000000000000000"/>
                <a:cs typeface="NikoshBAN" panose="02000000000000000000" pitchFamily="2" charset="0"/>
              </a:rPr>
              <a:t> </a:t>
            </a:r>
            <a:r>
              <a:rPr lang="bn-BD" sz="2800" b="1" i="1" dirty="0">
                <a:solidFill>
                  <a:srgbClr val="7030A0"/>
                </a:solidFill>
                <a:latin typeface="NikoshBAN" panose="02000000000000000000"/>
                <a:cs typeface="NikoshBAN" panose="02000000000000000000" pitchFamily="2" charset="0"/>
              </a:rPr>
              <a:t>তৈরি করে।</a:t>
            </a:r>
          </a:p>
          <a:p>
            <a:pPr algn="ctr"/>
            <a:r>
              <a:rPr lang="bn-BD" sz="2800" b="1" i="1" dirty="0">
                <a:solidFill>
                  <a:srgbClr val="7030A0"/>
                </a:solidFill>
                <a:latin typeface="NikoshBAN" panose="02000000000000000000"/>
                <a:cs typeface="NikoshBAN" panose="02000000000000000000" pitchFamily="2" charset="0"/>
              </a:rPr>
              <a:t>২। এদের মাথা ছাই রঙের।</a:t>
            </a:r>
          </a:p>
          <a:p>
            <a:pPr algn="ctr"/>
            <a:r>
              <a:rPr lang="bn-BD" sz="2800" b="1" i="1" dirty="0">
                <a:solidFill>
                  <a:srgbClr val="7030A0"/>
                </a:solidFill>
                <a:latin typeface="NikoshBAN" panose="02000000000000000000"/>
                <a:cs typeface="NikoshBAN" panose="02000000000000000000" pitchFamily="2" charset="0"/>
              </a:rPr>
              <a:t>৩। এদের পিঠ বাদামি রঙের।</a:t>
            </a:r>
          </a:p>
          <a:p>
            <a:pPr algn="ctr"/>
            <a:r>
              <a:rPr lang="bn-BD" sz="2800" b="1" i="1" dirty="0">
                <a:solidFill>
                  <a:srgbClr val="7030A0"/>
                </a:solidFill>
                <a:latin typeface="NikoshBAN" panose="02000000000000000000"/>
                <a:cs typeface="NikoshBAN" panose="02000000000000000000" pitchFamily="2" charset="0"/>
              </a:rPr>
              <a:t>৪। চড়ুই পাখি দেখতে ছোট।</a:t>
            </a:r>
          </a:p>
          <a:p>
            <a:pPr algn="ctr"/>
            <a:r>
              <a:rPr lang="bn-BD" sz="2800" b="1" i="1" dirty="0">
                <a:solidFill>
                  <a:srgbClr val="7030A0"/>
                </a:solidFill>
                <a:latin typeface="NikoshBAN" panose="02000000000000000000"/>
                <a:cs typeface="NikoshBAN" panose="02000000000000000000" pitchFamily="2" charset="0"/>
              </a:rPr>
              <a:t> ৫। শস্যদানা এদের প্রিয় খাদ্য। </a:t>
            </a:r>
            <a:endParaRPr lang="en-US" sz="2800" b="1" i="1" dirty="0">
              <a:solidFill>
                <a:srgbClr val="7030A0"/>
              </a:solidFill>
              <a:latin typeface="NikoshBAN" panose="0200000000000000000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4385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22030" y="4290646"/>
            <a:ext cx="5189061" cy="807828"/>
          </a:xfrm>
          <a:prstGeom prst="rect">
            <a:avLst/>
          </a:prstGeom>
          <a:solidFill>
            <a:schemeClr val="bg1"/>
          </a:solidFill>
          <a:ln w="762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b="1" dirty="0">
                <a:solidFill>
                  <a:srgbClr val="FF0000"/>
                </a:solidFill>
                <a:latin typeface="NikoshBAN" panose="02000000000000000000"/>
                <a:cs typeface="NikoshBAN" panose="02000000000000000000" pitchFamily="2" charset="0"/>
              </a:rPr>
              <a:t>এই পাখির নাম কি?</a:t>
            </a:r>
            <a:endParaRPr lang="en-US" sz="4000" b="1" dirty="0">
              <a:solidFill>
                <a:srgbClr val="FF0000"/>
              </a:solidFill>
              <a:latin typeface="NikoshBAN" panose="0200000000000000000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17596" y="5318633"/>
            <a:ext cx="4197928" cy="997952"/>
          </a:xfrm>
          <a:prstGeom prst="rect">
            <a:avLst/>
          </a:prstGeom>
          <a:solidFill>
            <a:schemeClr val="bg1"/>
          </a:solidFill>
          <a:ln w="762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b="1" dirty="0">
                <a:solidFill>
                  <a:srgbClr val="FF0000"/>
                </a:solidFill>
                <a:latin typeface="NikoshBAN" panose="02000000000000000000"/>
                <a:cs typeface="NikoshBAN" panose="02000000000000000000" pitchFamily="2" charset="0"/>
              </a:rPr>
              <a:t>টুনটুনি</a:t>
            </a:r>
            <a:endParaRPr lang="en-US" sz="4400" b="1" dirty="0">
              <a:solidFill>
                <a:srgbClr val="FF0000"/>
              </a:solidFill>
              <a:latin typeface="NikoshBAN" panose="0200000000000000000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21484" y="147711"/>
            <a:ext cx="5785573" cy="988362"/>
          </a:xfrm>
          <a:prstGeom prst="rect">
            <a:avLst/>
          </a:prstGeom>
          <a:solidFill>
            <a:schemeClr val="bg1"/>
          </a:solidFill>
          <a:ln w="76200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b="1" dirty="0">
                <a:solidFill>
                  <a:srgbClr val="7030A0"/>
                </a:solidFill>
                <a:latin typeface="NikoshBAN" panose="02000000000000000000"/>
                <a:cs typeface="NikoshBAN" panose="02000000000000000000" pitchFamily="2" charset="0"/>
              </a:rPr>
              <a:t>টুনটুনি সম্পর্কে ৫ টি বাক্য বলো।</a:t>
            </a:r>
            <a:endParaRPr lang="en-US" sz="2800" b="1" dirty="0">
              <a:solidFill>
                <a:srgbClr val="7030A0"/>
              </a:solidFill>
              <a:latin typeface="NikoshBAN" panose="0200000000000000000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21484" y="1357744"/>
            <a:ext cx="5785574" cy="5098473"/>
          </a:xfrm>
          <a:prstGeom prst="rect">
            <a:avLst/>
          </a:prstGeom>
          <a:solidFill>
            <a:schemeClr val="bg1"/>
          </a:solidFill>
          <a:ln w="762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b="1" dirty="0">
                <a:solidFill>
                  <a:srgbClr val="7030A0"/>
                </a:solidFill>
                <a:latin typeface="NikoshBAN" panose="02000000000000000000"/>
                <a:cs typeface="NikoshBAN" panose="02000000000000000000" pitchFamily="2" charset="0"/>
              </a:rPr>
              <a:t>১। টুনটুনি খুব ছোট পাখি।</a:t>
            </a:r>
          </a:p>
          <a:p>
            <a:pPr algn="ctr"/>
            <a:r>
              <a:rPr lang="bn-BD" sz="3200" b="1" dirty="0">
                <a:solidFill>
                  <a:srgbClr val="7030A0"/>
                </a:solidFill>
                <a:latin typeface="NikoshBAN" panose="02000000000000000000"/>
                <a:cs typeface="NikoshBAN" panose="02000000000000000000" pitchFamily="2" charset="0"/>
              </a:rPr>
              <a:t>২। টুনটুনির পালক জলপাই সবুজ।</a:t>
            </a:r>
          </a:p>
          <a:p>
            <a:pPr algn="ctr"/>
            <a:r>
              <a:rPr lang="bn-BD" sz="3200" b="1" dirty="0">
                <a:solidFill>
                  <a:srgbClr val="7030A0"/>
                </a:solidFill>
                <a:latin typeface="NikoshBAN" panose="02000000000000000000"/>
                <a:cs typeface="NikoshBAN" panose="02000000000000000000" pitchFamily="2" charset="0"/>
              </a:rPr>
              <a:t>৩। এদের ঠোঁট লম্বা।</a:t>
            </a:r>
          </a:p>
          <a:p>
            <a:pPr algn="ctr"/>
            <a:r>
              <a:rPr lang="bn-BD" sz="3200" b="1" dirty="0">
                <a:solidFill>
                  <a:srgbClr val="7030A0"/>
                </a:solidFill>
                <a:latin typeface="NikoshBAN" panose="02000000000000000000"/>
                <a:cs typeface="NikoshBAN" panose="02000000000000000000" pitchFamily="2" charset="0"/>
              </a:rPr>
              <a:t>৪। এরা টুই টুই শব্দ করে</a:t>
            </a:r>
            <a:r>
              <a:rPr lang="en-US" sz="3200" b="1" dirty="0">
                <a:solidFill>
                  <a:srgbClr val="7030A0"/>
                </a:solidFill>
                <a:latin typeface="NikoshBAN" panose="0200000000000000000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NikoshBAN" panose="02000000000000000000"/>
                <a:cs typeface="NikoshBAN" panose="02000000000000000000" pitchFamily="2" charset="0"/>
              </a:rPr>
              <a:t>ডাকে</a:t>
            </a:r>
            <a:r>
              <a:rPr lang="bn-BD" sz="3200" b="1" dirty="0">
                <a:solidFill>
                  <a:srgbClr val="7030A0"/>
                </a:solidFill>
                <a:latin typeface="NikoshBAN" panose="02000000000000000000"/>
                <a:cs typeface="NikoshBAN" panose="02000000000000000000" pitchFamily="2" charset="0"/>
              </a:rPr>
              <a:t>।</a:t>
            </a:r>
          </a:p>
          <a:p>
            <a:pPr algn="ctr"/>
            <a:r>
              <a:rPr lang="bn-BD" sz="3200" b="1" dirty="0">
                <a:solidFill>
                  <a:srgbClr val="7030A0"/>
                </a:solidFill>
                <a:latin typeface="NikoshBAN" panose="02000000000000000000"/>
                <a:cs typeface="NikoshBAN" panose="02000000000000000000" pitchFamily="2" charset="0"/>
              </a:rPr>
              <a:t>৫। </a:t>
            </a:r>
            <a:r>
              <a:rPr lang="en-US" sz="3200" b="1" dirty="0" err="1">
                <a:solidFill>
                  <a:srgbClr val="7030A0"/>
                </a:solidFill>
                <a:latin typeface="NikoshBAN" panose="02000000000000000000"/>
                <a:cs typeface="NikoshBAN" panose="02000000000000000000" pitchFamily="2" charset="0"/>
              </a:rPr>
              <a:t>এরা</a:t>
            </a:r>
            <a:r>
              <a:rPr lang="en-US" sz="3200" b="1" dirty="0">
                <a:solidFill>
                  <a:srgbClr val="7030A0"/>
                </a:solidFill>
                <a:latin typeface="NikoshBAN" panose="0200000000000000000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NikoshBAN" panose="02000000000000000000"/>
                <a:cs typeface="NikoshBAN" panose="02000000000000000000" pitchFamily="2" charset="0"/>
              </a:rPr>
              <a:t>গাছের</a:t>
            </a:r>
            <a:r>
              <a:rPr lang="en-US" sz="3200" b="1" dirty="0">
                <a:solidFill>
                  <a:srgbClr val="7030A0"/>
                </a:solidFill>
                <a:latin typeface="NikoshBAN" panose="0200000000000000000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NikoshBAN" panose="02000000000000000000"/>
                <a:cs typeface="NikoshBAN" panose="02000000000000000000" pitchFamily="2" charset="0"/>
              </a:rPr>
              <a:t>পাতার</a:t>
            </a:r>
            <a:r>
              <a:rPr lang="en-US" sz="3200" b="1" dirty="0">
                <a:solidFill>
                  <a:srgbClr val="7030A0"/>
                </a:solidFill>
                <a:latin typeface="NikoshBAN" panose="0200000000000000000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NikoshBAN" panose="02000000000000000000"/>
                <a:cs typeface="NikoshBAN" panose="02000000000000000000" pitchFamily="2" charset="0"/>
              </a:rPr>
              <a:t>মধ্যে</a:t>
            </a:r>
            <a:r>
              <a:rPr lang="en-US" sz="3200" b="1" dirty="0">
                <a:solidFill>
                  <a:srgbClr val="7030A0"/>
                </a:solidFill>
                <a:latin typeface="NikoshBAN" panose="0200000000000000000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NikoshBAN" panose="02000000000000000000"/>
                <a:cs typeface="NikoshBAN" panose="02000000000000000000" pitchFamily="2" charset="0"/>
              </a:rPr>
              <a:t>বাসা</a:t>
            </a:r>
            <a:r>
              <a:rPr lang="en-US" sz="3200" b="1" dirty="0">
                <a:solidFill>
                  <a:srgbClr val="7030A0"/>
                </a:solidFill>
                <a:latin typeface="NikoshBAN" panose="0200000000000000000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NikoshBAN" panose="02000000000000000000"/>
                <a:cs typeface="NikoshBAN" panose="02000000000000000000" pitchFamily="2" charset="0"/>
              </a:rPr>
              <a:t>তৈরি</a:t>
            </a:r>
            <a:r>
              <a:rPr lang="en-US" sz="3200" b="1" dirty="0">
                <a:solidFill>
                  <a:srgbClr val="7030A0"/>
                </a:solidFill>
                <a:latin typeface="NikoshBAN" panose="0200000000000000000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NikoshBAN" panose="02000000000000000000"/>
                <a:cs typeface="NikoshBAN" panose="02000000000000000000" pitchFamily="2" charset="0"/>
              </a:rPr>
              <a:t>করে</a:t>
            </a:r>
            <a:r>
              <a:rPr lang="en-US" sz="3200" b="1" dirty="0">
                <a:solidFill>
                  <a:srgbClr val="7030A0"/>
                </a:solidFill>
                <a:latin typeface="NikoshBAN" panose="02000000000000000000"/>
                <a:cs typeface="NikoshBAN" panose="02000000000000000000" pitchFamily="2" charset="0"/>
              </a:rPr>
              <a:t>।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6623F459-8CC6-4DD0-A1AA-DDA38C3A5AA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030" y="147711"/>
            <a:ext cx="5049130" cy="3922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0960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325113" y="117566"/>
            <a:ext cx="8845534" cy="1169924"/>
          </a:xfrm>
          <a:prstGeom prst="ellipse">
            <a:avLst/>
          </a:prstGeom>
          <a:solidFill>
            <a:srgbClr val="FFFF00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i="1" dirty="0">
                <a:solidFill>
                  <a:schemeClr val="tx1"/>
                </a:solidFill>
                <a:latin typeface="NikoshBAN" panose="02000000000000000000"/>
                <a:cs typeface="NikoshBAN" panose="02000000000000000000" pitchFamily="2" charset="0"/>
              </a:rPr>
              <a:t>দলীয় কাজ</a:t>
            </a:r>
            <a:endParaRPr lang="en-US" sz="5400" i="1" dirty="0">
              <a:solidFill>
                <a:schemeClr val="tx1"/>
              </a:solidFill>
              <a:latin typeface="NikoshBAN" panose="02000000000000000000"/>
              <a:cs typeface="NikoshBAN" panose="02000000000000000000" pitchFamily="2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119575" y="1288598"/>
            <a:ext cx="3742007" cy="3560493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b="1" i="1" u="sng" dirty="0">
                <a:solidFill>
                  <a:srgbClr val="FF0000"/>
                </a:solidFill>
                <a:latin typeface="NikoshBAN" panose="02000000000000000000"/>
                <a:cs typeface="NikoshBAN" panose="02000000000000000000" pitchFamily="2" charset="0"/>
              </a:rPr>
              <a:t>দোয়েল দল</a:t>
            </a:r>
          </a:p>
          <a:p>
            <a:pPr algn="ctr"/>
            <a:r>
              <a:rPr lang="bn-BD" sz="2800" b="1" i="1" dirty="0">
                <a:solidFill>
                  <a:schemeClr val="tx1"/>
                </a:solidFill>
                <a:latin typeface="NikoshBAN" panose="02000000000000000000"/>
                <a:cs typeface="NikoshBAN" panose="02000000000000000000" pitchFamily="2" charset="0"/>
              </a:rPr>
              <a:t>দোয়েলের ৫ টি বৈশিষ্ট্য লিখ।</a:t>
            </a:r>
          </a:p>
          <a:p>
            <a:pPr algn="ctr"/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8131125" y="1274532"/>
            <a:ext cx="3840480" cy="357456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b="1" i="1" u="sng" dirty="0">
                <a:solidFill>
                  <a:srgbClr val="FF0000"/>
                </a:solidFill>
                <a:latin typeface="NikoshBAN" panose="02000000000000000000"/>
                <a:cs typeface="NikoshBAN" panose="02000000000000000000" pitchFamily="2" charset="0"/>
              </a:rPr>
              <a:t>টুনটুনি দল</a:t>
            </a:r>
          </a:p>
          <a:p>
            <a:pPr algn="ctr"/>
            <a:r>
              <a:rPr lang="bn-BD" sz="3200" b="1" i="1" dirty="0">
                <a:solidFill>
                  <a:schemeClr val="tx1"/>
                </a:solidFill>
                <a:latin typeface="NikoshBAN" panose="02000000000000000000"/>
                <a:cs typeface="NikoshBAN" panose="02000000000000000000" pitchFamily="2" charset="0"/>
              </a:rPr>
              <a:t>টুনটুনির ৫টি বৈশিষ্ট্য লিখ।</a:t>
            </a:r>
          </a:p>
        </p:txBody>
      </p:sp>
      <p:sp>
        <p:nvSpPr>
          <p:cNvPr id="5" name="Oval 4"/>
          <p:cNvSpPr/>
          <p:nvPr/>
        </p:nvSpPr>
        <p:spPr>
          <a:xfrm>
            <a:off x="4040944" y="1398327"/>
            <a:ext cx="3910819" cy="3450764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b="1" i="1" u="sng" dirty="0">
                <a:solidFill>
                  <a:srgbClr val="FF0000"/>
                </a:solidFill>
                <a:latin typeface="NikoshBAN" panose="02000000000000000000"/>
                <a:cs typeface="NikoshBAN" panose="02000000000000000000" pitchFamily="2" charset="0"/>
              </a:rPr>
              <a:t>চড়ুই দল</a:t>
            </a:r>
          </a:p>
          <a:p>
            <a:pPr algn="ctr"/>
            <a:r>
              <a:rPr lang="bn-BD" sz="3200" b="1" i="1" dirty="0">
                <a:solidFill>
                  <a:schemeClr val="tx1"/>
                </a:solidFill>
                <a:latin typeface="NikoshBAN" panose="02000000000000000000"/>
                <a:cs typeface="NikoshBAN" panose="02000000000000000000" pitchFamily="2" charset="0"/>
              </a:rPr>
              <a:t>চড়ুইয়ের ৫ টি বৈশিষ্ট্য লিখ।</a:t>
            </a:r>
            <a:endParaRPr lang="en-US" sz="3200" b="1" i="1" dirty="0">
              <a:solidFill>
                <a:schemeClr val="tx1"/>
              </a:solidFill>
              <a:latin typeface="NikoshBAN" panose="02000000000000000000"/>
              <a:cs typeface="NikoshBAN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523" t="45338" r="472" b="28495"/>
          <a:stretch/>
        </p:blipFill>
        <p:spPr>
          <a:xfrm>
            <a:off x="4225636" y="5070766"/>
            <a:ext cx="3726127" cy="1422834"/>
          </a:xfrm>
          <a:prstGeom prst="rect">
            <a:avLst/>
          </a:prstGeom>
          <a:ln w="76200">
            <a:solidFill>
              <a:srgbClr val="FF0000"/>
            </a:solidFill>
          </a:ln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1F643D3A-3E1D-437E-BC31-97F4C2B8C18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060" y="5070765"/>
            <a:ext cx="3419036" cy="1422834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BF12E654-D922-42D9-830D-9E3831DD540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2569" y="5070766"/>
            <a:ext cx="3419036" cy="1422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1559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/>
          <p:cNvSpPr/>
          <p:nvPr/>
        </p:nvSpPr>
        <p:spPr>
          <a:xfrm>
            <a:off x="1674055" y="759656"/>
            <a:ext cx="9312813" cy="1124562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b="1" dirty="0">
                <a:solidFill>
                  <a:srgbClr val="FF0000"/>
                </a:solidFill>
                <a:latin typeface="NikoshBAN" panose="02000000000000000000"/>
                <a:cs typeface="NikoshBAN" panose="02000000000000000000" pitchFamily="2" charset="0"/>
              </a:rPr>
              <a:t>শিক্ষার্থীর নিরব পাঠ</a:t>
            </a:r>
            <a:endParaRPr lang="en-US" sz="4800" b="1" dirty="0">
              <a:solidFill>
                <a:srgbClr val="FF0000"/>
              </a:solidFill>
              <a:latin typeface="NikoshBAN" panose="0200000000000000000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294" y="2184542"/>
            <a:ext cx="10874325" cy="4228905"/>
          </a:xfrm>
          <a:prstGeom prst="rect">
            <a:avLst/>
          </a:prstGeom>
          <a:ln w="76200"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1340060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299</Words>
  <Application>Microsoft Office PowerPoint</Application>
  <PresentationFormat>Widescreen</PresentationFormat>
  <Paragraphs>56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Singer</dc:creator>
  <cp:lastModifiedBy>Singer</cp:lastModifiedBy>
  <cp:revision>9</cp:revision>
  <dcterms:created xsi:type="dcterms:W3CDTF">2019-10-11T05:38:37Z</dcterms:created>
  <dcterms:modified xsi:type="dcterms:W3CDTF">2019-10-11T08:22:07Z</dcterms:modified>
</cp:coreProperties>
</file>