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4" r:id="rId4"/>
    <p:sldId id="259" r:id="rId5"/>
    <p:sldId id="267" r:id="rId6"/>
    <p:sldId id="260" r:id="rId7"/>
    <p:sldId id="261" r:id="rId8"/>
    <p:sldId id="283" r:id="rId9"/>
    <p:sldId id="277" r:id="rId10"/>
    <p:sldId id="278" r:id="rId11"/>
    <p:sldId id="279" r:id="rId12"/>
    <p:sldId id="268" r:id="rId13"/>
    <p:sldId id="280" r:id="rId14"/>
    <p:sldId id="281" r:id="rId15"/>
    <p:sldId id="275" r:id="rId16"/>
    <p:sldId id="269" r:id="rId17"/>
    <p:sldId id="265" r:id="rId18"/>
    <p:sldId id="285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BD"/>
    <a:srgbClr val="79BBB5"/>
    <a:srgbClr val="990033"/>
    <a:srgbClr val="E2A69A"/>
    <a:srgbClr val="993366"/>
    <a:srgbClr val="A2728B"/>
    <a:srgbClr val="95C674"/>
    <a:srgbClr val="5436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D54EEF-3B01-4DE9-8EDF-6371B8EB7D84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437229-D338-4407-BDFC-18E10BC7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0506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38964-C993-4799-B2C6-1AE5832D8C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920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291601-0ABA-42C9-A517-F7810DA303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80869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F776-F42D-4AA5-9816-BC15432B8DDE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1AD2-EDC9-4AF4-B971-4E14619A4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432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78FD-9A0D-4C4D-88FB-84491E8085A8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A8EB-32FA-4053-B1F8-969DEDD6C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189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918F-D9F4-497F-8F71-49DB09EC01EC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AE3D-5618-452D-A2A2-927592C0F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210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32A1-9130-4076-9DE9-6E901D126086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59D0-4215-4AEC-89C5-37E0B63B4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39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4015B-8392-4A8D-8C06-90BD45A46188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2966-8F91-4B6B-9342-F17C3C571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321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D1DA-4C40-46D6-AD45-D60CAA3E9C5C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EBE7-8673-41A6-9761-CFF24674A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631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B2DE-7BF9-498A-959A-5CDC258533FA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1649-AEB2-4EA9-9031-55275A9D7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188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9751-134D-46DA-B975-E028E1042596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BF7B-5A96-403B-ADBA-98210A044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2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C27F-BA76-45FF-87E3-9A5CD55B9463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66A0-3B2F-437E-8063-F185CBA52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584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ED31-9B0D-42BA-9B64-15726F954864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81E9-104C-4830-B67E-2697CC57C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8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8444-0ECB-4E93-8384-C8BCBA41834D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B05F-D839-4F82-AEDB-98C92CAB2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1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931BC-A421-48C4-942D-B77E85B1F289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C60A45-8928-45D4-8B07-98C2F1654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338"/>
            <a:ext cx="12192000" cy="6824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12-Point Star 14"/>
          <p:cNvSpPr/>
          <p:nvPr/>
        </p:nvSpPr>
        <p:spPr>
          <a:xfrm>
            <a:off x="3027823" y="1034334"/>
            <a:ext cx="5688473" cy="4915617"/>
          </a:xfrm>
          <a:prstGeom prst="star12">
            <a:avLst>
              <a:gd name="adj" fmla="val 39398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6626" y="755650"/>
            <a:ext cx="3004456" cy="113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5400" dirty="0" smtClean="0">
                <a:ln>
                  <a:solidFill>
                    <a:srgbClr val="7030A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dirty="0" smtClean="0">
                <a:solidFill>
                  <a:srgbClr val="993366"/>
                </a:solidFill>
              </a:rPr>
              <a:t> </a:t>
            </a:r>
            <a:endParaRPr lang="en-US" dirty="0">
              <a:solidFill>
                <a:srgbClr val="9933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78991" y="4801549"/>
            <a:ext cx="3004456" cy="113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5400" dirty="0" smtClean="0">
                <a:ln>
                  <a:solidFill>
                    <a:srgbClr val="7030A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r>
              <a:rPr lang="bn-BD" dirty="0" smtClean="0">
                <a:solidFill>
                  <a:srgbClr val="993366"/>
                </a:solidFill>
              </a:rPr>
              <a:t> </a:t>
            </a:r>
            <a:endParaRPr lang="en-US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415375" y="677863"/>
            <a:ext cx="3901883" cy="3479800"/>
          </a:xfrm>
          <a:prstGeom prst="roundRect">
            <a:avLst>
              <a:gd name="adj" fmla="val 388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844" y="2592388"/>
            <a:ext cx="4043695" cy="3357563"/>
          </a:xfrm>
          <a:prstGeom prst="rect">
            <a:avLst/>
          </a:prstGeom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902450" y="4572001"/>
            <a:ext cx="3695287" cy="1377950"/>
          </a:xfrm>
          <a:prstGeom prst="rect">
            <a:avLst/>
          </a:prstGeom>
          <a:solidFill>
            <a:srgbClr val="E2A6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চাকমারা কাঠ ও বাঁশ দিয়ে মাচার মতো ঘর তৈরি করে । ঘরগুলোতে ওঠার জন্য রয়েছে কাঠের বা বাঁশের সিঁড়ি  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96039" y="1102298"/>
            <a:ext cx="3612662" cy="163614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 বসবাসকারী চাকমারা    সাধারণত জুম চাষ করেন ।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29350" y="3116263"/>
            <a:ext cx="4443413" cy="3138487"/>
          </a:xfrm>
          <a:prstGeom prst="roundRect">
            <a:avLst>
              <a:gd name="adj" fmla="val 1981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408112" y="722315"/>
            <a:ext cx="4383088" cy="3132137"/>
          </a:xfrm>
          <a:prstGeom prst="roundRect">
            <a:avLst>
              <a:gd name="adj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743075" y="4008439"/>
            <a:ext cx="4048125" cy="16763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পাহাড়ের ঢালু জায়গা পরিষ্কার করে  ছোট ছোট দা দিয়ে গর্ত করে বীজ লাগিয়ে এ চাষ করতে হয় ।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85850" y="996950"/>
            <a:ext cx="2935288" cy="560388"/>
          </a:xfrm>
          <a:prstGeom prst="rect">
            <a:avLst/>
          </a:prstGeom>
          <a:solidFill>
            <a:srgbClr val="E2A69A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4988" y="217487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4988" y="2243138"/>
            <a:ext cx="11088687" cy="508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65574" y="3258287"/>
            <a:ext cx="7437439" cy="2140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কোন কোন অঞ্চলে ক্ষুদ্র </a:t>
            </a:r>
            <a:r>
              <a:rPr lang="bn-BD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 রয়েছে? </a:t>
            </a:r>
            <a:endParaRPr lang="bn-BD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চাকমাদের জীবনধারা তোমার কেমন লাগে? কেন? </a:t>
            </a:r>
            <a:endParaRPr lang="bn-BD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37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598738"/>
            <a:ext cx="26416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laque 16"/>
          <p:cNvSpPr/>
          <p:nvPr/>
        </p:nvSpPr>
        <p:spPr>
          <a:xfrm>
            <a:off x="1665288" y="827088"/>
            <a:ext cx="3994150" cy="2935287"/>
          </a:xfrm>
          <a:prstGeom prst="plaque">
            <a:avLst>
              <a:gd name="adj" fmla="val 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laque 22"/>
          <p:cNvSpPr/>
          <p:nvPr/>
        </p:nvSpPr>
        <p:spPr>
          <a:xfrm>
            <a:off x="6692900" y="3281363"/>
            <a:ext cx="3924300" cy="2733675"/>
          </a:xfrm>
          <a:prstGeom prst="plaque">
            <a:avLst>
              <a:gd name="adj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92900" y="787400"/>
            <a:ext cx="3279775" cy="1658938"/>
          </a:xfrm>
          <a:prstGeom prst="rect">
            <a:avLst/>
          </a:prstGeom>
          <a:solidFill>
            <a:srgbClr val="E2A69A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ঐতিহ্যগত ভাবে চাকমারা নিজেদের তাঁতে নানা নকশায় কাপড় বোনে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05063" y="4224338"/>
            <a:ext cx="3511550" cy="1790700"/>
          </a:xfrm>
          <a:prstGeom prst="rect">
            <a:avLst/>
          </a:prstGeom>
          <a:solidFill>
            <a:srgbClr val="E2A69A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 নারীদের পোশাকের নাম</a:t>
            </a:r>
          </a:p>
          <a:p>
            <a:pPr>
              <a:defRPr/>
            </a:pP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পিনন- হাদি । পিনন কোমর থেকে </a:t>
            </a:r>
          </a:p>
          <a:p>
            <a:pPr>
              <a:defRPr/>
            </a:pP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 পর্যন্ত লম্বা । উপরের অংশটির নাম হাদি । ছেলেরা পরে ফতুয়া ও </a:t>
            </a:r>
          </a:p>
          <a:p>
            <a:pPr>
              <a:defRPr/>
            </a:pP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পাঞ্জাবির  মতো পোশাক 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Snip Diagonal Corner Rectangle 16"/>
          <p:cNvSpPr/>
          <p:nvPr/>
        </p:nvSpPr>
        <p:spPr>
          <a:xfrm>
            <a:off x="1865313" y="1147763"/>
            <a:ext cx="3802062" cy="2541587"/>
          </a:xfrm>
          <a:prstGeom prst="snip2DiagRect">
            <a:avLst>
              <a:gd name="adj1" fmla="val 0"/>
              <a:gd name="adj2" fmla="val 411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Snip Diagonal Corner Rectangle 17"/>
          <p:cNvSpPr/>
          <p:nvPr/>
        </p:nvSpPr>
        <p:spPr>
          <a:xfrm>
            <a:off x="6505575" y="3324225"/>
            <a:ext cx="3505200" cy="2695575"/>
          </a:xfrm>
          <a:prstGeom prst="snip2DiagRect">
            <a:avLst>
              <a:gd name="adj1" fmla="val 0"/>
              <a:gd name="adj2" fmla="val 411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ular Callout 23"/>
          <p:cNvSpPr/>
          <p:nvPr/>
        </p:nvSpPr>
        <p:spPr>
          <a:xfrm rot="5400000">
            <a:off x="7457282" y="292893"/>
            <a:ext cx="1600200" cy="2989263"/>
          </a:xfrm>
          <a:prstGeom prst="wedgeRectCallout">
            <a:avLst>
              <a:gd name="adj1" fmla="val -17071"/>
              <a:gd name="adj2" fmla="val 86476"/>
            </a:avLst>
          </a:prstGeom>
          <a:solidFill>
            <a:srgbClr val="E2A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 </a:t>
            </a:r>
            <a:endParaRPr lang="en-US" dirty="0"/>
          </a:p>
        </p:txBody>
      </p:sp>
      <p:sp>
        <p:nvSpPr>
          <p:cNvPr id="25" name="Rectangular Callout 24"/>
          <p:cNvSpPr/>
          <p:nvPr/>
        </p:nvSpPr>
        <p:spPr>
          <a:xfrm rot="16200000">
            <a:off x="3113882" y="3417093"/>
            <a:ext cx="1600200" cy="2989263"/>
          </a:xfrm>
          <a:prstGeom prst="wedgeRectCallout">
            <a:avLst>
              <a:gd name="adj1" fmla="val -17071"/>
              <a:gd name="adj2" fmla="val 86476"/>
            </a:avLst>
          </a:prstGeom>
          <a:solidFill>
            <a:srgbClr val="E2A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19350" y="4225925"/>
            <a:ext cx="2989263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 বৌদ্ধ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পূর্ণিমা’ 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 অন্যতম প্রধান ধর্মীয় অনুষ্ঠান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69125" y="1073150"/>
            <a:ext cx="3352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চাকমারা বিভিন্ন ধরণের উৎসব পালন করেন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4988" y="217487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4988" y="2243138"/>
            <a:ext cx="11088687" cy="508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470" name="TextBox 17"/>
          <p:cNvSpPr txBox="1">
            <a:spLocks noChangeArrowheads="1"/>
          </p:cNvSpPr>
          <p:nvPr/>
        </p:nvSpPr>
        <p:spPr bwMode="auto">
          <a:xfrm>
            <a:off x="3362440" y="1054895"/>
            <a:ext cx="4114800" cy="7699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নিইঃ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62440" y="3297985"/>
            <a:ext cx="5433782" cy="1383553"/>
          </a:xfrm>
          <a:prstGeom prst="roundRect">
            <a:avLst>
              <a:gd name="adj" fmla="val 8736"/>
            </a:avLst>
          </a:prstGeom>
          <a:gradFill flip="none" rotWithShape="1">
            <a:gsLst>
              <a:gs pos="0">
                <a:srgbClr val="A2728B"/>
              </a:gs>
              <a:gs pos="74000">
                <a:srgbClr val="FFEFBD"/>
              </a:gs>
              <a:gs pos="83000">
                <a:srgbClr val="A2728B"/>
              </a:gs>
              <a:gs pos="100000">
                <a:srgbClr val="E2A69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9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1338" y="6345238"/>
            <a:ext cx="11082337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5175" y="996950"/>
            <a:ext cx="2935288" cy="5603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192588" y="788988"/>
            <a:ext cx="3841750" cy="2830512"/>
          </a:xfrm>
          <a:prstGeom prst="roundRect">
            <a:avLst>
              <a:gd name="adj" fmla="val 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52775" y="4102642"/>
            <a:ext cx="6814185" cy="163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b="1" dirty="0">
                <a:solidFill>
                  <a:srgbClr val="00A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চিত্রে কোন জাতি </a:t>
            </a:r>
            <a:r>
              <a:rPr lang="bn-BD" sz="3600" b="1" dirty="0" smtClean="0">
                <a:solidFill>
                  <a:srgbClr val="00A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সত্তার </a:t>
            </a:r>
            <a:r>
              <a:rPr lang="bn-BD" sz="3600" b="1" dirty="0">
                <a:solidFill>
                  <a:srgbClr val="00A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 রয়েছে ? </a:t>
            </a:r>
            <a:endParaRPr lang="en-US" sz="3600" b="1" dirty="0">
              <a:solidFill>
                <a:srgbClr val="00A2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00A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>
                <a:solidFill>
                  <a:srgbClr val="00A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তাদের পোশাক ও উৎসবের বর্ণনা দাও । </a:t>
            </a:r>
            <a:endParaRPr lang="en-US" sz="3600" b="1" dirty="0">
              <a:solidFill>
                <a:srgbClr val="00A2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7463" y="15875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419921">
            <a:off x="9442450" y="1050925"/>
            <a:ext cx="1539875" cy="51911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20764" y="1019853"/>
            <a:ext cx="2138363" cy="482600"/>
          </a:xfrm>
          <a:prstGeom prst="rect">
            <a:avLst/>
          </a:prstGeom>
          <a:solidFill>
            <a:srgbClr val="E2A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7109" y="2753205"/>
            <a:ext cx="5171803" cy="562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জুম চাষ করে কেন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9058" y="3645093"/>
            <a:ext cx="3525861" cy="475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।ধর্ম পালনের জন্য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87474" y="3582078"/>
            <a:ext cx="3370997" cy="5067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সংস্কৃতি রক্ষার জন্য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9058" y="4574527"/>
            <a:ext cx="3566804" cy="445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আনন্দের জন্য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32517" y="4590430"/>
            <a:ext cx="3325954" cy="4134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জীবিকার জন্য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50226" y="1949409"/>
            <a:ext cx="1220787" cy="850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40171" y="1916138"/>
            <a:ext cx="1220788" cy="850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130117" y="1922488"/>
            <a:ext cx="1220787" cy="850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110008" y="1878493"/>
            <a:ext cx="1220788" cy="874712"/>
            <a:chOff x="9286642" y="3405188"/>
            <a:chExt cx="1220788" cy="874712"/>
          </a:xfrm>
        </p:grpSpPr>
        <p:sp>
          <p:nvSpPr>
            <p:cNvPr id="33" name="Rectangle 32"/>
            <p:cNvSpPr/>
            <p:nvPr/>
          </p:nvSpPr>
          <p:spPr>
            <a:xfrm>
              <a:off x="9286642" y="3429000"/>
              <a:ext cx="1220788" cy="850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527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013" y="3405188"/>
              <a:ext cx="8191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1158296" y="2013338"/>
            <a:ext cx="4985544" cy="482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উত্তরপত্রে লেখঃ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8210" y="5363171"/>
            <a:ext cx="3222857" cy="5497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অপশনে ক্লিক করুন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7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5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7463" y="15875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419921">
            <a:off x="9693945" y="981054"/>
            <a:ext cx="1539875" cy="51911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5962" y="677597"/>
            <a:ext cx="2138363" cy="350986"/>
          </a:xfrm>
          <a:prstGeom prst="rect">
            <a:avLst/>
          </a:prstGeom>
          <a:solidFill>
            <a:srgbClr val="E2A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7109" y="2753205"/>
            <a:ext cx="6558086" cy="562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ছবিতে চাকমাদের কোন উৎসব ফুটে উঠেছে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9058" y="3645093"/>
            <a:ext cx="3525861" cy="475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কঠিন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চীবর দান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881" y="3613899"/>
            <a:ext cx="3370997" cy="5067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সাংগ্রেইন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9058" y="4574527"/>
            <a:ext cx="3566804" cy="445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মাঘী পূর্ণিমা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6924" y="4486388"/>
            <a:ext cx="3325954" cy="5355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বিজু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50226" y="1949409"/>
            <a:ext cx="1220787" cy="850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40171" y="1916138"/>
            <a:ext cx="1220788" cy="850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130117" y="1922488"/>
            <a:ext cx="1220787" cy="850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110008" y="1878493"/>
            <a:ext cx="1220788" cy="874712"/>
            <a:chOff x="9286642" y="3405188"/>
            <a:chExt cx="1220788" cy="874712"/>
          </a:xfrm>
        </p:grpSpPr>
        <p:sp>
          <p:nvSpPr>
            <p:cNvPr id="33" name="Rectangle 32"/>
            <p:cNvSpPr/>
            <p:nvPr/>
          </p:nvSpPr>
          <p:spPr>
            <a:xfrm>
              <a:off x="9286642" y="3429000"/>
              <a:ext cx="1220788" cy="850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527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013" y="3405188"/>
              <a:ext cx="8191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1078210" y="5363171"/>
            <a:ext cx="3222857" cy="5497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অপশনে ক্লিক করুন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761" y="644608"/>
            <a:ext cx="2930241" cy="201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71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7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60550" y="1208882"/>
            <a:ext cx="2935288" cy="560388"/>
          </a:xfrm>
          <a:prstGeom prst="rect">
            <a:avLst/>
          </a:prstGeom>
          <a:solidFill>
            <a:srgbClr val="A272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4988" y="217487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4988" y="2227263"/>
            <a:ext cx="11102975" cy="6826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60550" y="3168650"/>
            <a:ext cx="8299450" cy="2420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জীবনধারার সাথে আমাদের জীবনধারার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কী কী অমিল রয়েছে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338"/>
            <a:ext cx="12192000" cy="6824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464050" y="838200"/>
            <a:ext cx="2925763" cy="6397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0438" y="2422525"/>
            <a:ext cx="4525962" cy="2886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আজিজুর</a:t>
            </a:r>
            <a:r>
              <a:rPr lang="en-US" sz="3200" dirty="0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n>
                <a:solidFill>
                  <a:srgbClr val="993366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কান্দিগাঁও</a:t>
            </a:r>
            <a:r>
              <a:rPr lang="bn-BD" sz="3200" dirty="0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স.প্রা.বি</a:t>
            </a:r>
            <a:r>
              <a:rPr lang="bn-BD" sz="3200" dirty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কমলগঞ্জ,মৌলভীবাজার</a:t>
            </a:r>
            <a:r>
              <a:rPr lang="bn-BD" sz="3200" dirty="0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>
                <a:solidFill>
                  <a:srgbClr val="993366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27725" y="2460625"/>
            <a:ext cx="5086350" cy="28844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চতুর্থ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 ও বিশ্ব পরিচয়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বিষয়বস্তু-</a:t>
            </a:r>
            <a:r>
              <a:rPr lang="en-US" sz="3200" dirty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320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200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নৃ-গোষ্ঠী </a:t>
            </a:r>
            <a:endParaRPr lang="bn-BD" sz="3200" dirty="0">
              <a:ln>
                <a:solidFill>
                  <a:srgbClr val="993366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 (চাকমা</a:t>
            </a:r>
            <a:r>
              <a:rPr lang="bn-BD" sz="3200" dirty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bn-BD" sz="4000" dirty="0">
                <a:ln>
                  <a:solidFill>
                    <a:srgbClr val="993366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993366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49275" y="1870075"/>
            <a:ext cx="11082338" cy="19050"/>
          </a:xfrm>
          <a:prstGeom prst="line">
            <a:avLst/>
          </a:prstGeom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9275" y="1951038"/>
            <a:ext cx="11074400" cy="20637"/>
          </a:xfrm>
          <a:prstGeom prst="line">
            <a:avLst/>
          </a:prstGeom>
          <a:ln w="2857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61975" y="5640388"/>
            <a:ext cx="11082338" cy="19050"/>
          </a:xfrm>
          <a:prstGeom prst="line">
            <a:avLst/>
          </a:prstGeom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61975" y="5721350"/>
            <a:ext cx="11075988" cy="20638"/>
          </a:xfrm>
          <a:prstGeom prst="line">
            <a:avLst/>
          </a:prstGeom>
          <a:ln w="2857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653088" y="1951038"/>
            <a:ext cx="23812" cy="3689350"/>
          </a:xfrm>
          <a:prstGeom prst="line">
            <a:avLst/>
          </a:prstGeom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726113" y="1971675"/>
            <a:ext cx="28575" cy="3668713"/>
          </a:xfrm>
          <a:prstGeom prst="line">
            <a:avLst/>
          </a:prstGeom>
          <a:ln w="2857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612" name="Picture 17" descr="00n4001wI5D.gif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236663"/>
            <a:ext cx="4941887" cy="4386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22" descr="0077.gif"/>
          <p:cNvPicPr>
            <a:picLocks noChangeAspect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42605">
            <a:off x="6062662" y="2360613"/>
            <a:ext cx="88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298591" y="4905471"/>
            <a:ext cx="2724723" cy="7132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600" b="1" dirty="0">
              <a:ln>
                <a:solidFill>
                  <a:srgbClr val="FF0000"/>
                </a:solidFill>
              </a:ln>
              <a:solidFill>
                <a:srgbClr val="CC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171805" y="4602217"/>
            <a:ext cx="4122738" cy="711200"/>
          </a:xfrm>
          <a:prstGeom prst="roundRect">
            <a:avLst>
              <a:gd name="adj" fmla="val 50000"/>
            </a:avLst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উৎসবটি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13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34141490"/>
              </p:ext>
            </p:extLst>
          </p:nvPr>
        </p:nvGraphicFramePr>
        <p:xfrm>
          <a:off x="5476876" y="2674144"/>
          <a:ext cx="914400" cy="771525"/>
        </p:xfrm>
        <a:graphic>
          <a:graphicData uri="http://schemas.openxmlformats.org/presentationml/2006/ole">
            <p:oleObj spid="_x0000_s5177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122477" y="4614917"/>
            <a:ext cx="4122738" cy="703263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252304" y="977521"/>
            <a:ext cx="3553428" cy="623934"/>
          </a:xfrm>
          <a:prstGeom prst="roundRect">
            <a:avLst>
              <a:gd name="adj" fmla="val 14000"/>
            </a:avLst>
          </a:prstGeom>
          <a:solidFill>
            <a:srgbClr val="E2A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এসো ভিডিও দেখি-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5" grpId="1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44389" y="792793"/>
            <a:ext cx="3109137" cy="451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8167" y="2389910"/>
            <a:ext cx="5008729" cy="24008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ক্ষুদ্র জাতিসত্তা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>
                  <a:solidFill>
                    <a:srgbClr val="9933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(চাকমা) </a:t>
            </a:r>
            <a:endParaRPr lang="en-US" sz="3600" dirty="0">
              <a:ln>
                <a:solidFill>
                  <a:srgbClr val="993366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89" y="1784156"/>
            <a:ext cx="5493686" cy="3830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6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05625"/>
          </a:xfrm>
          <a:prstGeom prst="frame">
            <a:avLst>
              <a:gd name="adj1" fmla="val 328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6875" y="546100"/>
            <a:ext cx="0" cy="5969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817350" y="546100"/>
            <a:ext cx="0" cy="5969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6875" y="6516688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6875" y="546100"/>
            <a:ext cx="114204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9275" y="698500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9913" y="6383338"/>
            <a:ext cx="11082337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52250" y="698500"/>
            <a:ext cx="0" cy="56848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1975" y="711200"/>
            <a:ext cx="7938" cy="56784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3703" y="3285432"/>
            <a:ext cx="8103171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জাতিসত্তা সম্পর্কে বলতে পারবে । 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জীবনধারা বর্ণনা করতে পারবে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পোশাক ও উৎসব বর্ণনা করতে পারবে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3629467" y="956603"/>
            <a:ext cx="4600136" cy="1533379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7463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2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4" y="644943"/>
            <a:ext cx="2740024" cy="22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09062"/>
            <a:ext cx="2571750" cy="22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s://www.teachers.gov.bd/sites/default/files/styles/large/public/photo/MARMA_0.jpg?itok=FzC4bPD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6563" y="3054350"/>
            <a:ext cx="2533650" cy="2281237"/>
          </a:xfrm>
          <a:prstGeom prst="rect">
            <a:avLst/>
          </a:prstGeom>
          <a:solidFill>
            <a:srgbClr val="A2728B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5" name="Picture 24" descr="Bangladesh Map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757738" y="755651"/>
            <a:ext cx="3603963" cy="458062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232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4" y="2900364"/>
            <a:ext cx="2752724" cy="243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01675" y="5341937"/>
            <a:ext cx="10023919" cy="979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বাংলেদেশে ৪৫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টিরও অধিক 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 রয়েছে । তারা সাধারণত পার্বত্য চট্টগ্রামসহ উত্তর-পূর্ব,উত্তর-পশ্চিম,মধ্য-উত্তর ও উত্তর বঙ্গের বিভিন্ন জেলায় বাস করে । তাদের রয়েছে নিজস্ব ভাষা ও সংস্কৃতি। সামাজিক আচার-প্রথা,খাদ্যাভ্যাস ও অন্যান্য অনুষ্ঠানের দিক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তারা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 থেকে আলাদা । 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3913" y="2595023"/>
            <a:ext cx="819150" cy="277812"/>
          </a:xfrm>
          <a:prstGeom prst="rect">
            <a:avLst/>
          </a:prstGeom>
          <a:solidFill>
            <a:srgbClr val="E2A69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0025" y="2532063"/>
            <a:ext cx="817563" cy="279400"/>
          </a:xfrm>
          <a:prstGeom prst="rect">
            <a:avLst/>
          </a:prstGeom>
          <a:solidFill>
            <a:srgbClr val="E2A69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 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71063" y="5024438"/>
            <a:ext cx="819150" cy="317500"/>
          </a:xfrm>
          <a:prstGeom prst="rect">
            <a:avLst/>
          </a:prstGeom>
          <a:solidFill>
            <a:srgbClr val="E2A69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মারমা </a:t>
            </a:r>
            <a:r>
              <a:rPr lang="bn-BD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73838" y="5062538"/>
            <a:ext cx="819150" cy="279400"/>
          </a:xfrm>
          <a:prstGeom prst="rect">
            <a:avLst/>
          </a:prstGeom>
          <a:solidFill>
            <a:srgbClr val="E2A69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মনিপুরি  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chakma danc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6827" y="1616579"/>
            <a:ext cx="4405698" cy="33253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 Diagonal Corner Rectangle 17"/>
          <p:cNvSpPr/>
          <p:nvPr/>
        </p:nvSpPr>
        <p:spPr>
          <a:xfrm>
            <a:off x="6394717" y="1549400"/>
            <a:ext cx="4228956" cy="3452813"/>
          </a:xfrm>
          <a:prstGeom prst="round2DiagRect">
            <a:avLst>
              <a:gd name="adj1" fmla="val 0"/>
              <a:gd name="adj2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45630" y="5305425"/>
            <a:ext cx="5935663" cy="630237"/>
          </a:xfrm>
          <a:prstGeom prst="rect">
            <a:avLst/>
          </a:prstGeom>
          <a:solidFill>
            <a:srgbClr val="E2A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বাংলাদেশের বৃহত্তম ক্ষুদ্র জাতিগোষ্ঠী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67413" y="3867150"/>
            <a:ext cx="3897312" cy="1922463"/>
          </a:xfrm>
          <a:prstGeom prst="rect">
            <a:avLst/>
          </a:prstGeom>
          <a:solidFill>
            <a:srgbClr val="E2A69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চাকমাদের নিজস্ব বর্ণমালা ও ভাষা আছে।আছে গান, নাচ, ও সাহিত্য 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7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4" y="887413"/>
            <a:ext cx="3723259" cy="2316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887414"/>
            <a:ext cx="3778250" cy="2316162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502025"/>
            <a:ext cx="3716338" cy="249669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33338"/>
            <a:ext cx="12192000" cy="6824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exagon 22"/>
          <p:cNvSpPr/>
          <p:nvPr/>
        </p:nvSpPr>
        <p:spPr>
          <a:xfrm>
            <a:off x="1596392" y="2800348"/>
            <a:ext cx="4573428" cy="3360739"/>
          </a:xfrm>
          <a:prstGeom prst="hexagon">
            <a:avLst>
              <a:gd name="adj" fmla="val 0"/>
              <a:gd name="vf" fmla="val 11547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6182170" y="665163"/>
            <a:ext cx="4388294" cy="3312542"/>
          </a:xfrm>
          <a:prstGeom prst="hexagon">
            <a:avLst>
              <a:gd name="adj" fmla="val 0"/>
              <a:gd name="vf" fmla="val 11547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64350" y="4638675"/>
            <a:ext cx="3422650" cy="800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নাদেং খারা, গুদো খারা, এবং ঘিলা খারা চাকমাদের প্রিয় খেলা </a:t>
            </a:r>
            <a:r>
              <a:rPr lang="bn-BD" sz="105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5722</TotalTime>
  <Words>416</Words>
  <Application>Microsoft Office PowerPoint</Application>
  <PresentationFormat>Custom</PresentationFormat>
  <Paragraphs>85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245</cp:revision>
  <dcterms:created xsi:type="dcterms:W3CDTF">2015-03-01T13:16:04Z</dcterms:created>
  <dcterms:modified xsi:type="dcterms:W3CDTF">2020-12-28T17:20:24Z</dcterms:modified>
</cp:coreProperties>
</file>