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CFF"/>
    <a:srgbClr val="C30000"/>
    <a:srgbClr val="FF66FF"/>
    <a:srgbClr val="FE33FF"/>
    <a:srgbClr val="CE6D96"/>
    <a:srgbClr val="FF99FF"/>
    <a:srgbClr val="C5648D"/>
    <a:srgbClr val="DE9AAF"/>
    <a:srgbClr val="8E95D9"/>
    <a:srgbClr val="8D9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104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861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D155C-0FCE-477A-9B9B-7BB292D7EFCB}" type="datetimeFigureOut">
              <a:rPr lang="en-US" smtClean="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83721-19D3-42C9-BC0C-A10348B838B5}" type="slidenum">
              <a:rPr lang="en-US" smtClean="0"/>
              <a:t>‹#›</a:t>
            </a:fld>
            <a:endParaRPr lang="en-US" dirty="0"/>
          </a:p>
        </p:txBody>
      </p:sp>
    </p:spTree>
    <p:extLst>
      <p:ext uri="{BB962C8B-B14F-4D97-AF65-F5344CB8AC3E}">
        <p14:creationId xmlns:p14="http://schemas.microsoft.com/office/powerpoint/2010/main" val="14056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D155C-0FCE-477A-9B9B-7BB292D7EFCB}" type="datetimeFigureOut">
              <a:rPr lang="en-US" smtClean="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83721-19D3-42C9-BC0C-A10348B838B5}" type="slidenum">
              <a:rPr lang="en-US" smtClean="0"/>
              <a:t>‹#›</a:t>
            </a:fld>
            <a:endParaRPr lang="en-US" dirty="0"/>
          </a:p>
        </p:txBody>
      </p:sp>
    </p:spTree>
    <p:extLst>
      <p:ext uri="{BB962C8B-B14F-4D97-AF65-F5344CB8AC3E}">
        <p14:creationId xmlns:p14="http://schemas.microsoft.com/office/powerpoint/2010/main" val="232725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D155C-0FCE-477A-9B9B-7BB292D7EFCB}" type="datetimeFigureOut">
              <a:rPr lang="en-US" smtClean="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83721-19D3-42C9-BC0C-A10348B838B5}" type="slidenum">
              <a:rPr lang="en-US" smtClean="0"/>
              <a:t>‹#›</a:t>
            </a:fld>
            <a:endParaRPr lang="en-US" dirty="0"/>
          </a:p>
        </p:txBody>
      </p:sp>
    </p:spTree>
    <p:extLst>
      <p:ext uri="{BB962C8B-B14F-4D97-AF65-F5344CB8AC3E}">
        <p14:creationId xmlns:p14="http://schemas.microsoft.com/office/powerpoint/2010/main" val="394900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8D155C-0FCE-477A-9B9B-7BB292D7EFCB}" type="datetimeFigureOut">
              <a:rPr lang="en-US" smtClean="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83721-19D3-42C9-BC0C-A10348B838B5}" type="slidenum">
              <a:rPr lang="en-US" smtClean="0"/>
              <a:t>‹#›</a:t>
            </a:fld>
            <a:endParaRPr lang="en-US" dirty="0"/>
          </a:p>
        </p:txBody>
      </p:sp>
    </p:spTree>
    <p:extLst>
      <p:ext uri="{BB962C8B-B14F-4D97-AF65-F5344CB8AC3E}">
        <p14:creationId xmlns:p14="http://schemas.microsoft.com/office/powerpoint/2010/main" val="164090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8D155C-0FCE-477A-9B9B-7BB292D7EFCB}" type="datetimeFigureOut">
              <a:rPr lang="en-US" smtClean="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83721-19D3-42C9-BC0C-A10348B838B5}" type="slidenum">
              <a:rPr lang="en-US" smtClean="0"/>
              <a:t>‹#›</a:t>
            </a:fld>
            <a:endParaRPr lang="en-US" dirty="0"/>
          </a:p>
        </p:txBody>
      </p:sp>
    </p:spTree>
    <p:extLst>
      <p:ext uri="{BB962C8B-B14F-4D97-AF65-F5344CB8AC3E}">
        <p14:creationId xmlns:p14="http://schemas.microsoft.com/office/powerpoint/2010/main" val="114529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8D155C-0FCE-477A-9B9B-7BB292D7EFCB}" type="datetimeFigureOut">
              <a:rPr lang="en-US" smtClean="0"/>
              <a:t>12/28/2020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783721-19D3-42C9-BC0C-A10348B838B5}" type="slidenum">
              <a:rPr lang="en-US" smtClean="0"/>
              <a:t>‹#›</a:t>
            </a:fld>
            <a:endParaRPr lang="en-US" dirty="0"/>
          </a:p>
        </p:txBody>
      </p:sp>
    </p:spTree>
    <p:extLst>
      <p:ext uri="{BB962C8B-B14F-4D97-AF65-F5344CB8AC3E}">
        <p14:creationId xmlns:p14="http://schemas.microsoft.com/office/powerpoint/2010/main" val="51698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8D155C-0FCE-477A-9B9B-7BB292D7EFCB}" type="datetimeFigureOut">
              <a:rPr lang="en-US" smtClean="0"/>
              <a:t>12/28/2020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783721-19D3-42C9-BC0C-A10348B838B5}" type="slidenum">
              <a:rPr lang="en-US" smtClean="0"/>
              <a:t>‹#›</a:t>
            </a:fld>
            <a:endParaRPr lang="en-US" dirty="0"/>
          </a:p>
        </p:txBody>
      </p:sp>
    </p:spTree>
    <p:extLst>
      <p:ext uri="{BB962C8B-B14F-4D97-AF65-F5344CB8AC3E}">
        <p14:creationId xmlns:p14="http://schemas.microsoft.com/office/powerpoint/2010/main" val="379352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Bevel 6"/>
          <p:cNvSpPr/>
          <p:nvPr userDrawn="1"/>
        </p:nvSpPr>
        <p:spPr>
          <a:xfrm>
            <a:off x="0" y="0"/>
            <a:ext cx="12192000" cy="6858000"/>
          </a:xfrm>
          <a:prstGeom prst="bevel">
            <a:avLst>
              <a:gd name="adj" fmla="val 1944"/>
            </a:avLst>
          </a:prstGeom>
          <a:solidFill>
            <a:schemeClr val="accent2">
              <a:lumMod val="75000"/>
            </a:schemeClr>
          </a:solidFill>
          <a:ln>
            <a:solidFill>
              <a:schemeClr val="accent6">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Screen Clipp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2" y="152400"/>
            <a:ext cx="11785599" cy="6553200"/>
          </a:xfrm>
          <a:prstGeom prst="rect">
            <a:avLst/>
          </a:prstGeom>
        </p:spPr>
      </p:pic>
    </p:spTree>
    <p:extLst>
      <p:ext uri="{BB962C8B-B14F-4D97-AF65-F5344CB8AC3E}">
        <p14:creationId xmlns:p14="http://schemas.microsoft.com/office/powerpoint/2010/main" val="158659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8D155C-0FCE-477A-9B9B-7BB292D7EFCB}" type="datetimeFigureOut">
              <a:rPr lang="en-US" smtClean="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83721-19D3-42C9-BC0C-A10348B838B5}" type="slidenum">
              <a:rPr lang="en-US" smtClean="0"/>
              <a:t>‹#›</a:t>
            </a:fld>
            <a:endParaRPr lang="en-US" dirty="0"/>
          </a:p>
        </p:txBody>
      </p:sp>
    </p:spTree>
    <p:extLst>
      <p:ext uri="{BB962C8B-B14F-4D97-AF65-F5344CB8AC3E}">
        <p14:creationId xmlns:p14="http://schemas.microsoft.com/office/powerpoint/2010/main" val="245834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8D155C-0FCE-477A-9B9B-7BB292D7EFCB}" type="datetimeFigureOut">
              <a:rPr lang="en-US" smtClean="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83721-19D3-42C9-BC0C-A10348B838B5}" type="slidenum">
              <a:rPr lang="en-US" smtClean="0"/>
              <a:t>‹#›</a:t>
            </a:fld>
            <a:endParaRPr lang="en-US" dirty="0"/>
          </a:p>
        </p:txBody>
      </p:sp>
    </p:spTree>
    <p:extLst>
      <p:ext uri="{BB962C8B-B14F-4D97-AF65-F5344CB8AC3E}">
        <p14:creationId xmlns:p14="http://schemas.microsoft.com/office/powerpoint/2010/main" val="254347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D155C-0FCE-477A-9B9B-7BB292D7EFCB}" type="datetimeFigureOut">
              <a:rPr lang="en-US" smtClean="0"/>
              <a:t>12/28/2020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83721-19D3-42C9-BC0C-A10348B838B5}" type="slidenum">
              <a:rPr lang="en-US" smtClean="0"/>
              <a:t>‹#›</a:t>
            </a:fld>
            <a:endParaRPr lang="en-US" dirty="0"/>
          </a:p>
        </p:txBody>
      </p:sp>
    </p:spTree>
    <p:extLst>
      <p:ext uri="{BB962C8B-B14F-4D97-AF65-F5344CB8AC3E}">
        <p14:creationId xmlns:p14="http://schemas.microsoft.com/office/powerpoint/2010/main" val="44572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hyperlink" Target="https://bn.m.wikipedia.org/wiki/%E0%A6%A1%E0%A6%BE%E0%A6%9F%E0%A6%BE_%E0%A6%B8%E0%A7%8D%E0%A6%9F%E0%A7%8D%E0%A6%B0%E0%A6%BE%E0%A6%95%E0%A6%9A%E0%A6%BE%E0%A6%B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llowcopy.com/open/?url=https:\/\/en.wikipedia.org\/wiki\/Read-only_memory" TargetMode="External"/><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06E8FB-E663-4DA6-955A-CDE5D7938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0998"/>
            <a:ext cx="4267200" cy="3886201"/>
          </a:xfrm>
          <a:prstGeom prst="rect">
            <a:avLst/>
          </a:prstGeom>
          <a:solidFill>
            <a:srgbClr val="FF99FF"/>
          </a:solidFill>
          <a:ln w="76200">
            <a:noFill/>
          </a:ln>
        </p:spPr>
      </p:pic>
      <p:pic>
        <p:nvPicPr>
          <p:cNvPr id="2" name="Picture 1">
            <a:extLst>
              <a:ext uri="{FF2B5EF4-FFF2-40B4-BE49-F238E27FC236}">
                <a16:creationId xmlns:a16="http://schemas.microsoft.com/office/drawing/2014/main" id="{B8BFDAEF-F990-4869-BD7A-C73A8EB2E301}"/>
              </a:ext>
            </a:extLst>
          </p:cNvPr>
          <p:cNvPicPr>
            <a:picLocks noChangeAspect="1"/>
          </p:cNvPicPr>
          <p:nvPr/>
        </p:nvPicPr>
        <p:blipFill>
          <a:blip r:embed="rId3"/>
          <a:stretch>
            <a:fillRect/>
          </a:stretch>
        </p:blipFill>
        <p:spPr>
          <a:xfrm>
            <a:off x="3085896" y="4267199"/>
            <a:ext cx="6020209" cy="3078747"/>
          </a:xfrm>
          <a:prstGeom prst="rect">
            <a:avLst/>
          </a:prstGeom>
        </p:spPr>
      </p:pic>
    </p:spTree>
    <p:extLst>
      <p:ext uri="{BB962C8B-B14F-4D97-AF65-F5344CB8AC3E}">
        <p14:creationId xmlns:p14="http://schemas.microsoft.com/office/powerpoint/2010/main" val="3913460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E6D96"/>
        </a:solidFill>
        <a:effectLst/>
      </p:bgPr>
    </p:bg>
    <p:spTree>
      <p:nvGrpSpPr>
        <p:cNvPr id="1" name=""/>
        <p:cNvGrpSpPr/>
        <p:nvPr/>
      </p:nvGrpSpPr>
      <p:grpSpPr>
        <a:xfrm>
          <a:off x="0" y="0"/>
          <a:ext cx="0" cy="0"/>
          <a:chOff x="0" y="0"/>
          <a:chExt cx="0" cy="0"/>
        </a:xfrm>
      </p:grpSpPr>
      <p:pic>
        <p:nvPicPr>
          <p:cNvPr id="13" name="Picture 12" descr="Screen Clipping">
            <a:extLst>
              <a:ext uri="{FF2B5EF4-FFF2-40B4-BE49-F238E27FC236}">
                <a16:creationId xmlns:a16="http://schemas.microsoft.com/office/drawing/2014/main" id="{EF89B74D-FB41-4459-8809-259507FE2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233" y="519545"/>
            <a:ext cx="5077534" cy="2886478"/>
          </a:xfrm>
          <a:prstGeom prst="rect">
            <a:avLst/>
          </a:prstGeom>
          <a:ln w="228600" cap="sq" cmpd="thickThin">
            <a:solidFill>
              <a:srgbClr val="000000"/>
            </a:solidFill>
            <a:prstDash val="solid"/>
            <a:miter lim="800000"/>
          </a:ln>
          <a:effectLst>
            <a:innerShdw blurRad="76200">
              <a:srgbClr val="000000"/>
            </a:innerShdw>
          </a:effectLst>
        </p:spPr>
      </p:pic>
      <p:sp>
        <p:nvSpPr>
          <p:cNvPr id="14" name="Rectangle 13">
            <a:extLst>
              <a:ext uri="{FF2B5EF4-FFF2-40B4-BE49-F238E27FC236}">
                <a16:creationId xmlns:a16="http://schemas.microsoft.com/office/drawing/2014/main" id="{E1516C70-8D5A-4281-9B87-2602CCDB1149}"/>
              </a:ext>
            </a:extLst>
          </p:cNvPr>
          <p:cNvSpPr/>
          <p:nvPr/>
        </p:nvSpPr>
        <p:spPr>
          <a:xfrm>
            <a:off x="857250" y="4191000"/>
            <a:ext cx="10477500" cy="1631216"/>
          </a:xfrm>
          <a:prstGeom prst="rect">
            <a:avLst/>
          </a:prstGeom>
        </p:spPr>
        <p:txBody>
          <a:bodyPr wrap="square">
            <a:spAutoFit/>
          </a:bodyPr>
          <a:lstStyle/>
          <a:p>
            <a:pPr algn="just" fontAlgn="base">
              <a:defRPr/>
            </a:pPr>
            <a:r>
              <a:rPr lang="as-IN" sz="2800" b="1" kern="0" dirty="0">
                <a:solidFill>
                  <a:prstClr val="black"/>
                </a:solidFill>
              </a:rPr>
              <a:t>কম্পিউটারের প্রধান মেমোরি আবার দুই ভাগে ভাগ করা যায়</a:t>
            </a:r>
            <a:r>
              <a:rPr lang="en-US" sz="2800" b="1" kern="0" dirty="0">
                <a:solidFill>
                  <a:prstClr val="black"/>
                </a:solidFill>
              </a:rPr>
              <a:t>। </a:t>
            </a:r>
            <a:r>
              <a:rPr lang="as-IN" sz="2800" b="1" kern="0" dirty="0">
                <a:solidFill>
                  <a:prstClr val="black"/>
                </a:solidFill>
              </a:rPr>
              <a:t> যথা-</a:t>
            </a:r>
          </a:p>
          <a:p>
            <a:pPr algn="just" fontAlgn="base">
              <a:defRPr/>
            </a:pPr>
            <a:r>
              <a:rPr lang="en-US" sz="3600" b="1" kern="0" dirty="0">
                <a:solidFill>
                  <a:prstClr val="black"/>
                </a:solidFill>
              </a:rPr>
              <a:t>RAM (Random Access Memory)</a:t>
            </a:r>
          </a:p>
          <a:p>
            <a:pPr algn="just" fontAlgn="base">
              <a:defRPr/>
            </a:pPr>
            <a:r>
              <a:rPr lang="en-US" sz="3600" b="1" kern="0" dirty="0">
                <a:solidFill>
                  <a:prstClr val="black"/>
                </a:solidFill>
              </a:rPr>
              <a:t>ROM (Read Only Memory)</a:t>
            </a:r>
          </a:p>
        </p:txBody>
      </p:sp>
    </p:spTree>
    <p:extLst>
      <p:ext uri="{BB962C8B-B14F-4D97-AF65-F5344CB8AC3E}">
        <p14:creationId xmlns:p14="http://schemas.microsoft.com/office/powerpoint/2010/main" val="3217048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3250"/>
                                        <p:tgtEl>
                                          <p:spTgt spid="13"/>
                                        </p:tgtEl>
                                      </p:cBhvr>
                                    </p:animEffect>
                                  </p:childTnLst>
                                </p:cTn>
                              </p:par>
                            </p:childTnLst>
                          </p:cTn>
                        </p:par>
                        <p:par>
                          <p:cTn id="8" fill="hold">
                            <p:stCondLst>
                              <p:cond delay="4500"/>
                            </p:stCondLst>
                            <p:childTnLst>
                              <p:par>
                                <p:cTn id="9" presetID="2" presetClass="entr" presetSubtype="4"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250" fill="hold"/>
                                        <p:tgtEl>
                                          <p:spTgt spid="14"/>
                                        </p:tgtEl>
                                        <p:attrNameLst>
                                          <p:attrName>ppt_x</p:attrName>
                                        </p:attrNameLst>
                                      </p:cBhvr>
                                      <p:tavLst>
                                        <p:tav tm="0">
                                          <p:val>
                                            <p:strVal val="#ppt_x"/>
                                          </p:val>
                                        </p:tav>
                                        <p:tav tm="100000">
                                          <p:val>
                                            <p:strVal val="#ppt_x"/>
                                          </p:val>
                                        </p:tav>
                                      </p:tavLst>
                                    </p:anim>
                                    <p:anim calcmode="lin" valueType="num">
                                      <p:cBhvr additive="base">
                                        <p:cTn id="12" dur="2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6D9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A9B8A4-A1ED-4928-8188-9A96B6DC0BE7}"/>
              </a:ext>
            </a:extLst>
          </p:cNvPr>
          <p:cNvGrpSpPr/>
          <p:nvPr/>
        </p:nvGrpSpPr>
        <p:grpSpPr>
          <a:xfrm>
            <a:off x="1741151" y="165206"/>
            <a:ext cx="8834387" cy="2349394"/>
            <a:chOff x="1741151" y="165206"/>
            <a:chExt cx="8834387" cy="2308324"/>
          </a:xfrm>
        </p:grpSpPr>
        <p:pic>
          <p:nvPicPr>
            <p:cNvPr id="5" name="Picture 4" descr="Screen Clipping">
              <a:extLst>
                <a:ext uri="{FF2B5EF4-FFF2-40B4-BE49-F238E27FC236}">
                  <a16:creationId xmlns:a16="http://schemas.microsoft.com/office/drawing/2014/main" id="{2C618B60-EFDA-40F6-B06D-A7BD0684F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151" y="165206"/>
              <a:ext cx="3973848" cy="2308324"/>
            </a:xfrm>
            <a:prstGeom prst="rect">
              <a:avLst/>
            </a:prstGeom>
          </p:spPr>
        </p:pic>
        <p:sp>
          <p:nvSpPr>
            <p:cNvPr id="6" name="Rectangle 5">
              <a:extLst>
                <a:ext uri="{FF2B5EF4-FFF2-40B4-BE49-F238E27FC236}">
                  <a16:creationId xmlns:a16="http://schemas.microsoft.com/office/drawing/2014/main" id="{2A7B68AA-66FE-49D6-9865-E7839DCE6C39}"/>
                </a:ext>
              </a:extLst>
            </p:cNvPr>
            <p:cNvSpPr/>
            <p:nvPr/>
          </p:nvSpPr>
          <p:spPr>
            <a:xfrm>
              <a:off x="5714999" y="165206"/>
              <a:ext cx="4860539"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as-IN" sz="2400" b="1" dirty="0"/>
                <a:t>হার্জ</a:t>
              </a:r>
            </a:p>
            <a:p>
              <a:r>
                <a:rPr lang="as-IN" sz="2400" b="1" dirty="0"/>
                <a:t>একক পদ্ধতি	</a:t>
              </a:r>
              <a:r>
                <a:rPr lang="en-US" sz="2400" b="1" dirty="0"/>
                <a:t>   	</a:t>
              </a:r>
              <a:r>
                <a:rPr lang="as-IN" sz="2400" b="1" dirty="0"/>
                <a:t>এস আই পদ্ধতি</a:t>
              </a:r>
            </a:p>
            <a:p>
              <a:r>
                <a:rPr lang="as-IN" sz="2400" b="1" dirty="0"/>
                <a:t>যার একক	</a:t>
              </a:r>
              <a:r>
                <a:rPr lang="en-US" sz="2400" b="1" dirty="0"/>
                <a:t>    	</a:t>
              </a:r>
              <a:r>
                <a:rPr lang="as-IN" sz="2400" b="1" dirty="0"/>
                <a:t>কম্পাঙ্ক</a:t>
              </a:r>
            </a:p>
            <a:p>
              <a:r>
                <a:rPr lang="as-IN" sz="2400" b="1" dirty="0"/>
                <a:t>প্রতীক	</a:t>
              </a:r>
              <a:r>
                <a:rPr lang="en-US" sz="2400" b="1" dirty="0"/>
                <a:t>                              </a:t>
              </a:r>
              <a:r>
                <a:rPr lang="as-IN" sz="2400" b="1" dirty="0"/>
                <a:t>㎐ </a:t>
              </a:r>
            </a:p>
            <a:p>
              <a:r>
                <a:rPr lang="as-IN" sz="2400" b="1" dirty="0"/>
                <a:t>যার নামে নামকরণ	হেনরিক হার্টজ</a:t>
              </a:r>
            </a:p>
            <a:p>
              <a:r>
                <a:rPr lang="en-US" sz="2400" b="1" dirty="0"/>
                <a:t>In SI base units:	 1 Hz = 1 s-1</a:t>
              </a:r>
            </a:p>
          </p:txBody>
        </p:sp>
      </p:grpSp>
      <p:sp>
        <p:nvSpPr>
          <p:cNvPr id="9" name="Rectangle 8">
            <a:extLst>
              <a:ext uri="{FF2B5EF4-FFF2-40B4-BE49-F238E27FC236}">
                <a16:creationId xmlns:a16="http://schemas.microsoft.com/office/drawing/2014/main" id="{9AC598BD-3594-4873-8CDA-EC10C75DB013}"/>
              </a:ext>
            </a:extLst>
          </p:cNvPr>
          <p:cNvSpPr/>
          <p:nvPr/>
        </p:nvSpPr>
        <p:spPr>
          <a:xfrm>
            <a:off x="1741151" y="2721114"/>
            <a:ext cx="8834387" cy="707886"/>
          </a:xfrm>
          <a:prstGeom prst="rect">
            <a:avLst/>
          </a:prstGeom>
          <a:solidFill>
            <a:schemeClr val="bg1"/>
          </a:solidFill>
          <a:ln w="57150">
            <a:solidFill>
              <a:srgbClr val="CE6D96"/>
            </a:solidFill>
          </a:ln>
          <a:effectLst>
            <a:glow rad="139700">
              <a:schemeClr val="accent6">
                <a:satMod val="175000"/>
                <a:alpha val="40000"/>
              </a:schemeClr>
            </a:glow>
          </a:effectLst>
        </p:spPr>
        <p:txBody>
          <a:bodyPr wrap="square">
            <a:spAutoFit/>
          </a:bodyPr>
          <a:lstStyle/>
          <a:p>
            <a:pPr algn="just"/>
            <a:r>
              <a:rPr lang="as-IN" sz="2000" b="1" dirty="0"/>
              <a:t> লম্বালম্বিভাবে থাকা বৈদ্যুতিক এবং চৌম্বকক্ষেত্রের মধ্যে প্রতি সেকেন্ডে ঘটা স্পন্দন</a:t>
            </a:r>
            <a:r>
              <a:rPr lang="en-US" sz="2000" b="1" dirty="0"/>
              <a:t> </a:t>
            </a:r>
            <a:r>
              <a:rPr lang="as-IN" sz="2000" b="1" dirty="0"/>
              <a:t>সংখ্যাকে প্রকাশ করা হয়</a:t>
            </a:r>
            <a:r>
              <a:rPr lang="en-US" sz="2000" b="1" dirty="0"/>
              <a:t> তাকে</a:t>
            </a:r>
            <a:r>
              <a:rPr lang="as-IN" sz="2000" b="1" dirty="0"/>
              <a:t> হার্জ বলে।</a:t>
            </a:r>
            <a:endParaRPr lang="en-US" sz="2000" b="1" dirty="0"/>
          </a:p>
        </p:txBody>
      </p:sp>
      <p:pic>
        <p:nvPicPr>
          <p:cNvPr id="10" name="Picture 9" descr="Screen Clipping">
            <a:extLst>
              <a:ext uri="{FF2B5EF4-FFF2-40B4-BE49-F238E27FC236}">
                <a16:creationId xmlns:a16="http://schemas.microsoft.com/office/drawing/2014/main" id="{3395E96E-C5E3-4594-8869-AB13CEB29A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741151" y="3771900"/>
            <a:ext cx="8834387" cy="2362200"/>
          </a:xfrm>
          <a:prstGeom prst="rect">
            <a:avLst/>
          </a:prstGeom>
          <a:noFill/>
          <a:ln w="76200">
            <a:solidFill>
              <a:srgbClr val="DE9AAF"/>
            </a:solidFill>
          </a:ln>
          <a:effectLst>
            <a:glow rad="228600">
              <a:schemeClr val="accent6">
                <a:satMod val="175000"/>
                <a:alpha val="40000"/>
              </a:schemeClr>
            </a:glow>
          </a:effectLst>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4170737346"/>
      </p:ext>
    </p:extLst>
  </p:cSld>
  <p:clrMapOvr>
    <a:masterClrMapping/>
  </p:clrMapOvr>
  <mc:AlternateContent xmlns:mc="http://schemas.openxmlformats.org/markup-compatibility/2006" xmlns:p14="http://schemas.microsoft.com/office/powerpoint/2010/main">
    <mc:Choice Requires="p14">
      <p:transition spd="slow" p14:dur="4400" advClick="0" advTm="2000">
        <p14:honeycomb/>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75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870">
                                          <p:stCondLst>
                                            <p:cond delay="0"/>
                                          </p:stCondLst>
                                        </p:cTn>
                                        <p:tgtEl>
                                          <p:spTgt spid="9"/>
                                        </p:tgtEl>
                                      </p:cBhvr>
                                    </p:animEffect>
                                    <p:anim calcmode="lin" valueType="num">
                                      <p:cBhvr>
                                        <p:cTn id="26"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29"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30"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31" dur="39">
                                          <p:stCondLst>
                                            <p:cond delay="975"/>
                                          </p:stCondLst>
                                        </p:cTn>
                                        <p:tgtEl>
                                          <p:spTgt spid="9"/>
                                        </p:tgtEl>
                                      </p:cBhvr>
                                      <p:to x="100000" y="60000"/>
                                    </p:animScale>
                                    <p:animScale>
                                      <p:cBhvr>
                                        <p:cTn id="32" dur="249" decel="50000">
                                          <p:stCondLst>
                                            <p:cond delay="1014"/>
                                          </p:stCondLst>
                                        </p:cTn>
                                        <p:tgtEl>
                                          <p:spTgt spid="9"/>
                                        </p:tgtEl>
                                      </p:cBhvr>
                                      <p:to x="100000" y="100000"/>
                                    </p:animScale>
                                    <p:animScale>
                                      <p:cBhvr>
                                        <p:cTn id="33" dur="39">
                                          <p:stCondLst>
                                            <p:cond delay="1968"/>
                                          </p:stCondLst>
                                        </p:cTn>
                                        <p:tgtEl>
                                          <p:spTgt spid="9"/>
                                        </p:tgtEl>
                                      </p:cBhvr>
                                      <p:to x="100000" y="80000"/>
                                    </p:animScale>
                                    <p:animScale>
                                      <p:cBhvr>
                                        <p:cTn id="34" dur="249" decel="50000">
                                          <p:stCondLst>
                                            <p:cond delay="2007"/>
                                          </p:stCondLst>
                                        </p:cTn>
                                        <p:tgtEl>
                                          <p:spTgt spid="9"/>
                                        </p:tgtEl>
                                      </p:cBhvr>
                                      <p:to x="100000" y="100000"/>
                                    </p:animScale>
                                    <p:animScale>
                                      <p:cBhvr>
                                        <p:cTn id="35" dur="39">
                                          <p:stCondLst>
                                            <p:cond delay="2463"/>
                                          </p:stCondLst>
                                        </p:cTn>
                                        <p:tgtEl>
                                          <p:spTgt spid="9"/>
                                        </p:tgtEl>
                                      </p:cBhvr>
                                      <p:to x="100000" y="90000"/>
                                    </p:animScale>
                                    <p:animScale>
                                      <p:cBhvr>
                                        <p:cTn id="36" dur="249" decel="50000">
                                          <p:stCondLst>
                                            <p:cond delay="2502"/>
                                          </p:stCondLst>
                                        </p:cTn>
                                        <p:tgtEl>
                                          <p:spTgt spid="9"/>
                                        </p:tgtEl>
                                      </p:cBhvr>
                                      <p:to x="100000" y="100000"/>
                                    </p:animScale>
                                    <p:animScale>
                                      <p:cBhvr>
                                        <p:cTn id="37" dur="39">
                                          <p:stCondLst>
                                            <p:cond delay="2712"/>
                                          </p:stCondLst>
                                        </p:cTn>
                                        <p:tgtEl>
                                          <p:spTgt spid="9"/>
                                        </p:tgtEl>
                                      </p:cBhvr>
                                      <p:to x="100000" y="95000"/>
                                    </p:animScale>
                                    <p:animScale>
                                      <p:cBhvr>
                                        <p:cTn id="38" dur="249" decel="50000">
                                          <p:stCondLst>
                                            <p:cond delay="2751"/>
                                          </p:stCondLst>
                                        </p:cTn>
                                        <p:tgtEl>
                                          <p:spTgt spid="9"/>
                                        </p:tgtEl>
                                      </p:cBhvr>
                                      <p:to x="100000" y="100000"/>
                                    </p:animScale>
                                  </p:childTnLst>
                                </p:cTn>
                              </p:par>
                            </p:childTnLst>
                          </p:cTn>
                        </p:par>
                        <p:par>
                          <p:cTn id="39" fill="hold">
                            <p:stCondLst>
                              <p:cond delay="3750"/>
                            </p:stCondLst>
                            <p:childTnLst>
                              <p:par>
                                <p:cTn id="40" presetID="26"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1160">
                                          <p:stCondLst>
                                            <p:cond delay="0"/>
                                          </p:stCondLst>
                                        </p:cTn>
                                        <p:tgtEl>
                                          <p:spTgt spid="10"/>
                                        </p:tgtEl>
                                      </p:cBhvr>
                                    </p:animEffect>
                                    <p:anim calcmode="lin" valueType="num">
                                      <p:cBhvr>
                                        <p:cTn id="43" dur="3644"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132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1328" tmFilter="0, 0; 0.125,0.2665; 0.25,0.4; 0.375,0.465; 0.5,0.5;  0.625,0.535; 0.75,0.6; 0.875,0.7335; 1,1">
                                          <p:stCondLst>
                                            <p:cond delay="1328"/>
                                          </p:stCondLst>
                                        </p:cTn>
                                        <p:tgtEl>
                                          <p:spTgt spid="10"/>
                                        </p:tgtEl>
                                        <p:attrNameLst>
                                          <p:attrName>ppt_y</p:attrName>
                                        </p:attrNameLst>
                                      </p:cBhvr>
                                      <p:tavLst>
                                        <p:tav tm="0" fmla="#ppt_y-sin(pi*$)/9">
                                          <p:val>
                                            <p:fltVal val="0"/>
                                          </p:val>
                                        </p:tav>
                                        <p:tav tm="100000">
                                          <p:val>
                                            <p:fltVal val="1"/>
                                          </p:val>
                                        </p:tav>
                                      </p:tavLst>
                                    </p:anim>
                                    <p:anim calcmode="lin" valueType="num">
                                      <p:cBhvr>
                                        <p:cTn id="46" dur="664" tmFilter="0, 0; 0.125,0.2665; 0.25,0.4; 0.375,0.465; 0.5,0.5;  0.625,0.535; 0.75,0.6; 0.875,0.7335; 1,1">
                                          <p:stCondLst>
                                            <p:cond delay="2648"/>
                                          </p:stCondLst>
                                        </p:cTn>
                                        <p:tgtEl>
                                          <p:spTgt spid="10"/>
                                        </p:tgtEl>
                                        <p:attrNameLst>
                                          <p:attrName>ppt_y</p:attrName>
                                        </p:attrNameLst>
                                      </p:cBhvr>
                                      <p:tavLst>
                                        <p:tav tm="0" fmla="#ppt_y-sin(pi*$)/27">
                                          <p:val>
                                            <p:fltVal val="0"/>
                                          </p:val>
                                        </p:tav>
                                        <p:tav tm="100000">
                                          <p:val>
                                            <p:fltVal val="1"/>
                                          </p:val>
                                        </p:tav>
                                      </p:tavLst>
                                    </p:anim>
                                    <p:anim calcmode="lin" valueType="num">
                                      <p:cBhvr>
                                        <p:cTn id="47" dur="328" tmFilter="0, 0; 0.125,0.2665; 0.25,0.4; 0.375,0.465; 0.5,0.5;  0.625,0.535; 0.75,0.6; 0.875,0.7335; 1,1">
                                          <p:stCondLst>
                                            <p:cond delay="3312"/>
                                          </p:stCondLst>
                                        </p:cTn>
                                        <p:tgtEl>
                                          <p:spTgt spid="10"/>
                                        </p:tgtEl>
                                        <p:attrNameLst>
                                          <p:attrName>ppt_y</p:attrName>
                                        </p:attrNameLst>
                                      </p:cBhvr>
                                      <p:tavLst>
                                        <p:tav tm="0" fmla="#ppt_y-sin(pi*$)/81">
                                          <p:val>
                                            <p:fltVal val="0"/>
                                          </p:val>
                                        </p:tav>
                                        <p:tav tm="100000">
                                          <p:val>
                                            <p:fltVal val="1"/>
                                          </p:val>
                                        </p:tav>
                                      </p:tavLst>
                                    </p:anim>
                                    <p:animScale>
                                      <p:cBhvr>
                                        <p:cTn id="48" dur="52">
                                          <p:stCondLst>
                                            <p:cond delay="1300"/>
                                          </p:stCondLst>
                                        </p:cTn>
                                        <p:tgtEl>
                                          <p:spTgt spid="10"/>
                                        </p:tgtEl>
                                      </p:cBhvr>
                                      <p:to x="100000" y="60000"/>
                                    </p:animScale>
                                    <p:animScale>
                                      <p:cBhvr>
                                        <p:cTn id="49" dur="332" decel="50000">
                                          <p:stCondLst>
                                            <p:cond delay="1352"/>
                                          </p:stCondLst>
                                        </p:cTn>
                                        <p:tgtEl>
                                          <p:spTgt spid="10"/>
                                        </p:tgtEl>
                                      </p:cBhvr>
                                      <p:to x="100000" y="100000"/>
                                    </p:animScale>
                                    <p:animScale>
                                      <p:cBhvr>
                                        <p:cTn id="50" dur="52">
                                          <p:stCondLst>
                                            <p:cond delay="2624"/>
                                          </p:stCondLst>
                                        </p:cTn>
                                        <p:tgtEl>
                                          <p:spTgt spid="10"/>
                                        </p:tgtEl>
                                      </p:cBhvr>
                                      <p:to x="100000" y="80000"/>
                                    </p:animScale>
                                    <p:animScale>
                                      <p:cBhvr>
                                        <p:cTn id="51" dur="332" decel="50000">
                                          <p:stCondLst>
                                            <p:cond delay="2676"/>
                                          </p:stCondLst>
                                        </p:cTn>
                                        <p:tgtEl>
                                          <p:spTgt spid="10"/>
                                        </p:tgtEl>
                                      </p:cBhvr>
                                      <p:to x="100000" y="100000"/>
                                    </p:animScale>
                                    <p:animScale>
                                      <p:cBhvr>
                                        <p:cTn id="52" dur="52">
                                          <p:stCondLst>
                                            <p:cond delay="3284"/>
                                          </p:stCondLst>
                                        </p:cTn>
                                        <p:tgtEl>
                                          <p:spTgt spid="10"/>
                                        </p:tgtEl>
                                      </p:cBhvr>
                                      <p:to x="100000" y="90000"/>
                                    </p:animScale>
                                    <p:animScale>
                                      <p:cBhvr>
                                        <p:cTn id="53" dur="332" decel="50000">
                                          <p:stCondLst>
                                            <p:cond delay="3336"/>
                                          </p:stCondLst>
                                        </p:cTn>
                                        <p:tgtEl>
                                          <p:spTgt spid="10"/>
                                        </p:tgtEl>
                                      </p:cBhvr>
                                      <p:to x="100000" y="100000"/>
                                    </p:animScale>
                                    <p:animScale>
                                      <p:cBhvr>
                                        <p:cTn id="54" dur="52">
                                          <p:stCondLst>
                                            <p:cond delay="3616"/>
                                          </p:stCondLst>
                                        </p:cTn>
                                        <p:tgtEl>
                                          <p:spTgt spid="10"/>
                                        </p:tgtEl>
                                      </p:cBhvr>
                                      <p:to x="100000" y="95000"/>
                                    </p:animScale>
                                    <p:animScale>
                                      <p:cBhvr>
                                        <p:cTn id="55" dur="332" decel="50000">
                                          <p:stCondLst>
                                            <p:cond delay="3668"/>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648D"/>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F8E802-3ACB-4346-9086-4E71A5C9AB9D}"/>
              </a:ext>
            </a:extLst>
          </p:cNvPr>
          <p:cNvGrpSpPr/>
          <p:nvPr/>
        </p:nvGrpSpPr>
        <p:grpSpPr>
          <a:xfrm>
            <a:off x="1752600" y="297874"/>
            <a:ext cx="8686801" cy="2826327"/>
            <a:chOff x="1752600" y="297874"/>
            <a:chExt cx="8686801" cy="2826327"/>
          </a:xfrm>
        </p:grpSpPr>
        <p:pic>
          <p:nvPicPr>
            <p:cNvPr id="14" name="Picture 13" descr="Screen Clipping">
              <a:extLst>
                <a:ext uri="{FF2B5EF4-FFF2-40B4-BE49-F238E27FC236}">
                  <a16:creationId xmlns:a16="http://schemas.microsoft.com/office/drawing/2014/main" id="{DE49B642-45BA-4ED5-A0F8-A59E63F95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97874"/>
              <a:ext cx="3962401" cy="2826327"/>
            </a:xfrm>
            <a:prstGeom prst="rect">
              <a:avLst/>
            </a:prstGeom>
            <a:ln w="228600" cap="sq" cmpd="thickThin">
              <a:solidFill>
                <a:srgbClr val="000000"/>
              </a:solidFill>
              <a:prstDash val="solid"/>
              <a:miter lim="800000"/>
            </a:ln>
            <a:effectLst>
              <a:innerShdw blurRad="76200">
                <a:srgbClr val="000000"/>
              </a:innerShdw>
            </a:effectLst>
          </p:spPr>
        </p:pic>
        <p:pic>
          <p:nvPicPr>
            <p:cNvPr id="15" name="Picture 14" descr="Screen Clipping">
              <a:extLst>
                <a:ext uri="{FF2B5EF4-FFF2-40B4-BE49-F238E27FC236}">
                  <a16:creationId xmlns:a16="http://schemas.microsoft.com/office/drawing/2014/main" id="{212DCF78-1382-4DC5-A456-7A149EF71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1" y="297874"/>
              <a:ext cx="4572000" cy="2826327"/>
            </a:xfrm>
            <a:prstGeom prst="rect">
              <a:avLst/>
            </a:prstGeom>
            <a:ln w="228600" cap="sq" cmpd="thickThin">
              <a:solidFill>
                <a:srgbClr val="000000"/>
              </a:solidFill>
              <a:prstDash val="solid"/>
              <a:miter lim="800000"/>
            </a:ln>
            <a:effectLst>
              <a:innerShdw blurRad="76200">
                <a:srgbClr val="000000"/>
              </a:innerShdw>
            </a:effectLst>
          </p:spPr>
        </p:pic>
      </p:grpSp>
      <p:sp>
        <p:nvSpPr>
          <p:cNvPr id="16" name="Rectangle 15">
            <a:extLst>
              <a:ext uri="{FF2B5EF4-FFF2-40B4-BE49-F238E27FC236}">
                <a16:creationId xmlns:a16="http://schemas.microsoft.com/office/drawing/2014/main" id="{84EAACE4-EBC1-40A4-957A-06E6B7EFE872}"/>
              </a:ext>
            </a:extLst>
          </p:cNvPr>
          <p:cNvSpPr/>
          <p:nvPr/>
        </p:nvSpPr>
        <p:spPr>
          <a:xfrm>
            <a:off x="1447800" y="3733800"/>
            <a:ext cx="9296400" cy="1938992"/>
          </a:xfrm>
          <a:prstGeom prst="rect">
            <a:avLst/>
          </a:prstGeom>
        </p:spPr>
        <p:txBody>
          <a:bodyPr wrap="square">
            <a:spAutoFit/>
          </a:bodyPr>
          <a:lstStyle/>
          <a:p>
            <a:pPr algn="just"/>
            <a:r>
              <a:rPr lang="as-IN" sz="2400" b="1" dirty="0">
                <a:solidFill>
                  <a:srgbClr val="FFFF00"/>
                </a:solidFill>
              </a:rPr>
              <a:t>বিটঃ</a:t>
            </a:r>
            <a:r>
              <a:rPr lang="as-IN" sz="2400" b="1" dirty="0"/>
              <a:t> একটি ক্যারেক্টার বা অক্ষর যেটুকু জায়গা দখল করে তাকে এক বিট বলে। </a:t>
            </a:r>
            <a:endParaRPr lang="en-US" sz="2400" b="1" dirty="0"/>
          </a:p>
          <a:p>
            <a:pPr algn="just"/>
            <a:endParaRPr lang="en-US" sz="2400" b="1" dirty="0"/>
          </a:p>
          <a:p>
            <a:pPr algn="just"/>
            <a:r>
              <a:rPr lang="as-IN" sz="2400" b="1" dirty="0">
                <a:solidFill>
                  <a:srgbClr val="FFFF00"/>
                </a:solidFill>
              </a:rPr>
              <a:t>বাইটঃ </a:t>
            </a:r>
            <a:r>
              <a:rPr lang="as-IN" sz="2400" b="1" dirty="0"/>
              <a:t>৮ বিট সমান ১ বাইট, অর্থাৎ ৮ টি ক্যারেক্টার বা অক্ষর যেটুকু জায়গা দখল করে তাকে ১ বাইট বলে।</a:t>
            </a:r>
            <a:endParaRPr lang="en-US" sz="2400" b="1" dirty="0"/>
          </a:p>
        </p:txBody>
      </p:sp>
    </p:spTree>
    <p:extLst>
      <p:ext uri="{BB962C8B-B14F-4D97-AF65-F5344CB8AC3E}">
        <p14:creationId xmlns:p14="http://schemas.microsoft.com/office/powerpoint/2010/main" val="2885556755"/>
      </p:ext>
    </p:extLst>
  </p:cSld>
  <p:clrMapOvr>
    <a:masterClrMapping/>
  </p:clrMapOvr>
  <mc:AlternateContent xmlns:mc="http://schemas.openxmlformats.org/markup-compatibility/2006" xmlns:p14="http://schemas.microsoft.com/office/powerpoint/2010/main">
    <mc:Choice Requires="p14">
      <p:transition spd="slow" p14:dur="900" advClick="0" advTm="2000">
        <p14:warp dir="i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0"/>
                                        <p:tgtEl>
                                          <p:spTgt spid="13"/>
                                        </p:tgtEl>
                                      </p:cBhvr>
                                    </p:animEffect>
                                    <p:anim calcmode="lin" valueType="num">
                                      <p:cBhvr>
                                        <p:cTn id="8" dur="2500" fill="hold"/>
                                        <p:tgtEl>
                                          <p:spTgt spid="13"/>
                                        </p:tgtEl>
                                        <p:attrNameLst>
                                          <p:attrName>ppt_x</p:attrName>
                                        </p:attrNameLst>
                                      </p:cBhvr>
                                      <p:tavLst>
                                        <p:tav tm="0">
                                          <p:val>
                                            <p:strVal val="#ppt_x"/>
                                          </p:val>
                                        </p:tav>
                                        <p:tav tm="100000">
                                          <p:val>
                                            <p:strVal val="#ppt_x"/>
                                          </p:val>
                                        </p:tav>
                                      </p:tavLst>
                                    </p:anim>
                                    <p:anim calcmode="lin" valueType="num">
                                      <p:cBhvr>
                                        <p:cTn id="9" dur="2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47"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anim calcmode="lin" valueType="num">
                                      <p:cBhvr>
                                        <p:cTn id="14" dur="2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47"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2000"/>
                                        <p:tgtEl>
                                          <p:spTgt spid="16">
                                            <p:txEl>
                                              <p:pRg st="2" end="2"/>
                                            </p:txEl>
                                          </p:spTgt>
                                        </p:tgtEl>
                                      </p:cBhvr>
                                    </p:animEffect>
                                    <p:anim calcmode="lin" valueType="num">
                                      <p:cBhvr>
                                        <p:cTn id="20" dur="2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pic>
        <p:nvPicPr>
          <p:cNvPr id="9" name="Picture 8" descr="Screen Clipping">
            <a:extLst>
              <a:ext uri="{FF2B5EF4-FFF2-40B4-BE49-F238E27FC236}">
                <a16:creationId xmlns:a16="http://schemas.microsoft.com/office/drawing/2014/main" id="{706BACF0-1D67-42ED-B337-FA7DC339EA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29" b="91641" l="3814" r="93220"/>
                    </a14:imgEffect>
                  </a14:imgLayer>
                </a14:imgProps>
              </a:ext>
              <a:ext uri="{28A0092B-C50C-407E-A947-70E740481C1C}">
                <a14:useLocalDpi xmlns:a14="http://schemas.microsoft.com/office/drawing/2010/main" val="0"/>
              </a:ext>
            </a:extLst>
          </a:blip>
          <a:stretch>
            <a:fillRect/>
          </a:stretch>
        </p:blipFill>
        <p:spPr>
          <a:xfrm>
            <a:off x="3771587" y="152400"/>
            <a:ext cx="4496427" cy="2362200"/>
          </a:xfrm>
          <a:prstGeom prst="rect">
            <a:avLst/>
          </a:prstGeom>
        </p:spPr>
      </p:pic>
      <p:sp>
        <p:nvSpPr>
          <p:cNvPr id="10" name="TextBox 9">
            <a:extLst>
              <a:ext uri="{FF2B5EF4-FFF2-40B4-BE49-F238E27FC236}">
                <a16:creationId xmlns:a16="http://schemas.microsoft.com/office/drawing/2014/main" id="{466AAB68-328D-47BD-BE57-B7B5E8960A07}"/>
              </a:ext>
            </a:extLst>
          </p:cNvPr>
          <p:cNvSpPr txBox="1"/>
          <p:nvPr/>
        </p:nvSpPr>
        <p:spPr>
          <a:xfrm>
            <a:off x="4956048" y="2514599"/>
            <a:ext cx="2255746" cy="584775"/>
          </a:xfrm>
          <a:prstGeom prst="rect">
            <a:avLst/>
          </a:prstGeom>
          <a:noFill/>
        </p:spPr>
        <p:txBody>
          <a:bodyPr wrap="none" rtlCol="0">
            <a:spAutoFit/>
          </a:bodyPr>
          <a:lstStyle/>
          <a:p>
            <a:r>
              <a:rPr lang="en-US" sz="3200" b="1" dirty="0">
                <a:ln>
                  <a:solidFill>
                    <a:srgbClr val="00B050"/>
                  </a:solidFill>
                </a:ln>
                <a:solidFill>
                  <a:srgbClr val="0070C0"/>
                </a:solidFill>
              </a:rPr>
              <a:t>র‍্যাম (RAM)</a:t>
            </a:r>
          </a:p>
        </p:txBody>
      </p:sp>
      <p:sp>
        <p:nvSpPr>
          <p:cNvPr id="17" name="Rectangle 16">
            <a:extLst>
              <a:ext uri="{FF2B5EF4-FFF2-40B4-BE49-F238E27FC236}">
                <a16:creationId xmlns:a16="http://schemas.microsoft.com/office/drawing/2014/main" id="{62AD6390-3293-49AA-B4E4-71285556BD19}"/>
              </a:ext>
            </a:extLst>
          </p:cNvPr>
          <p:cNvSpPr/>
          <p:nvPr/>
        </p:nvSpPr>
        <p:spPr>
          <a:xfrm>
            <a:off x="914400" y="3438041"/>
            <a:ext cx="10210800" cy="2677656"/>
          </a:xfrm>
          <a:prstGeom prst="rect">
            <a:avLst/>
          </a:prstGeom>
          <a:noFill/>
          <a:ln w="57150">
            <a:solidFill>
              <a:srgbClr val="FE33FF"/>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2400" b="1" dirty="0"/>
              <a:t>র‍্যাম (RAM) </a:t>
            </a:r>
            <a:r>
              <a:rPr lang="as-IN" sz="2400" b="1" dirty="0"/>
              <a:t>হল এক ধরনের কম্পিউটারের উপাত্ত (</a:t>
            </a:r>
            <a:r>
              <a:rPr lang="as-IN" sz="2400" b="1" dirty="0">
                <a:solidFill>
                  <a:schemeClr val="accent2"/>
                </a:solidFill>
                <a:hlinkClick r:id="rId4" tooltip="bn.m.wikipedia.org">
                  <a:extLst>
                    <a:ext uri="{A12FA001-AC4F-418D-AE19-62706E023703}">
                      <ahyp:hlinkClr xmlns:ahyp="http://schemas.microsoft.com/office/drawing/2018/hyperlinkcolor" val="tx"/>
                    </a:ext>
                  </a:extLst>
                </a:hlinkClick>
              </a:rPr>
              <a:t>ডাটা</a:t>
            </a:r>
            <a:r>
              <a:rPr lang="as-IN" sz="2400" b="1" dirty="0"/>
              <a:t>) সংরক্ষণের মাধ্যম।</a:t>
            </a:r>
            <a:r>
              <a:rPr lang="en-US" sz="2400" b="1" dirty="0"/>
              <a:t> র‍্যাম (RAM)</a:t>
            </a:r>
            <a:r>
              <a:rPr lang="as-IN" sz="2400" b="1" dirty="0"/>
              <a:t> এমন একটা মেমরি যা ক্ষনস্থায়ী ! যেখানে প্রধানত তথ্য জমা হয় কিন্তু স্থায়ী ভাবে স্টোর হিসেবে থাকে না । অর্থাৎ,  যতক্ষণ বিদ্যুৎ প্রবাহিত হচ্ছে ততক্ষণ মেমরি থাকবে ! এতে সংরক্ষিত তথ্য বিদ্যুৎ</a:t>
            </a:r>
            <a:r>
              <a:rPr lang="en-US" sz="2400" b="1" dirty="0"/>
              <a:t> </a:t>
            </a:r>
            <a:r>
              <a:rPr lang="as-IN" sz="2400" b="1" dirty="0"/>
              <a:t>সংযোগ বিচ্ছিন্ন হওয়ার পর আর থাকে না।এইটা কে অনেকটা মানুষের স্বল্পস্থায়ী স্মৃতির সাথে তুলনা করা যেতে পারে ! </a:t>
            </a:r>
            <a:r>
              <a:rPr lang="en-US" sz="2400" b="1" dirty="0"/>
              <a:t>র‍্যাম </a:t>
            </a:r>
            <a:r>
              <a:rPr lang="as-IN" sz="2400" b="1" dirty="0"/>
              <a:t>কে প্রধানত ২ভাগে ভাগ করা হয়ে থাকে।</a:t>
            </a:r>
            <a:br>
              <a:rPr lang="as-IN" sz="2400" b="1" dirty="0"/>
            </a:br>
            <a:r>
              <a:rPr lang="as-IN" sz="2400" b="1" dirty="0"/>
              <a:t>১.</a:t>
            </a:r>
            <a:r>
              <a:rPr lang="en-US" sz="2400" b="1" dirty="0"/>
              <a:t> </a:t>
            </a:r>
            <a:r>
              <a:rPr lang="as-IN" sz="2400" b="1" dirty="0"/>
              <a:t>ডায়নামিক</a:t>
            </a:r>
            <a:r>
              <a:rPr lang="en-US" sz="2400" b="1" dirty="0"/>
              <a:t> র‍্যাম </a:t>
            </a:r>
            <a:r>
              <a:rPr lang="as-IN" sz="2400" b="1" dirty="0"/>
              <a:t>(</a:t>
            </a:r>
            <a:r>
              <a:rPr lang="en-US" sz="2400" b="1" dirty="0"/>
              <a:t>DRAM)         </a:t>
            </a:r>
            <a:r>
              <a:rPr lang="as-IN" sz="2400" b="1" dirty="0"/>
              <a:t>২.</a:t>
            </a:r>
            <a:r>
              <a:rPr lang="en-US" sz="2400" b="1" dirty="0"/>
              <a:t> </a:t>
            </a:r>
            <a:r>
              <a:rPr lang="as-IN" sz="2400" b="1" dirty="0"/>
              <a:t>স্ট্যাটিক (</a:t>
            </a:r>
            <a:r>
              <a:rPr lang="en-US" sz="2400" b="1" dirty="0"/>
              <a:t>SRAM )</a:t>
            </a:r>
          </a:p>
        </p:txBody>
      </p:sp>
    </p:spTree>
    <p:extLst>
      <p:ext uri="{BB962C8B-B14F-4D97-AF65-F5344CB8AC3E}">
        <p14:creationId xmlns:p14="http://schemas.microsoft.com/office/powerpoint/2010/main" val="1149164369"/>
      </p:ext>
    </p:extLst>
  </p:cSld>
  <p:clrMapOvr>
    <a:masterClrMapping/>
  </p:clrMapOvr>
  <mc:AlternateContent xmlns:mc="http://schemas.openxmlformats.org/markup-compatibility/2006" xmlns:p14="http://schemas.microsoft.com/office/powerpoint/2010/main">
    <mc:Choice Requires="p14">
      <p:transition spd="slow" p14:dur="200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250"/>
                                        <p:tgtEl>
                                          <p:spTgt spid="9"/>
                                        </p:tgtEl>
                                      </p:cBhvr>
                                    </p:animEffect>
                                  </p:childTnLst>
                                </p:cTn>
                              </p:par>
                            </p:childTnLst>
                          </p:cTn>
                        </p:par>
                        <p:par>
                          <p:cTn id="8" fill="hold">
                            <p:stCondLst>
                              <p:cond delay="3250"/>
                            </p:stCondLst>
                            <p:childTnLst>
                              <p:par>
                                <p:cTn id="9" presetID="42"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250"/>
                                        <p:tgtEl>
                                          <p:spTgt spid="10"/>
                                        </p:tgtEl>
                                      </p:cBhvr>
                                    </p:animEffect>
                                    <p:anim calcmode="lin" valueType="num">
                                      <p:cBhvr>
                                        <p:cTn id="12" dur="2250" fill="hold"/>
                                        <p:tgtEl>
                                          <p:spTgt spid="10"/>
                                        </p:tgtEl>
                                        <p:attrNameLst>
                                          <p:attrName>ppt_x</p:attrName>
                                        </p:attrNameLst>
                                      </p:cBhvr>
                                      <p:tavLst>
                                        <p:tav tm="0">
                                          <p:val>
                                            <p:strVal val="#ppt_x"/>
                                          </p:val>
                                        </p:tav>
                                        <p:tav tm="100000">
                                          <p:val>
                                            <p:strVal val="#ppt_x"/>
                                          </p:val>
                                        </p:tav>
                                      </p:tavLst>
                                    </p:anim>
                                    <p:anim calcmode="lin" valueType="num">
                                      <p:cBhvr>
                                        <p:cTn id="13" dur="225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6500"/>
                            </p:stCondLst>
                            <p:childTnLst>
                              <p:par>
                                <p:cTn id="15" presetID="2" presetClass="entr" presetSubtype="4" fill="hold" grpId="0" nodeType="afterEffect">
                                  <p:stCondLst>
                                    <p:cond delay="125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2750" fill="hold"/>
                                        <p:tgtEl>
                                          <p:spTgt spid="17"/>
                                        </p:tgtEl>
                                        <p:attrNameLst>
                                          <p:attrName>ppt_x</p:attrName>
                                        </p:attrNameLst>
                                      </p:cBhvr>
                                      <p:tavLst>
                                        <p:tav tm="0">
                                          <p:val>
                                            <p:strVal val="#ppt_x"/>
                                          </p:val>
                                        </p:tav>
                                        <p:tav tm="100000">
                                          <p:val>
                                            <p:strVal val="#ppt_x"/>
                                          </p:val>
                                        </p:tav>
                                      </p:tavLst>
                                    </p:anim>
                                    <p:anim calcmode="lin" valueType="num">
                                      <p:cBhvr additive="base">
                                        <p:cTn id="18" dur="2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pic>
        <p:nvPicPr>
          <p:cNvPr id="13" name="Picture 12" descr="Screen Clipping">
            <a:extLst>
              <a:ext uri="{FF2B5EF4-FFF2-40B4-BE49-F238E27FC236}">
                <a16:creationId xmlns:a16="http://schemas.microsoft.com/office/drawing/2014/main" id="{9DB1439D-D993-4B37-B3E8-5DDD4174A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
            <a:ext cx="10363200" cy="2743200"/>
          </a:xfrm>
          <a:prstGeom prst="rect">
            <a:avLst/>
          </a:prstGeom>
          <a:ln>
            <a:noFill/>
          </a:ln>
          <a:effectLst>
            <a:softEdge rad="112500"/>
          </a:effectLst>
        </p:spPr>
      </p:pic>
      <p:sp>
        <p:nvSpPr>
          <p:cNvPr id="14" name="Rectangle 13">
            <a:extLst>
              <a:ext uri="{FF2B5EF4-FFF2-40B4-BE49-F238E27FC236}">
                <a16:creationId xmlns:a16="http://schemas.microsoft.com/office/drawing/2014/main" id="{A98DC15E-EBEE-42BD-843E-7F961C286D45}"/>
              </a:ext>
            </a:extLst>
          </p:cNvPr>
          <p:cNvSpPr/>
          <p:nvPr/>
        </p:nvSpPr>
        <p:spPr>
          <a:xfrm>
            <a:off x="914400" y="3190765"/>
            <a:ext cx="10363200" cy="310854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b="1" dirty="0">
                <a:hlinkClick r:id="rId3"/>
              </a:rPr>
              <a:t>ROM</a:t>
            </a:r>
            <a:r>
              <a:rPr lang="en-US" sz="2800" b="1" dirty="0"/>
              <a:t> </a:t>
            </a:r>
            <a:r>
              <a:rPr lang="as-IN" sz="2800" b="1" dirty="0"/>
              <a:t>এর পূর্ণরূপ বা সম্পূর্ণ নাম হল “রিড অনলি মেমোরি“। ইংরেজিতে, “</a:t>
            </a:r>
            <a:r>
              <a:rPr lang="en-US" sz="2800" b="1" dirty="0"/>
              <a:t>Read Only Memory“.</a:t>
            </a:r>
            <a:r>
              <a:rPr lang="as-IN" sz="2800" b="1" dirty="0"/>
              <a:t>স্থায়ী ভাবে কিছু জরুরি সিস্টেম সফটওয়্যার ও ফার্মওয়্যার সফটওয়্যার গুলিকে চিরকালের জন্যস্থায়ী ভাবে স্টোর করে রাখাই হলো “</a:t>
            </a:r>
            <a:r>
              <a:rPr lang="en-US" sz="2800" b="1" dirty="0"/>
              <a:t>ROM </a:t>
            </a:r>
            <a:r>
              <a:rPr lang="as-IN" sz="2800" b="1" dirty="0"/>
              <a:t>এর কাজ”।</a:t>
            </a:r>
            <a:r>
              <a:rPr lang="en-US" sz="2800" b="1" dirty="0"/>
              <a:t>ROM </a:t>
            </a:r>
            <a:r>
              <a:rPr lang="as-IN" sz="2800" b="1" dirty="0"/>
              <a:t>কম্পিউটারের </a:t>
            </a:r>
            <a:r>
              <a:rPr lang="en-US" sz="2800" b="1" dirty="0"/>
              <a:t>motherboard </a:t>
            </a:r>
            <a:r>
              <a:rPr lang="as-IN" sz="2800" b="1" dirty="0"/>
              <a:t>এ একটি ছোট </a:t>
            </a:r>
            <a:r>
              <a:rPr lang="en-US" sz="2800" b="1" dirty="0"/>
              <a:t>chip </a:t>
            </a:r>
            <a:r>
              <a:rPr lang="as-IN" sz="2800" b="1" dirty="0"/>
              <a:t>হিসেবে লাগানো থাকে।একটি </a:t>
            </a:r>
            <a:r>
              <a:rPr lang="en-US" sz="2800" b="1" dirty="0"/>
              <a:t>ROM </a:t>
            </a:r>
            <a:r>
              <a:rPr lang="as-IN" sz="2800" b="1" dirty="0"/>
              <a:t>মেমোরি বিভিন্ন ইলেকট্রনিক ডিভাইস গুলিতেও ব্যবহার করা হয়</a:t>
            </a:r>
            <a:r>
              <a:rPr lang="en-US" sz="2800" b="1" dirty="0"/>
              <a:t>। </a:t>
            </a:r>
          </a:p>
        </p:txBody>
      </p:sp>
    </p:spTree>
    <p:extLst>
      <p:ext uri="{BB962C8B-B14F-4D97-AF65-F5344CB8AC3E}">
        <p14:creationId xmlns:p14="http://schemas.microsoft.com/office/powerpoint/2010/main" val="3010867264"/>
      </p:ext>
    </p:extLst>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
      <p:transition spd="slow"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heel(2)">
                                      <p:cBhvr>
                                        <p:cTn id="7" dur="3000"/>
                                        <p:tgtEl>
                                          <p:spTgt spid="13"/>
                                        </p:tgtEl>
                                      </p:cBhvr>
                                    </p:animEffect>
                                  </p:childTnLst>
                                </p:cTn>
                              </p:par>
                              <p:par>
                                <p:cTn id="8" presetID="42" presetClass="entr" presetSubtype="0" fill="hold" grpId="0" nodeType="withEffect">
                                  <p:stCondLst>
                                    <p:cond delay="3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500"/>
                                        <p:tgtEl>
                                          <p:spTgt spid="14"/>
                                        </p:tgtEl>
                                      </p:cBhvr>
                                    </p:animEffect>
                                    <p:anim calcmode="lin" valueType="num">
                                      <p:cBhvr>
                                        <p:cTn id="11" dur="3500" fill="hold"/>
                                        <p:tgtEl>
                                          <p:spTgt spid="14"/>
                                        </p:tgtEl>
                                        <p:attrNameLst>
                                          <p:attrName>ppt_x</p:attrName>
                                        </p:attrNameLst>
                                      </p:cBhvr>
                                      <p:tavLst>
                                        <p:tav tm="0">
                                          <p:val>
                                            <p:strVal val="#ppt_x"/>
                                          </p:val>
                                        </p:tav>
                                        <p:tav tm="100000">
                                          <p:val>
                                            <p:strVal val="#ppt_x"/>
                                          </p:val>
                                        </p:tav>
                                      </p:tavLst>
                                    </p:anim>
                                    <p:anim calcmode="lin" valueType="num">
                                      <p:cBhvr>
                                        <p:cTn id="12" dur="3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CC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B89748-EC54-4DAA-9210-A5B1CE1E0266}"/>
              </a:ext>
            </a:extLst>
          </p:cNvPr>
          <p:cNvSpPr/>
          <p:nvPr/>
        </p:nvSpPr>
        <p:spPr>
          <a:xfrm>
            <a:off x="4457700" y="743636"/>
            <a:ext cx="2819400" cy="646331"/>
          </a:xfrm>
          <a:prstGeom prst="rect">
            <a:avLst/>
          </a:prstGeom>
          <a:solidFill>
            <a:schemeClr val="bg2"/>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দলীয় কাজ </a:t>
            </a:r>
          </a:p>
        </p:txBody>
      </p:sp>
      <p:pic>
        <p:nvPicPr>
          <p:cNvPr id="9" name="Picture 8" descr="Screen Clipping">
            <a:extLst>
              <a:ext uri="{FF2B5EF4-FFF2-40B4-BE49-F238E27FC236}">
                <a16:creationId xmlns:a16="http://schemas.microsoft.com/office/drawing/2014/main" id="{33A19968-D7C7-4562-AA87-35B665D61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04999"/>
            <a:ext cx="8991600" cy="3886199"/>
          </a:xfrm>
          <a:prstGeom prst="rect">
            <a:avLst/>
          </a:prstGeom>
        </p:spPr>
      </p:pic>
    </p:spTree>
    <p:extLst>
      <p:ext uri="{BB962C8B-B14F-4D97-AF65-F5344CB8AC3E}">
        <p14:creationId xmlns:p14="http://schemas.microsoft.com/office/powerpoint/2010/main" val="3044402560"/>
      </p:ext>
    </p:extLst>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3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3000"/>
                                        <p:tgtEl>
                                          <p:spTgt spid="9"/>
                                        </p:tgtEl>
                                      </p:cBhvr>
                                    </p:animEffect>
                                    <p:anim calcmode="lin" valueType="num">
                                      <p:cBhvr>
                                        <p:cTn id="14" dur="3000" fill="hold"/>
                                        <p:tgtEl>
                                          <p:spTgt spid="9"/>
                                        </p:tgtEl>
                                        <p:attrNameLst>
                                          <p:attrName>ppt_x</p:attrName>
                                        </p:attrNameLst>
                                      </p:cBhvr>
                                      <p:tavLst>
                                        <p:tav tm="0">
                                          <p:val>
                                            <p:strVal val="#ppt_x"/>
                                          </p:val>
                                        </p:tav>
                                        <p:tav tm="100000">
                                          <p:val>
                                            <p:strVal val="#ppt_x"/>
                                          </p:val>
                                        </p:tav>
                                      </p:tavLst>
                                    </p:anim>
                                    <p:anim calcmode="lin" valueType="num">
                                      <p:cBhvr>
                                        <p:cTn id="15" dur="3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CC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89E4339-CB41-4763-96AC-9AB3FAA8D4E9}"/>
              </a:ext>
            </a:extLst>
          </p:cNvPr>
          <p:cNvSpPr txBox="1"/>
          <p:nvPr/>
        </p:nvSpPr>
        <p:spPr>
          <a:xfrm>
            <a:off x="4724400" y="972235"/>
            <a:ext cx="2743200" cy="646331"/>
          </a:xfrm>
          <a:prstGeom prst="rect">
            <a:avLst/>
          </a:prstGeom>
          <a:noFill/>
        </p:spPr>
        <p:txBody>
          <a:bodyPr wrap="square" rtlCol="0">
            <a:spAutoFit/>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বাড়ির কাজ </a:t>
            </a:r>
          </a:p>
        </p:txBody>
      </p:sp>
      <p:pic>
        <p:nvPicPr>
          <p:cNvPr id="13" name="Picture 12" descr="Screen Clipping">
            <a:extLst>
              <a:ext uri="{FF2B5EF4-FFF2-40B4-BE49-F238E27FC236}">
                <a16:creationId xmlns:a16="http://schemas.microsoft.com/office/drawing/2014/main" id="{0B7D4454-AAB7-46EB-AD16-A85F68C87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104" y="1828800"/>
            <a:ext cx="8517792" cy="3352800"/>
          </a:xfrm>
          <a:prstGeom prst="rect">
            <a:avLst/>
          </a:prstGeom>
          <a:ln>
            <a:noFill/>
          </a:ln>
          <a:effectLst>
            <a:softEdge rad="112500"/>
          </a:effectLst>
        </p:spPr>
      </p:pic>
      <p:sp>
        <p:nvSpPr>
          <p:cNvPr id="14" name="TextBox 13">
            <a:extLst>
              <a:ext uri="{FF2B5EF4-FFF2-40B4-BE49-F238E27FC236}">
                <a16:creationId xmlns:a16="http://schemas.microsoft.com/office/drawing/2014/main" id="{976A3B2C-B0FB-48A7-9BA5-493EB70013D2}"/>
              </a:ext>
            </a:extLst>
          </p:cNvPr>
          <p:cNvSpPr txBox="1"/>
          <p:nvPr/>
        </p:nvSpPr>
        <p:spPr>
          <a:xfrm>
            <a:off x="2150208" y="5644460"/>
            <a:ext cx="8056693" cy="523220"/>
          </a:xfrm>
          <a:prstGeom prst="rect">
            <a:avLst/>
          </a:prstGeom>
          <a:noFill/>
        </p:spPr>
        <p:txBody>
          <a:bodyPr wrap="none" rtlCol="0">
            <a:spAutoFit/>
          </a:bodyPr>
          <a:lstStyle/>
          <a:p>
            <a:pPr marL="457200" indent="-457200">
              <a:buFont typeface="Wingdings" pitchFamily="2" charset="2"/>
              <a:buChar char="v"/>
            </a:pPr>
            <a:r>
              <a:rPr lang="en-US" sz="2800" b="1" dirty="0">
                <a:ln>
                  <a:solidFill>
                    <a:srgbClr val="FFFF00"/>
                  </a:solidFill>
                </a:ln>
                <a:solidFill>
                  <a:srgbClr val="00B050"/>
                </a:solidFill>
              </a:rPr>
              <a:t>র‍্যাম ( RAM) ও  </a:t>
            </a:r>
            <a:r>
              <a:rPr lang="en-US" sz="2800" b="1" dirty="0" err="1">
                <a:ln>
                  <a:solidFill>
                    <a:srgbClr val="FFFF00"/>
                  </a:solidFill>
                </a:ln>
                <a:solidFill>
                  <a:srgbClr val="00B050"/>
                </a:solidFill>
              </a:rPr>
              <a:t>রম</a:t>
            </a:r>
            <a:r>
              <a:rPr lang="en-US" sz="2800" b="1" dirty="0">
                <a:ln>
                  <a:solidFill>
                    <a:srgbClr val="FFFF00"/>
                  </a:solidFill>
                </a:ln>
                <a:solidFill>
                  <a:srgbClr val="00B050"/>
                </a:solidFill>
              </a:rPr>
              <a:t> (ROM)  </a:t>
            </a:r>
            <a:r>
              <a:rPr lang="en-US" sz="2800" b="1" dirty="0" err="1">
                <a:ln>
                  <a:solidFill>
                    <a:srgbClr val="FFFF00"/>
                  </a:solidFill>
                </a:ln>
                <a:solidFill>
                  <a:srgbClr val="00B050"/>
                </a:solidFill>
              </a:rPr>
              <a:t>এর</a:t>
            </a:r>
            <a:r>
              <a:rPr lang="en-US" sz="2800" b="1" dirty="0">
                <a:ln>
                  <a:solidFill>
                    <a:srgbClr val="FFFF00"/>
                  </a:solidFill>
                </a:ln>
                <a:solidFill>
                  <a:srgbClr val="00B050"/>
                </a:solidFill>
              </a:rPr>
              <a:t>  </a:t>
            </a:r>
            <a:r>
              <a:rPr lang="en-US" sz="2800" b="1" dirty="0" err="1">
                <a:ln>
                  <a:solidFill>
                    <a:srgbClr val="FFFF00"/>
                  </a:solidFill>
                </a:ln>
                <a:solidFill>
                  <a:srgbClr val="00B050"/>
                </a:solidFill>
              </a:rPr>
              <a:t>বৈশিষ্ট্য</a:t>
            </a:r>
            <a:r>
              <a:rPr lang="en-US" sz="2800" b="1" dirty="0">
                <a:ln>
                  <a:solidFill>
                    <a:srgbClr val="FFFF00"/>
                  </a:solidFill>
                </a:ln>
                <a:solidFill>
                  <a:srgbClr val="00B050"/>
                </a:solidFill>
              </a:rPr>
              <a:t>  </a:t>
            </a:r>
            <a:r>
              <a:rPr lang="en-US" sz="2800" b="1" dirty="0" err="1">
                <a:ln>
                  <a:solidFill>
                    <a:srgbClr val="FFFF00"/>
                  </a:solidFill>
                </a:ln>
                <a:solidFill>
                  <a:srgbClr val="00B050"/>
                </a:solidFill>
              </a:rPr>
              <a:t>লেখ</a:t>
            </a:r>
            <a:r>
              <a:rPr lang="en-US" sz="2800" b="1" dirty="0">
                <a:ln>
                  <a:solidFill>
                    <a:srgbClr val="FFFF00"/>
                  </a:solidFill>
                </a:ln>
                <a:solidFill>
                  <a:srgbClr val="00B050"/>
                </a:solidFill>
              </a:rPr>
              <a:t> । </a:t>
            </a:r>
          </a:p>
        </p:txBody>
      </p:sp>
    </p:spTree>
    <p:extLst>
      <p:ext uri="{BB962C8B-B14F-4D97-AF65-F5344CB8AC3E}">
        <p14:creationId xmlns:p14="http://schemas.microsoft.com/office/powerpoint/2010/main" val="1020762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500"/>
                                        <p:tgtEl>
                                          <p:spTgt spid="10"/>
                                        </p:tgtEl>
                                      </p:cBhvr>
                                    </p:animEffect>
                                  </p:childTnLst>
                                </p:cTn>
                              </p:par>
                            </p:childTnLst>
                          </p:cTn>
                        </p:par>
                        <p:par>
                          <p:cTn id="8" fill="hold">
                            <p:stCondLst>
                              <p:cond delay="2500"/>
                            </p:stCondLst>
                            <p:childTnLst>
                              <p:par>
                                <p:cTn id="9" presetID="6" presetClass="entr" presetSubtype="16"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par>
                          <p:cTn id="12" fill="hold">
                            <p:stCondLst>
                              <p:cond delay="5000"/>
                            </p:stCondLst>
                            <p:childTnLst>
                              <p:par>
                                <p:cTn id="13" presetID="2" presetClass="entr" presetSubtype="4"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3000" fill="hold"/>
                                        <p:tgtEl>
                                          <p:spTgt spid="14"/>
                                        </p:tgtEl>
                                        <p:attrNameLst>
                                          <p:attrName>ppt_x</p:attrName>
                                        </p:attrNameLst>
                                      </p:cBhvr>
                                      <p:tavLst>
                                        <p:tav tm="0">
                                          <p:val>
                                            <p:strVal val="#ppt_x"/>
                                          </p:val>
                                        </p:tav>
                                        <p:tav tm="100000">
                                          <p:val>
                                            <p:strVal val="#ppt_x"/>
                                          </p:val>
                                        </p:tav>
                                      </p:tavLst>
                                    </p:anim>
                                    <p:anim calcmode="lin" valueType="num">
                                      <p:cBhvr additive="base">
                                        <p:cTn id="16" dur="3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33FF"/>
        </a:solidFill>
        <a:effectLst/>
      </p:bgPr>
    </p:bg>
    <p:spTree>
      <p:nvGrpSpPr>
        <p:cNvPr id="1" name=""/>
        <p:cNvGrpSpPr/>
        <p:nvPr/>
      </p:nvGrpSpPr>
      <p:grpSpPr>
        <a:xfrm>
          <a:off x="0" y="0"/>
          <a:ext cx="0" cy="0"/>
          <a:chOff x="0" y="0"/>
          <a:chExt cx="0" cy="0"/>
        </a:xfrm>
      </p:grpSpPr>
      <p:pic>
        <p:nvPicPr>
          <p:cNvPr id="9" name="Picture 8" descr="Screen Clipping">
            <a:extLst>
              <a:ext uri="{FF2B5EF4-FFF2-40B4-BE49-F238E27FC236}">
                <a16:creationId xmlns:a16="http://schemas.microsoft.com/office/drawing/2014/main" id="{6F491AA9-F0AC-4632-AE64-29380ABCA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609600"/>
            <a:ext cx="9220200" cy="5524500"/>
          </a:xfrm>
          <a:prstGeom prst="roundRect">
            <a:avLst>
              <a:gd name="adj" fmla="val 26364"/>
            </a:avLst>
          </a:prstGeom>
          <a:ln/>
          <a:scene3d>
            <a:camera prst="orthographicFront">
              <a:rot lat="0" lon="0" rev="0"/>
            </a:camera>
            <a:lightRig rig="brightRoom" dir="t"/>
          </a:scene3d>
          <a:sp3d extrusionH="12700" contourW="25400" prstMaterial="flat">
            <a:bevelT w="63500" h="152400" prst="angle"/>
            <a:bevelB prst="angle"/>
            <a:contourClr>
              <a:schemeClr val="accent6">
                <a:shade val="30000"/>
              </a:schemeClr>
            </a:contourClr>
          </a:sp3d>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3998799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B78C02-3974-4FB7-84E7-37BED8F45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771" y="279691"/>
            <a:ext cx="4038600" cy="4362450"/>
          </a:xfrm>
          <a:prstGeom prst="ellipse">
            <a:avLst/>
          </a:prstGeom>
          <a:ln w="38100">
            <a:solidFill>
              <a:srgbClr val="00B0F0"/>
            </a:solidFill>
          </a:ln>
          <a:effectLst>
            <a:glow rad="63500">
              <a:schemeClr val="accent1">
                <a:satMod val="175000"/>
                <a:alpha val="40000"/>
              </a:schemeClr>
            </a:glow>
            <a:softEdge rad="12700"/>
          </a:effectLst>
          <a:scene3d>
            <a:camera prst="orthographicFront"/>
            <a:lightRig rig="contrasting" dir="t"/>
          </a:scene3d>
          <a:sp3d prstMaterial="matte">
            <a:bevelB w="139700" h="139700" prst="divot"/>
          </a:sp3d>
        </p:spPr>
      </p:pic>
      <p:sp>
        <p:nvSpPr>
          <p:cNvPr id="4" name="Rectangle 3">
            <a:extLst>
              <a:ext uri="{FF2B5EF4-FFF2-40B4-BE49-F238E27FC236}">
                <a16:creationId xmlns:a16="http://schemas.microsoft.com/office/drawing/2014/main" id="{59AE7DF3-3B15-4033-86CE-BB75B6902B2D}"/>
              </a:ext>
            </a:extLst>
          </p:cNvPr>
          <p:cNvSpPr/>
          <p:nvPr/>
        </p:nvSpPr>
        <p:spPr>
          <a:xfrm>
            <a:off x="990601" y="1447800"/>
            <a:ext cx="4038599" cy="707886"/>
          </a:xfrm>
          <a:prstGeom prst="rect">
            <a:avLst/>
          </a:prstGeom>
        </p:spPr>
        <p:txBody>
          <a:bodyPr wrap="square">
            <a:spAutoFit/>
          </a:bodyPr>
          <a:lstStyle/>
          <a:p>
            <a:pPr>
              <a:defRPr/>
            </a:pPr>
            <a:r>
              <a:rPr lang="en-US" sz="4000" b="1" kern="0" dirty="0">
                <a:ln w="11430">
                  <a:solidFill>
                    <a:srgbClr val="F79646">
                      <a:lumMod val="50000"/>
                    </a:srgbClr>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শিক্ষক পরিচিতি </a:t>
            </a:r>
          </a:p>
        </p:txBody>
      </p:sp>
      <p:sp>
        <p:nvSpPr>
          <p:cNvPr id="8" name="Rectangle 7">
            <a:extLst>
              <a:ext uri="{FF2B5EF4-FFF2-40B4-BE49-F238E27FC236}">
                <a16:creationId xmlns:a16="http://schemas.microsoft.com/office/drawing/2014/main" id="{4D7EA4EE-C118-4593-A4AA-5983CAAD2FCC}"/>
              </a:ext>
            </a:extLst>
          </p:cNvPr>
          <p:cNvSpPr/>
          <p:nvPr/>
        </p:nvSpPr>
        <p:spPr>
          <a:xfrm>
            <a:off x="990600" y="2637888"/>
            <a:ext cx="403859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sz="4400" b="1" kern="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নার্গিস সুলতানা</a:t>
            </a:r>
          </a:p>
        </p:txBody>
      </p:sp>
      <p:sp>
        <p:nvSpPr>
          <p:cNvPr id="9" name="Rectangle 8">
            <a:extLst>
              <a:ext uri="{FF2B5EF4-FFF2-40B4-BE49-F238E27FC236}">
                <a16:creationId xmlns:a16="http://schemas.microsoft.com/office/drawing/2014/main" id="{EA859533-BC69-4FA5-BC4E-EA37C8FD314F}"/>
              </a:ext>
            </a:extLst>
          </p:cNvPr>
          <p:cNvSpPr/>
          <p:nvPr/>
        </p:nvSpPr>
        <p:spPr>
          <a:xfrm>
            <a:off x="990600" y="2894180"/>
            <a:ext cx="403859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endParaRPr lang="en-US" sz="4400" b="1" kern="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10" name="Rectangle 9">
            <a:extLst>
              <a:ext uri="{FF2B5EF4-FFF2-40B4-BE49-F238E27FC236}">
                <a16:creationId xmlns:a16="http://schemas.microsoft.com/office/drawing/2014/main" id="{C47676E5-4788-4D27-A36C-4EF5B0FEEF51}"/>
              </a:ext>
            </a:extLst>
          </p:cNvPr>
          <p:cNvSpPr/>
          <p:nvPr/>
        </p:nvSpPr>
        <p:spPr>
          <a:xfrm>
            <a:off x="990600" y="3937917"/>
            <a:ext cx="403859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endParaRPr lang="en-US" sz="4400" b="1" kern="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11" name="Rectangle 10">
            <a:extLst>
              <a:ext uri="{FF2B5EF4-FFF2-40B4-BE49-F238E27FC236}">
                <a16:creationId xmlns:a16="http://schemas.microsoft.com/office/drawing/2014/main" id="{295895A1-7563-4F70-B729-C3F3902DC12F}"/>
              </a:ext>
            </a:extLst>
          </p:cNvPr>
          <p:cNvSpPr/>
          <p:nvPr/>
        </p:nvSpPr>
        <p:spPr>
          <a:xfrm>
            <a:off x="990601" y="5778633"/>
            <a:ext cx="3689553" cy="92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sz="2800" b="1" kern="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দূর্গাপুর, নড়াইল।</a:t>
            </a:r>
          </a:p>
        </p:txBody>
      </p:sp>
      <p:sp>
        <p:nvSpPr>
          <p:cNvPr id="13" name="TextBox 12">
            <a:extLst>
              <a:ext uri="{FF2B5EF4-FFF2-40B4-BE49-F238E27FC236}">
                <a16:creationId xmlns:a16="http://schemas.microsoft.com/office/drawing/2014/main" id="{A9E1BE58-2C9D-4954-A55E-EB2E5D9FA2C4}"/>
              </a:ext>
            </a:extLst>
          </p:cNvPr>
          <p:cNvSpPr txBox="1"/>
          <p:nvPr/>
        </p:nvSpPr>
        <p:spPr>
          <a:xfrm>
            <a:off x="990600" y="3937917"/>
            <a:ext cx="5061154" cy="668966"/>
          </a:xfrm>
          <a:prstGeom prst="rect">
            <a:avLst/>
          </a:prstGeom>
          <a:noFill/>
        </p:spPr>
        <p:txBody>
          <a:bodyPr wrap="square">
            <a:spAutoFit/>
          </a:bodyPr>
          <a:lstStyle/>
          <a:p>
            <a:pPr>
              <a:lnSpc>
                <a:spcPct val="150000"/>
              </a:lnSpc>
              <a:defRPr/>
            </a:pPr>
            <a:r>
              <a:rPr lang="en-US" sz="2800" b="1" kern="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সিনিঃ সহঃ শিক্ষক ( আইসিটি ) </a:t>
            </a:r>
          </a:p>
        </p:txBody>
      </p:sp>
      <p:sp>
        <p:nvSpPr>
          <p:cNvPr id="15" name="TextBox 14">
            <a:extLst>
              <a:ext uri="{FF2B5EF4-FFF2-40B4-BE49-F238E27FC236}">
                <a16:creationId xmlns:a16="http://schemas.microsoft.com/office/drawing/2014/main" id="{553A21C8-2949-4520-B964-8F91DBD52C83}"/>
              </a:ext>
            </a:extLst>
          </p:cNvPr>
          <p:cNvSpPr txBox="1"/>
          <p:nvPr/>
        </p:nvSpPr>
        <p:spPr>
          <a:xfrm>
            <a:off x="990600" y="5027209"/>
            <a:ext cx="7615082" cy="751424"/>
          </a:xfrm>
          <a:prstGeom prst="rect">
            <a:avLst/>
          </a:prstGeom>
          <a:noFill/>
        </p:spPr>
        <p:txBody>
          <a:bodyPr wrap="square">
            <a:spAutoFit/>
          </a:bodyPr>
          <a:lstStyle/>
          <a:p>
            <a:pPr>
              <a:lnSpc>
                <a:spcPct val="150000"/>
              </a:lnSpc>
              <a:defRPr/>
            </a:pPr>
            <a:r>
              <a:rPr lang="en-US" sz="3200" b="1" kern="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শাহাবাদ মাজিদীয়া মহিলা দাখিল মাদ্রাসা</a:t>
            </a:r>
          </a:p>
        </p:txBody>
      </p:sp>
    </p:spTree>
    <p:extLst>
      <p:ext uri="{BB962C8B-B14F-4D97-AF65-F5344CB8AC3E}">
        <p14:creationId xmlns:p14="http://schemas.microsoft.com/office/powerpoint/2010/main" val="3865660896"/>
      </p:ext>
    </p:extLst>
  </p:cSld>
  <p:clrMapOvr>
    <a:masterClrMapping/>
  </p:clrMapOvr>
  <mc:AlternateContent xmlns:mc="http://schemas.openxmlformats.org/markup-compatibility/2006" xmlns:p14="http://schemas.microsoft.com/office/powerpoint/2010/main">
    <mc:Choice Requires="p14">
      <p:transition spd="slow" p14:dur="3000" advClick="0" advTm="2000">
        <p:push dir="u"/>
      </p:transition>
    </mc:Choice>
    <mc:Fallback xmlns="">
      <p:transition spd="slow" advClick="0" advTm="2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52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animEffect transition="in" filter="fade">
                                      <p:cBhvr>
                                        <p:cTn id="13" dur="3000"/>
                                        <p:tgtEl>
                                          <p:spTgt spid="8"/>
                                        </p:tgtEl>
                                      </p:cBhvr>
                                    </p:animEffect>
                                    <p:anim calcmode="lin" valueType="num">
                                      <p:cBhvr>
                                        <p:cTn id="14" dur="3000" fill="hold"/>
                                        <p:tgtEl>
                                          <p:spTgt spid="8"/>
                                        </p:tgtEl>
                                        <p:attrNameLst>
                                          <p:attrName>ppt_x</p:attrName>
                                        </p:attrNameLst>
                                      </p:cBhvr>
                                      <p:tavLst>
                                        <p:tav tm="0">
                                          <p:val>
                                            <p:fltVal val="0.5"/>
                                          </p:val>
                                        </p:tav>
                                        <p:tav tm="100000">
                                          <p:val>
                                            <p:strVal val="#ppt_x"/>
                                          </p:val>
                                        </p:tav>
                                      </p:tavLst>
                                    </p:anim>
                                    <p:anim calcmode="lin" valueType="num">
                                      <p:cBhvr>
                                        <p:cTn id="15" dur="3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nodeType="clickEffect">
                                  <p:stCondLst>
                                    <p:cond delay="3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3000" fill="hold"/>
                                        <p:tgtEl>
                                          <p:spTgt spid="6"/>
                                        </p:tgtEl>
                                        <p:attrNameLst>
                                          <p:attrName>ppt_w</p:attrName>
                                        </p:attrNameLst>
                                      </p:cBhvr>
                                      <p:tavLst>
                                        <p:tav tm="0">
                                          <p:val>
                                            <p:fltVal val="0"/>
                                          </p:val>
                                        </p:tav>
                                        <p:tav tm="100000">
                                          <p:val>
                                            <p:strVal val="#ppt_w"/>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Effect transition="in" filter="fade">
                                      <p:cBhvr>
                                        <p:cTn id="22" dur="3000"/>
                                        <p:tgtEl>
                                          <p:spTgt spid="6"/>
                                        </p:tgtEl>
                                      </p:cBhvr>
                                    </p:animEffect>
                                    <p:anim calcmode="lin" valueType="num">
                                      <p:cBhvr>
                                        <p:cTn id="23" dur="3000" fill="hold"/>
                                        <p:tgtEl>
                                          <p:spTgt spid="6"/>
                                        </p:tgtEl>
                                        <p:attrNameLst>
                                          <p:attrName>ppt_x</p:attrName>
                                        </p:attrNameLst>
                                      </p:cBhvr>
                                      <p:tavLst>
                                        <p:tav tm="0">
                                          <p:val>
                                            <p:fltVal val="0.5"/>
                                          </p:val>
                                        </p:tav>
                                        <p:tav tm="100000">
                                          <p:val>
                                            <p:strVal val="#ppt_x"/>
                                          </p:val>
                                        </p:tav>
                                      </p:tavLst>
                                    </p:anim>
                                    <p:anim calcmode="lin" valueType="num">
                                      <p:cBhvr>
                                        <p:cTn id="24" dur="3000" fill="hold"/>
                                        <p:tgtEl>
                                          <p:spTgt spid="6"/>
                                        </p:tgtEl>
                                        <p:attrNameLst>
                                          <p:attrName>ppt_y</p:attrName>
                                        </p:attrNameLst>
                                      </p:cBhvr>
                                      <p:tavLst>
                                        <p:tav tm="0">
                                          <p:val>
                                            <p:fltVal val="0.5"/>
                                          </p:val>
                                        </p:tav>
                                        <p:tav tm="100000">
                                          <p:val>
                                            <p:strVal val="#ppt_y"/>
                                          </p:val>
                                        </p:tav>
                                      </p:tavLst>
                                    </p:anim>
                                  </p:childTnLst>
                                </p:cTn>
                              </p:par>
                              <p:par>
                                <p:cTn id="25" presetID="26" presetClass="entr" presetSubtype="0" fill="hold" grpId="0" nodeType="withEffect">
                                  <p:stCondLst>
                                    <p:cond delay="30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80">
                                          <p:stCondLst>
                                            <p:cond delay="0"/>
                                          </p:stCondLst>
                                        </p:cTn>
                                        <p:tgtEl>
                                          <p:spTgt spid="13">
                                            <p:txEl>
                                              <p:pRg st="0" end="0"/>
                                            </p:txEl>
                                          </p:spTgt>
                                        </p:tgtEl>
                                      </p:cBhvr>
                                    </p:animEffect>
                                    <p:anim calcmode="lin" valueType="num">
                                      <p:cBhvr>
                                        <p:cTn id="2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xEl>
                                              <p:pRg st="0" end="0"/>
                                            </p:txEl>
                                          </p:spTgt>
                                        </p:tgtEl>
                                      </p:cBhvr>
                                      <p:to x="100000" y="60000"/>
                                    </p:animScale>
                                    <p:animScale>
                                      <p:cBhvr>
                                        <p:cTn id="34" dur="166" decel="50000">
                                          <p:stCondLst>
                                            <p:cond delay="676"/>
                                          </p:stCondLst>
                                        </p:cTn>
                                        <p:tgtEl>
                                          <p:spTgt spid="13">
                                            <p:txEl>
                                              <p:pRg st="0" end="0"/>
                                            </p:txEl>
                                          </p:spTgt>
                                        </p:tgtEl>
                                      </p:cBhvr>
                                      <p:to x="100000" y="100000"/>
                                    </p:animScale>
                                    <p:animScale>
                                      <p:cBhvr>
                                        <p:cTn id="35" dur="26">
                                          <p:stCondLst>
                                            <p:cond delay="1312"/>
                                          </p:stCondLst>
                                        </p:cTn>
                                        <p:tgtEl>
                                          <p:spTgt spid="13">
                                            <p:txEl>
                                              <p:pRg st="0" end="0"/>
                                            </p:txEl>
                                          </p:spTgt>
                                        </p:tgtEl>
                                      </p:cBhvr>
                                      <p:to x="100000" y="80000"/>
                                    </p:animScale>
                                    <p:animScale>
                                      <p:cBhvr>
                                        <p:cTn id="36" dur="166" decel="50000">
                                          <p:stCondLst>
                                            <p:cond delay="1338"/>
                                          </p:stCondLst>
                                        </p:cTn>
                                        <p:tgtEl>
                                          <p:spTgt spid="13">
                                            <p:txEl>
                                              <p:pRg st="0" end="0"/>
                                            </p:txEl>
                                          </p:spTgt>
                                        </p:tgtEl>
                                      </p:cBhvr>
                                      <p:to x="100000" y="100000"/>
                                    </p:animScale>
                                    <p:animScale>
                                      <p:cBhvr>
                                        <p:cTn id="37" dur="26">
                                          <p:stCondLst>
                                            <p:cond delay="1642"/>
                                          </p:stCondLst>
                                        </p:cTn>
                                        <p:tgtEl>
                                          <p:spTgt spid="13">
                                            <p:txEl>
                                              <p:pRg st="0" end="0"/>
                                            </p:txEl>
                                          </p:spTgt>
                                        </p:tgtEl>
                                      </p:cBhvr>
                                      <p:to x="100000" y="90000"/>
                                    </p:animScale>
                                    <p:animScale>
                                      <p:cBhvr>
                                        <p:cTn id="38" dur="166" decel="50000">
                                          <p:stCondLst>
                                            <p:cond delay="1668"/>
                                          </p:stCondLst>
                                        </p:cTn>
                                        <p:tgtEl>
                                          <p:spTgt spid="13">
                                            <p:txEl>
                                              <p:pRg st="0" end="0"/>
                                            </p:txEl>
                                          </p:spTgt>
                                        </p:tgtEl>
                                      </p:cBhvr>
                                      <p:to x="100000" y="100000"/>
                                    </p:animScale>
                                    <p:animScale>
                                      <p:cBhvr>
                                        <p:cTn id="39" dur="26">
                                          <p:stCondLst>
                                            <p:cond delay="1808"/>
                                          </p:stCondLst>
                                        </p:cTn>
                                        <p:tgtEl>
                                          <p:spTgt spid="13">
                                            <p:txEl>
                                              <p:pRg st="0" end="0"/>
                                            </p:txEl>
                                          </p:spTgt>
                                        </p:tgtEl>
                                      </p:cBhvr>
                                      <p:to x="100000" y="95000"/>
                                    </p:animScale>
                                    <p:animScale>
                                      <p:cBhvr>
                                        <p:cTn id="40" dur="166" decel="50000">
                                          <p:stCondLst>
                                            <p:cond delay="1834"/>
                                          </p:stCondLst>
                                        </p:cTn>
                                        <p:tgtEl>
                                          <p:spTgt spid="13">
                                            <p:txEl>
                                              <p:pRg st="0" end="0"/>
                                            </p:txEl>
                                          </p:spTgt>
                                        </p:tgtEl>
                                      </p:cBhvr>
                                      <p:to x="100000" y="100000"/>
                                    </p:animScale>
                                  </p:childTnLst>
                                </p:cTn>
                              </p:par>
                              <p:par>
                                <p:cTn id="41" presetID="26" presetClass="entr" presetSubtype="0" fill="hold" grpId="0" nodeType="withEffect">
                                  <p:stCondLst>
                                    <p:cond delay="300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grpId="0" nodeType="withEffect">
                                  <p:stCondLst>
                                    <p:cond delay="300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80">
                                          <p:stCondLst>
                                            <p:cond delay="0"/>
                                          </p:stCondLst>
                                        </p:cTn>
                                        <p:tgtEl>
                                          <p:spTgt spid="11"/>
                                        </p:tgtEl>
                                      </p:cBhvr>
                                    </p:animEffect>
                                    <p:anim calcmode="lin" valueType="num">
                                      <p:cBhvr>
                                        <p:cTn id="6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5" dur="26">
                                          <p:stCondLst>
                                            <p:cond delay="650"/>
                                          </p:stCondLst>
                                        </p:cTn>
                                        <p:tgtEl>
                                          <p:spTgt spid="11"/>
                                        </p:tgtEl>
                                      </p:cBhvr>
                                      <p:to x="100000" y="60000"/>
                                    </p:animScale>
                                    <p:animScale>
                                      <p:cBhvr>
                                        <p:cTn id="66" dur="166" decel="50000">
                                          <p:stCondLst>
                                            <p:cond delay="676"/>
                                          </p:stCondLst>
                                        </p:cTn>
                                        <p:tgtEl>
                                          <p:spTgt spid="11"/>
                                        </p:tgtEl>
                                      </p:cBhvr>
                                      <p:to x="100000" y="100000"/>
                                    </p:animScale>
                                    <p:animScale>
                                      <p:cBhvr>
                                        <p:cTn id="67" dur="26">
                                          <p:stCondLst>
                                            <p:cond delay="1312"/>
                                          </p:stCondLst>
                                        </p:cTn>
                                        <p:tgtEl>
                                          <p:spTgt spid="11"/>
                                        </p:tgtEl>
                                      </p:cBhvr>
                                      <p:to x="100000" y="80000"/>
                                    </p:animScale>
                                    <p:animScale>
                                      <p:cBhvr>
                                        <p:cTn id="68" dur="166" decel="50000">
                                          <p:stCondLst>
                                            <p:cond delay="1338"/>
                                          </p:stCondLst>
                                        </p:cTn>
                                        <p:tgtEl>
                                          <p:spTgt spid="11"/>
                                        </p:tgtEl>
                                      </p:cBhvr>
                                      <p:to x="100000" y="100000"/>
                                    </p:animScale>
                                    <p:animScale>
                                      <p:cBhvr>
                                        <p:cTn id="69" dur="26">
                                          <p:stCondLst>
                                            <p:cond delay="1642"/>
                                          </p:stCondLst>
                                        </p:cTn>
                                        <p:tgtEl>
                                          <p:spTgt spid="11"/>
                                        </p:tgtEl>
                                      </p:cBhvr>
                                      <p:to x="100000" y="90000"/>
                                    </p:animScale>
                                    <p:animScale>
                                      <p:cBhvr>
                                        <p:cTn id="70" dur="166" decel="50000">
                                          <p:stCondLst>
                                            <p:cond delay="1668"/>
                                          </p:stCondLst>
                                        </p:cTn>
                                        <p:tgtEl>
                                          <p:spTgt spid="11"/>
                                        </p:tgtEl>
                                      </p:cBhvr>
                                      <p:to x="100000" y="100000"/>
                                    </p:animScale>
                                    <p:animScale>
                                      <p:cBhvr>
                                        <p:cTn id="71" dur="26">
                                          <p:stCondLst>
                                            <p:cond delay="1808"/>
                                          </p:stCondLst>
                                        </p:cTn>
                                        <p:tgtEl>
                                          <p:spTgt spid="11"/>
                                        </p:tgtEl>
                                      </p:cBhvr>
                                      <p:to x="100000" y="95000"/>
                                    </p:animScale>
                                    <p:animScale>
                                      <p:cBhvr>
                                        <p:cTn id="7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3" grpId="0" build="p"/>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40994F-B45A-4A6B-BC53-5E5D78CD9BF9}"/>
              </a:ext>
            </a:extLst>
          </p:cNvPr>
          <p:cNvSpPr/>
          <p:nvPr/>
        </p:nvSpPr>
        <p:spPr>
          <a:xfrm>
            <a:off x="4084071" y="685800"/>
            <a:ext cx="4023858" cy="830997"/>
          </a:xfrm>
          <a:prstGeom prst="rect">
            <a:avLst/>
          </a:prstGeom>
        </p:spPr>
        <p:txBody>
          <a:bodyPr wrap="none">
            <a:spAutoFit/>
          </a:bodyPr>
          <a:lstStyle/>
          <a:p>
            <a:pPr>
              <a:defRPr/>
            </a:pPr>
            <a:r>
              <a:rPr lang="en-US" sz="4800" b="1" kern="0" dirty="0">
                <a:ln w="10541" cmpd="sng">
                  <a:solidFill>
                    <a:srgbClr val="C00000"/>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পাঠ পরিচিতি </a:t>
            </a:r>
          </a:p>
        </p:txBody>
      </p:sp>
      <p:sp>
        <p:nvSpPr>
          <p:cNvPr id="5" name="Rectangle 4">
            <a:extLst>
              <a:ext uri="{FF2B5EF4-FFF2-40B4-BE49-F238E27FC236}">
                <a16:creationId xmlns:a16="http://schemas.microsoft.com/office/drawing/2014/main" id="{E18F1927-7A07-49E6-B03D-C14E12277FFA}"/>
              </a:ext>
            </a:extLst>
          </p:cNvPr>
          <p:cNvSpPr/>
          <p:nvPr/>
        </p:nvSpPr>
        <p:spPr>
          <a:xfrm>
            <a:off x="2019300" y="2209800"/>
            <a:ext cx="8153400" cy="3686137"/>
          </a:xfrm>
          <a:prstGeom prst="rect">
            <a:avLst/>
          </a:prstGeom>
        </p:spPr>
        <p:txBody>
          <a:bodyPr wrap="square">
            <a:spAutoFit/>
          </a:bodyPr>
          <a:lstStyle/>
          <a:p>
            <a:pPr>
              <a:lnSpc>
                <a:spcPct val="150000"/>
              </a:lnSpc>
              <a:defRPr/>
            </a:pPr>
            <a:r>
              <a:rPr lang="en-US" sz="4000" b="1" kern="0" cap="all" dirty="0">
                <a:ln w="9000" cmpd="sng">
                  <a:solidFill>
                    <a:srgbClr val="C00000"/>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শ্রেণিঃ ৭ম </a:t>
            </a:r>
          </a:p>
          <a:p>
            <a:pPr>
              <a:lnSpc>
                <a:spcPct val="150000"/>
              </a:lnSpc>
              <a:defRPr/>
            </a:pPr>
            <a:r>
              <a:rPr lang="en-US" sz="4000" b="1" kern="0" cap="all" dirty="0">
                <a:ln w="9000" cmpd="sng">
                  <a:solidFill>
                    <a:srgbClr val="C00000"/>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বিষয়ঃ তথ্য ও যোগাযোগ প্রযুক্তি </a:t>
            </a:r>
          </a:p>
          <a:p>
            <a:pPr>
              <a:lnSpc>
                <a:spcPct val="150000"/>
              </a:lnSpc>
              <a:defRPr/>
            </a:pPr>
            <a:r>
              <a:rPr lang="en-US" sz="4000" b="1" kern="0" cap="all" dirty="0">
                <a:ln w="9000" cmpd="sng">
                  <a:solidFill>
                    <a:srgbClr val="C00000"/>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অধ্যায়ঃ  দ্বিতীয় </a:t>
            </a:r>
          </a:p>
          <a:p>
            <a:pPr>
              <a:lnSpc>
                <a:spcPct val="150000"/>
              </a:lnSpc>
              <a:defRPr/>
            </a:pPr>
            <a:r>
              <a:rPr lang="en-US" sz="4000" b="1" kern="0" cap="all" dirty="0">
                <a:ln w="9000" cmpd="sng">
                  <a:solidFill>
                    <a:srgbClr val="C00000"/>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পাঠঃ ১০  </a:t>
            </a:r>
          </a:p>
        </p:txBody>
      </p:sp>
    </p:spTree>
    <p:extLst>
      <p:ext uri="{BB962C8B-B14F-4D97-AF65-F5344CB8AC3E}">
        <p14:creationId xmlns:p14="http://schemas.microsoft.com/office/powerpoint/2010/main" val="3788096470"/>
      </p:ext>
    </p:extLst>
  </p:cSld>
  <p:clrMapOvr>
    <a:masterClrMapping/>
  </p:clrMapOvr>
  <mc:AlternateContent xmlns:mc="http://schemas.openxmlformats.org/markup-compatibility/2006" xmlns:p14="http://schemas.microsoft.com/office/powerpoint/2010/main">
    <mc:Choice Requires="p14">
      <p:transition spd="slow" p14:dur="3000" advClick="0" advTm="2000">
        <p:pull/>
      </p:transition>
    </mc:Choice>
    <mc:Fallback xmlns="">
      <p:transition spd="slow" advClick="0" advTm="2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250"/>
                                        <p:tgtEl>
                                          <p:spTgt spid="4"/>
                                        </p:tgtEl>
                                      </p:cBhvr>
                                    </p:animEffect>
                                  </p:childTnLst>
                                </p:cTn>
                              </p:par>
                            </p:childTnLst>
                          </p:cTn>
                        </p:par>
                        <p:par>
                          <p:cTn id="8" fill="hold">
                            <p:stCondLst>
                              <p:cond delay="3250"/>
                            </p:stCondLst>
                            <p:childTnLst>
                              <p:par>
                                <p:cTn id="9" presetID="2" presetClass="entr" presetSubtype="4"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ppt_x"/>
                                          </p:val>
                                        </p:tav>
                                        <p:tav tm="100000">
                                          <p:val>
                                            <p:strVal val="#ppt_x"/>
                                          </p:val>
                                        </p:tav>
                                      </p:tavLst>
                                    </p:anim>
                                    <p:anim calcmode="lin" valueType="num">
                                      <p:cBhvr additive="base">
                                        <p:cTn id="12"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6D9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2A6FCB-AA84-44CD-831C-B4A59EA60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2" y="1371600"/>
            <a:ext cx="8534399" cy="4648200"/>
          </a:xfrm>
          <a:prstGeom prst="rect">
            <a:avLst/>
          </a:prstGeom>
          <a:solidFill>
            <a:srgbClr val="FE33FF"/>
          </a:solidFill>
          <a:ln>
            <a:noFill/>
          </a:ln>
          <a:effectLst>
            <a:softEdge rad="112500"/>
          </a:effectLst>
        </p:spPr>
      </p:pic>
      <p:sp>
        <p:nvSpPr>
          <p:cNvPr id="7" name="Rectangle 6">
            <a:extLst>
              <a:ext uri="{FF2B5EF4-FFF2-40B4-BE49-F238E27FC236}">
                <a16:creationId xmlns:a16="http://schemas.microsoft.com/office/drawing/2014/main" id="{619E7067-852B-4B44-9215-A46B1CA0DFFB}"/>
              </a:ext>
            </a:extLst>
          </p:cNvPr>
          <p:cNvSpPr/>
          <p:nvPr/>
        </p:nvSpPr>
        <p:spPr>
          <a:xfrm>
            <a:off x="3141698" y="381000"/>
            <a:ext cx="5908604" cy="523220"/>
          </a:xfrm>
          <a:prstGeom prst="rect">
            <a:avLst/>
          </a:prstGeom>
        </p:spPr>
        <p:txBody>
          <a:bodyPr wrap="square">
            <a:spAutoFit/>
          </a:bodyPr>
          <a:lstStyle/>
          <a:p>
            <a:r>
              <a:rPr lang="en-US" sz="2800" b="1" dirty="0">
                <a:ln>
                  <a:solidFill>
                    <a:srgbClr val="FFC000"/>
                  </a:solidFill>
                </a:ln>
              </a:rPr>
              <a:t>বলতো নিচের ছবি গুলোর নাম কি ? </a:t>
            </a:r>
          </a:p>
        </p:txBody>
      </p:sp>
      <p:sp>
        <p:nvSpPr>
          <p:cNvPr id="8" name="TextBox 7">
            <a:extLst>
              <a:ext uri="{FF2B5EF4-FFF2-40B4-BE49-F238E27FC236}">
                <a16:creationId xmlns:a16="http://schemas.microsoft.com/office/drawing/2014/main" id="{C65A34B2-4865-42EC-953E-EF60A1A7C1E5}"/>
              </a:ext>
            </a:extLst>
          </p:cNvPr>
          <p:cNvSpPr txBox="1"/>
          <p:nvPr/>
        </p:nvSpPr>
        <p:spPr>
          <a:xfrm>
            <a:off x="3429000" y="6107062"/>
            <a:ext cx="5334000" cy="646331"/>
          </a:xfrm>
          <a:prstGeom prst="rect">
            <a:avLst/>
          </a:prstGeom>
          <a:noFill/>
        </p:spPr>
        <p:txBody>
          <a:bodyPr wrap="square" rtlCol="0">
            <a:spAutoFit/>
          </a:bodyPr>
          <a:lstStyle/>
          <a:p>
            <a:r>
              <a:rPr lang="en-US" sz="3600" b="1" dirty="0">
                <a:ln>
                  <a:solidFill>
                    <a:srgbClr val="00B050"/>
                  </a:solidFill>
                </a:ln>
                <a:solidFill>
                  <a:srgbClr val="C00000"/>
                </a:solidFill>
              </a:rPr>
              <a:t>বিভিন্ন প্রকারের ডিভাইস </a:t>
            </a:r>
          </a:p>
        </p:txBody>
      </p:sp>
    </p:spTree>
    <p:extLst>
      <p:ext uri="{BB962C8B-B14F-4D97-AF65-F5344CB8AC3E}">
        <p14:creationId xmlns:p14="http://schemas.microsoft.com/office/powerpoint/2010/main" val="2132178635"/>
      </p:ext>
    </p:extLst>
  </p:cSld>
  <p:clrMapOvr>
    <a:masterClrMapping/>
  </p:clrMapOvr>
  <mc:AlternateContent xmlns:mc="http://schemas.openxmlformats.org/markup-compatibility/2006" xmlns:p14="http://schemas.microsoft.com/office/powerpoint/2010/main">
    <mc:Choice Requires="p14">
      <p:transition spd="slow" p14:dur="35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ppt_x"/>
                                          </p:val>
                                        </p:tav>
                                        <p:tav tm="100000">
                                          <p:val>
                                            <p:strVal val="#ppt_x"/>
                                          </p:val>
                                        </p:tav>
                                      </p:tavLst>
                                    </p:anim>
                                    <p:anim calcmode="lin" valueType="num">
                                      <p:cBhvr additive="base">
                                        <p:cTn id="1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9AAF"/>
        </a:solidFill>
        <a:effectLst/>
      </p:bgPr>
    </p:bg>
    <p:spTree>
      <p:nvGrpSpPr>
        <p:cNvPr id="1" name=""/>
        <p:cNvGrpSpPr/>
        <p:nvPr/>
      </p:nvGrpSpPr>
      <p:grpSpPr>
        <a:xfrm>
          <a:off x="0" y="0"/>
          <a:ext cx="0" cy="0"/>
          <a:chOff x="0" y="0"/>
          <a:chExt cx="0" cy="0"/>
        </a:xfrm>
      </p:grpSpPr>
      <p:pic>
        <p:nvPicPr>
          <p:cNvPr id="9" name="Picture 8" descr="Screen Clipping">
            <a:extLst>
              <a:ext uri="{FF2B5EF4-FFF2-40B4-BE49-F238E27FC236}">
                <a16:creationId xmlns:a16="http://schemas.microsoft.com/office/drawing/2014/main" id="{805DD050-EAD2-46A5-A519-E32377A65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752600"/>
            <a:ext cx="7315200" cy="3505200"/>
          </a:xfrm>
          <a:prstGeom prst="rect">
            <a:avLst/>
          </a:prstGeom>
          <a:ln>
            <a:noFill/>
          </a:ln>
          <a:effectLst>
            <a:softEdge rad="112500"/>
          </a:effectLst>
        </p:spPr>
      </p:pic>
      <p:sp>
        <p:nvSpPr>
          <p:cNvPr id="10" name="Rectangle 9">
            <a:extLst>
              <a:ext uri="{FF2B5EF4-FFF2-40B4-BE49-F238E27FC236}">
                <a16:creationId xmlns:a16="http://schemas.microsoft.com/office/drawing/2014/main" id="{D9AB9F14-B905-4796-8379-1785CA35C7F8}"/>
              </a:ext>
            </a:extLst>
          </p:cNvPr>
          <p:cNvSpPr/>
          <p:nvPr/>
        </p:nvSpPr>
        <p:spPr>
          <a:xfrm>
            <a:off x="3352800" y="681025"/>
            <a:ext cx="54864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600" b="1" kern="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আজকের পাঠের বিষয় </a:t>
            </a:r>
          </a:p>
        </p:txBody>
      </p:sp>
      <p:sp>
        <p:nvSpPr>
          <p:cNvPr id="11" name="Rectangle 10">
            <a:extLst>
              <a:ext uri="{FF2B5EF4-FFF2-40B4-BE49-F238E27FC236}">
                <a16:creationId xmlns:a16="http://schemas.microsoft.com/office/drawing/2014/main" id="{53A9437F-54D5-44A0-B65E-F5072363C4D3}"/>
              </a:ext>
            </a:extLst>
          </p:cNvPr>
          <p:cNvSpPr/>
          <p:nvPr/>
        </p:nvSpPr>
        <p:spPr>
          <a:xfrm>
            <a:off x="3214254" y="5257800"/>
            <a:ext cx="5763491" cy="584775"/>
          </a:xfrm>
          <a:prstGeom prst="rect">
            <a:avLst/>
          </a:prstGeom>
        </p:spPr>
        <p:txBody>
          <a:bodyPr wrap="square">
            <a:spAutoFit/>
          </a:bodyPr>
          <a:lstStyle/>
          <a:p>
            <a:pPr lvl="0">
              <a:defRPr/>
            </a:pPr>
            <a:r>
              <a:rPr lang="en-US" sz="3200" b="1" kern="0" cap="all" dirty="0">
                <a:ln w="0"/>
                <a:solidFill>
                  <a:srgbClr val="002060"/>
                </a:solidFill>
                <a:effectLst>
                  <a:reflection blurRad="12700" stA="50000" endPos="50000" dist="5000" dir="5400000" sy="-100000" rotWithShape="0"/>
                </a:effectLst>
              </a:rPr>
              <a:t>মেমোরি ও স্টোরেজ ডিভাইস </a:t>
            </a:r>
          </a:p>
        </p:txBody>
      </p:sp>
    </p:spTree>
    <p:extLst>
      <p:ext uri="{BB962C8B-B14F-4D97-AF65-F5344CB8AC3E}">
        <p14:creationId xmlns:p14="http://schemas.microsoft.com/office/powerpoint/2010/main" val="3954576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2000">
        <p15:prstTrans prst="drap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3000" fill="hold"/>
                                        <p:tgtEl>
                                          <p:spTgt spid="10"/>
                                        </p:tgtEl>
                                        <p:attrNameLst>
                                          <p:attrName>ppt_x</p:attrName>
                                        </p:attrNameLst>
                                      </p:cBhvr>
                                      <p:tavLst>
                                        <p:tav tm="0">
                                          <p:val>
                                            <p:strVal val="#ppt_x"/>
                                          </p:val>
                                        </p:tav>
                                        <p:tav tm="100000">
                                          <p:val>
                                            <p:strVal val="#ppt_x"/>
                                          </p:val>
                                        </p:tav>
                                      </p:tavLst>
                                    </p:anim>
                                    <p:anim calcmode="lin" valueType="num">
                                      <p:cBhvr additive="base">
                                        <p:cTn id="13"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2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750"/>
                                        <p:tgtEl>
                                          <p:spTgt spid="11"/>
                                        </p:tgtEl>
                                      </p:cBhvr>
                                    </p:animEffect>
                                    <p:anim calcmode="lin" valueType="num">
                                      <p:cBhvr>
                                        <p:cTn id="19" dur="2750" fill="hold"/>
                                        <p:tgtEl>
                                          <p:spTgt spid="11"/>
                                        </p:tgtEl>
                                        <p:attrNameLst>
                                          <p:attrName>ppt_x</p:attrName>
                                        </p:attrNameLst>
                                      </p:cBhvr>
                                      <p:tavLst>
                                        <p:tav tm="0">
                                          <p:val>
                                            <p:strVal val="#ppt_x"/>
                                          </p:val>
                                        </p:tav>
                                        <p:tav tm="100000">
                                          <p:val>
                                            <p:strVal val="#ppt_x"/>
                                          </p:val>
                                        </p:tav>
                                      </p:tavLst>
                                    </p:anim>
                                    <p:anim calcmode="lin" valueType="num">
                                      <p:cBhvr>
                                        <p:cTn id="20" dur="2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9AA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8DD64D-08B0-4E09-90D5-E7682F9A8D2F}"/>
              </a:ext>
            </a:extLst>
          </p:cNvPr>
          <p:cNvSpPr/>
          <p:nvPr/>
        </p:nvSpPr>
        <p:spPr>
          <a:xfrm>
            <a:off x="3409950" y="685801"/>
            <a:ext cx="5372100" cy="584775"/>
          </a:xfrm>
          <a:prstGeom prst="rect">
            <a:avLst/>
          </a:prstGeom>
        </p:spPr>
        <p:txBody>
          <a:bodyPr wrap="square">
            <a:spAutoFit/>
          </a:bodyPr>
          <a:lstStyle/>
          <a:p>
            <a:pPr>
              <a:defRPr/>
            </a:pPr>
            <a:r>
              <a:rPr lang="en-US" sz="3200" b="1" kern="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এই পাঠ শেষে শিক্ষার্থীরা ……</a:t>
            </a:r>
          </a:p>
        </p:txBody>
      </p:sp>
      <p:sp>
        <p:nvSpPr>
          <p:cNvPr id="12" name="TextBox 11">
            <a:extLst>
              <a:ext uri="{FF2B5EF4-FFF2-40B4-BE49-F238E27FC236}">
                <a16:creationId xmlns:a16="http://schemas.microsoft.com/office/drawing/2014/main" id="{5D469D8B-B503-4F3A-B51B-15BADE660B6B}"/>
              </a:ext>
            </a:extLst>
          </p:cNvPr>
          <p:cNvSpPr txBox="1"/>
          <p:nvPr/>
        </p:nvSpPr>
        <p:spPr>
          <a:xfrm>
            <a:off x="637614" y="1828800"/>
            <a:ext cx="10916771" cy="3706079"/>
          </a:xfrm>
          <a:prstGeom prst="rect">
            <a:avLst/>
          </a:prstGeom>
          <a:noFill/>
        </p:spPr>
        <p:txBody>
          <a:bodyPr wrap="none" rtlCol="0" anchor="ctr">
            <a:spAutoFit/>
          </a:bodyPr>
          <a:lstStyle/>
          <a:p>
            <a:pPr marL="457200" indent="-457200">
              <a:lnSpc>
                <a:spcPct val="150000"/>
              </a:lnSpc>
              <a:buFont typeface="Wingdings" pitchFamily="2" charset="2"/>
              <a:buChar char="ü"/>
            </a:pPr>
            <a:r>
              <a:rPr lang="en-US" sz="3200" b="1" spc="300" dirty="0">
                <a:ln>
                  <a:solidFill>
                    <a:srgbClr val="C00000"/>
                  </a:solidFill>
                </a:ln>
                <a:solidFill>
                  <a:srgbClr val="8E9CD9"/>
                </a:solidFill>
              </a:rPr>
              <a:t>মাইক্রোপ্রসেসর  সম্পর্কে  বলতে  পারবে । </a:t>
            </a:r>
          </a:p>
          <a:p>
            <a:pPr marL="457200" indent="-457200">
              <a:lnSpc>
                <a:spcPct val="150000"/>
              </a:lnSpc>
              <a:buFont typeface="Wingdings" pitchFamily="2" charset="2"/>
              <a:buChar char="ü"/>
            </a:pPr>
            <a:r>
              <a:rPr lang="en-US" sz="3200" b="1" spc="300" dirty="0">
                <a:ln>
                  <a:solidFill>
                    <a:srgbClr val="C00000"/>
                  </a:solidFill>
                </a:ln>
                <a:solidFill>
                  <a:srgbClr val="8E9CD9"/>
                </a:solidFill>
              </a:rPr>
              <a:t>প্রকারভেদ সহ মেমোরি ব্যাখ্যা করতে পারবে।</a:t>
            </a:r>
          </a:p>
          <a:p>
            <a:pPr marL="457200" indent="-457200">
              <a:lnSpc>
                <a:spcPct val="150000"/>
              </a:lnSpc>
              <a:buFont typeface="Wingdings" pitchFamily="2" charset="2"/>
              <a:buChar char="ü"/>
            </a:pPr>
            <a:r>
              <a:rPr lang="en-US" sz="3200" b="1" spc="300" dirty="0">
                <a:ln>
                  <a:solidFill>
                    <a:srgbClr val="C00000"/>
                  </a:solidFill>
                </a:ln>
                <a:solidFill>
                  <a:srgbClr val="8E9CD9"/>
                </a:solidFill>
              </a:rPr>
              <a:t>উদাহরণসহ হার্জ  ( Hz) এর সংগা  বলতে  পারবে। </a:t>
            </a:r>
          </a:p>
          <a:p>
            <a:pPr marL="457200" indent="-457200">
              <a:lnSpc>
                <a:spcPct val="150000"/>
              </a:lnSpc>
              <a:buFont typeface="Wingdings" pitchFamily="2" charset="2"/>
              <a:buChar char="ü"/>
            </a:pPr>
            <a:r>
              <a:rPr lang="en-US" sz="3200" b="1" spc="300" dirty="0">
                <a:ln>
                  <a:solidFill>
                    <a:srgbClr val="C00000"/>
                  </a:solidFill>
                </a:ln>
                <a:solidFill>
                  <a:srgbClr val="8E9CD9"/>
                </a:solidFill>
              </a:rPr>
              <a:t>বিট ও বাইট এর মধ্যে পার্থক্য করতে পারবে। </a:t>
            </a:r>
          </a:p>
          <a:p>
            <a:pPr marL="457200" indent="-457200">
              <a:lnSpc>
                <a:spcPct val="150000"/>
              </a:lnSpc>
              <a:buFont typeface="Wingdings" pitchFamily="2" charset="2"/>
              <a:buChar char="ü"/>
            </a:pPr>
            <a:r>
              <a:rPr lang="en-US" sz="3200" b="1" spc="300" dirty="0">
                <a:ln>
                  <a:solidFill>
                    <a:srgbClr val="C00000"/>
                  </a:solidFill>
                </a:ln>
                <a:solidFill>
                  <a:srgbClr val="8E9CD9"/>
                </a:solidFill>
              </a:rPr>
              <a:t>র‍্যাম ও রম সম্পর্কে বিশ্লেষণ করতে পারবে। </a:t>
            </a:r>
          </a:p>
        </p:txBody>
      </p:sp>
    </p:spTree>
    <p:extLst>
      <p:ext uri="{BB962C8B-B14F-4D97-AF65-F5344CB8AC3E}">
        <p14:creationId xmlns:p14="http://schemas.microsoft.com/office/powerpoint/2010/main" val="3896227888"/>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0"/>
                                        <p:tgtEl>
                                          <p:spTgt spid="8"/>
                                        </p:tgtEl>
                                      </p:cBhvr>
                                    </p:animEffect>
                                    <p:anim calcmode="lin" valueType="num">
                                      <p:cBhvr>
                                        <p:cTn id="8" dur="2500" fill="hold"/>
                                        <p:tgtEl>
                                          <p:spTgt spid="8"/>
                                        </p:tgtEl>
                                        <p:attrNameLst>
                                          <p:attrName>ppt_x</p:attrName>
                                        </p:attrNameLst>
                                      </p:cBhvr>
                                      <p:tavLst>
                                        <p:tav tm="0">
                                          <p:val>
                                            <p:strVal val="#ppt_x"/>
                                          </p:val>
                                        </p:tav>
                                        <p:tav tm="100000">
                                          <p:val>
                                            <p:strVal val="#ppt_x"/>
                                          </p:val>
                                        </p:tav>
                                      </p:tavLst>
                                    </p:anim>
                                    <p:anim calcmode="lin" valueType="num">
                                      <p:cBhvr>
                                        <p:cTn id="9" dur="2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42" presetClass="entr" presetSubtype="0" fill="hold" nodeType="afterEffect">
                                  <p:stCondLst>
                                    <p:cond delay="10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2000"/>
                                        <p:tgtEl>
                                          <p:spTgt spid="12">
                                            <p:txEl>
                                              <p:pRg st="0" end="0"/>
                                            </p:txEl>
                                          </p:spTgt>
                                        </p:tgtEl>
                                      </p:cBhvr>
                                    </p:animEffect>
                                    <p:anim calcmode="lin" valueType="num">
                                      <p:cBhvr>
                                        <p:cTn id="14"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500"/>
                            </p:stCondLst>
                            <p:childTnLst>
                              <p:par>
                                <p:cTn id="17" presetID="42" presetClass="entr" presetSubtype="0" fill="hold" nodeType="afterEffect">
                                  <p:stCondLst>
                                    <p:cond delay="100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2000"/>
                                        <p:tgtEl>
                                          <p:spTgt spid="12">
                                            <p:txEl>
                                              <p:pRg st="1" end="1"/>
                                            </p:txEl>
                                          </p:spTgt>
                                        </p:tgtEl>
                                      </p:cBhvr>
                                    </p:animEffect>
                                    <p:anim calcmode="lin" valueType="num">
                                      <p:cBhvr>
                                        <p:cTn id="20" dur="2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9500"/>
                            </p:stCondLst>
                            <p:childTnLst>
                              <p:par>
                                <p:cTn id="23" presetID="42" presetClass="entr" presetSubtype="0" fill="hold" nodeType="afterEffect">
                                  <p:stCondLst>
                                    <p:cond delay="100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2000"/>
                                        <p:tgtEl>
                                          <p:spTgt spid="12">
                                            <p:txEl>
                                              <p:pRg st="2" end="2"/>
                                            </p:txEl>
                                          </p:spTgt>
                                        </p:tgtEl>
                                      </p:cBhvr>
                                    </p:animEffect>
                                    <p:anim calcmode="lin" valueType="num">
                                      <p:cBhvr>
                                        <p:cTn id="26" dur="2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500"/>
                            </p:stCondLst>
                            <p:childTnLst>
                              <p:par>
                                <p:cTn id="29" presetID="42" presetClass="entr" presetSubtype="0" fill="hold" nodeType="afterEffect">
                                  <p:stCondLst>
                                    <p:cond delay="100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2000"/>
                                        <p:tgtEl>
                                          <p:spTgt spid="12">
                                            <p:txEl>
                                              <p:pRg st="3" end="3"/>
                                            </p:txEl>
                                          </p:spTgt>
                                        </p:tgtEl>
                                      </p:cBhvr>
                                    </p:animEffect>
                                    <p:anim calcmode="lin" valueType="num">
                                      <p:cBhvr>
                                        <p:cTn id="32" dur="2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3" dur="2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5500"/>
                            </p:stCondLst>
                            <p:childTnLst>
                              <p:par>
                                <p:cTn id="35" presetID="42" presetClass="entr" presetSubtype="0" fill="hold" nodeType="afterEffect">
                                  <p:stCondLst>
                                    <p:cond delay="100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fade">
                                      <p:cBhvr>
                                        <p:cTn id="37" dur="2000"/>
                                        <p:tgtEl>
                                          <p:spTgt spid="12">
                                            <p:txEl>
                                              <p:pRg st="4" end="4"/>
                                            </p:txEl>
                                          </p:spTgt>
                                        </p:tgtEl>
                                      </p:cBhvr>
                                    </p:animEffect>
                                    <p:anim calcmode="lin" valueType="num">
                                      <p:cBhvr>
                                        <p:cTn id="38" dur="2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9" dur="2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E95D9"/>
        </a:solidFill>
        <a:effectLst/>
      </p:bgPr>
    </p:bg>
    <p:spTree>
      <p:nvGrpSpPr>
        <p:cNvPr id="1" name=""/>
        <p:cNvGrpSpPr/>
        <p:nvPr/>
      </p:nvGrpSpPr>
      <p:grpSpPr>
        <a:xfrm>
          <a:off x="0" y="0"/>
          <a:ext cx="0" cy="0"/>
          <a:chOff x="0" y="0"/>
          <a:chExt cx="0" cy="0"/>
        </a:xfrm>
      </p:grpSpPr>
      <p:pic>
        <p:nvPicPr>
          <p:cNvPr id="7" name="Picture 6" descr="Screen Clipping">
            <a:extLst>
              <a:ext uri="{FF2B5EF4-FFF2-40B4-BE49-F238E27FC236}">
                <a16:creationId xmlns:a16="http://schemas.microsoft.com/office/drawing/2014/main" id="{D5D12403-AC09-4FC0-9AD8-F73488BBF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0"/>
            <a:ext cx="4724400" cy="2667000"/>
          </a:xfrm>
          <a:prstGeom prst="flowChartAlternateProcess">
            <a:avLst/>
          </a:prstGeom>
          <a:ln w="57150">
            <a:noFill/>
          </a:ln>
          <a:effectLst>
            <a:softEdge rad="112500"/>
          </a:effectLst>
        </p:spPr>
      </p:pic>
      <p:sp>
        <p:nvSpPr>
          <p:cNvPr id="9" name="TextBox 8">
            <a:extLst>
              <a:ext uri="{FF2B5EF4-FFF2-40B4-BE49-F238E27FC236}">
                <a16:creationId xmlns:a16="http://schemas.microsoft.com/office/drawing/2014/main" id="{30181C4E-5394-4628-976D-78C28E88A850}"/>
              </a:ext>
            </a:extLst>
          </p:cNvPr>
          <p:cNvSpPr txBox="1"/>
          <p:nvPr/>
        </p:nvSpPr>
        <p:spPr>
          <a:xfrm flipH="1">
            <a:off x="4457700" y="2620297"/>
            <a:ext cx="3276600" cy="584775"/>
          </a:xfrm>
          <a:prstGeom prst="rect">
            <a:avLst/>
          </a:prstGeom>
          <a:noFill/>
        </p:spPr>
        <p:txBody>
          <a:bodyPr wrap="square" rtlCol="0">
            <a:spAutoFit/>
          </a:bodyPr>
          <a:lstStyle/>
          <a:p>
            <a:r>
              <a:rPr lang="en-US" sz="3200" b="1" dirty="0">
                <a:ln>
                  <a:solidFill>
                    <a:srgbClr val="92D050"/>
                  </a:solidFill>
                </a:ln>
              </a:rPr>
              <a:t>মাইক্রোপ্রসেসর</a:t>
            </a:r>
            <a:r>
              <a:rPr lang="en-US" sz="2800" b="1" dirty="0">
                <a:ln>
                  <a:solidFill>
                    <a:srgbClr val="92D050"/>
                  </a:solidFill>
                </a:ln>
              </a:rPr>
              <a:t> </a:t>
            </a:r>
          </a:p>
        </p:txBody>
      </p:sp>
      <p:sp>
        <p:nvSpPr>
          <p:cNvPr id="10" name="Rectangle 9">
            <a:extLst>
              <a:ext uri="{FF2B5EF4-FFF2-40B4-BE49-F238E27FC236}">
                <a16:creationId xmlns:a16="http://schemas.microsoft.com/office/drawing/2014/main" id="{F51B047B-8D81-4BB7-990C-363E66C2B0E2}"/>
              </a:ext>
            </a:extLst>
          </p:cNvPr>
          <p:cNvSpPr/>
          <p:nvPr/>
        </p:nvSpPr>
        <p:spPr>
          <a:xfrm>
            <a:off x="495300" y="3429000"/>
            <a:ext cx="11201400" cy="3108543"/>
          </a:xfrm>
          <a:prstGeom prst="rect">
            <a:avLst/>
          </a:prstGeom>
          <a:solidFill>
            <a:srgbClr val="3971AA"/>
          </a:solidFill>
          <a:ln w="57150"/>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as-IN" sz="2800" b="1" dirty="0"/>
              <a:t>মাইক্রোপ্রসেসর বা “অণুপ্রক্রিয়াজাতকারক” বলতে এক শ্রেণীর অতিক্ষুদ্র ইলেকট্রনীয় যন্ত্র বা যন্ত্রাংশকে বোঝায়, যেটি ডিজিটাল কম্পিউটার তথা ইলেকট্রনীয় গণকযন্ত্রের কেন্দ্রীয় প্রক্রিয়াজাতকরণ অংশের কাজগুলি সম্পাদন করার জন্য প্রয়োজনীয় গাণিতিক, যুক্তিভিত্তিক ও নিয়ন্ত্রণমূলক ইলেকট্রনীয় বর্তনী ধারণ করে রাখে। এটি এক ধরনের সমন্বিত বর্তনী যা উচ্চতর ভাষাতে লিখিত প্রোগ্রাম তথা নির্দেশনাক্রম যান্ত্রিক ভাষায় অনুবাদ করে নিতে পারে</a:t>
            </a:r>
            <a:r>
              <a:rPr lang="en-US" sz="2800" b="1" dirty="0"/>
              <a:t>। </a:t>
            </a:r>
            <a:r>
              <a:rPr lang="as-IN" sz="2800" b="1" dirty="0"/>
              <a:t> </a:t>
            </a:r>
            <a:endParaRPr lang="en-US" sz="2800" b="1" dirty="0"/>
          </a:p>
        </p:txBody>
      </p:sp>
    </p:spTree>
    <p:extLst>
      <p:ext uri="{BB962C8B-B14F-4D97-AF65-F5344CB8AC3E}">
        <p14:creationId xmlns:p14="http://schemas.microsoft.com/office/powerpoint/2010/main" val="338192433"/>
      </p:ext>
    </p:extLst>
  </p:cSld>
  <p:clrMapOvr>
    <a:masterClrMapping/>
  </p:clrMapOvr>
  <mc:AlternateContent xmlns:mc="http://schemas.openxmlformats.org/markup-compatibility/2006" xmlns:p14="http://schemas.microsoft.com/office/powerpoint/2010/main">
    <mc:Choice Requires="p14">
      <p:transition spd="slow" p14:dur="2000" advClick="0" advTm="2000">
        <p:randomBar dir="vert"/>
      </p:transition>
    </mc:Choice>
    <mc:Fallback xmlns="">
      <p:transition spd="slow" advClick="0" advTm="2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750"/>
                                        <p:tgtEl>
                                          <p:spTgt spid="9"/>
                                        </p:tgtEl>
                                      </p:cBhvr>
                                    </p:animEffect>
                                  </p:childTnLst>
                                </p:cTn>
                              </p:par>
                            </p:childTnLst>
                          </p:cTn>
                        </p:par>
                        <p:par>
                          <p:cTn id="12" fill="hold">
                            <p:stCondLst>
                              <p:cond delay="375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250" fill="hold"/>
                                        <p:tgtEl>
                                          <p:spTgt spid="10"/>
                                        </p:tgtEl>
                                        <p:attrNameLst>
                                          <p:attrName>ppt_x</p:attrName>
                                        </p:attrNameLst>
                                      </p:cBhvr>
                                      <p:tavLst>
                                        <p:tav tm="0">
                                          <p:val>
                                            <p:strVal val="#ppt_x"/>
                                          </p:val>
                                        </p:tav>
                                        <p:tav tm="100000">
                                          <p:val>
                                            <p:strVal val="#ppt_x"/>
                                          </p:val>
                                        </p:tav>
                                      </p:tavLst>
                                    </p:anim>
                                    <p:anim calcmode="lin" valueType="num">
                                      <p:cBhvr additive="base">
                                        <p:cTn id="16" dur="2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E95D9"/>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0181C4E-5394-4628-976D-78C28E88A850}"/>
              </a:ext>
            </a:extLst>
          </p:cNvPr>
          <p:cNvSpPr txBox="1"/>
          <p:nvPr/>
        </p:nvSpPr>
        <p:spPr>
          <a:xfrm flipH="1">
            <a:off x="4476750" y="2236839"/>
            <a:ext cx="3238500" cy="584775"/>
          </a:xfrm>
          <a:prstGeom prst="rect">
            <a:avLst/>
          </a:prstGeom>
          <a:noFill/>
        </p:spPr>
        <p:txBody>
          <a:bodyPr wrap="square" rtlCol="0">
            <a:spAutoFit/>
          </a:bodyPr>
          <a:lstStyle/>
          <a:p>
            <a:r>
              <a:rPr lang="en-US" sz="3200" b="1" dirty="0">
                <a:ln>
                  <a:solidFill>
                    <a:srgbClr val="92D050"/>
                  </a:solidFill>
                </a:ln>
              </a:rPr>
              <a:t>মাইক্রোপ্রসেসর</a:t>
            </a:r>
            <a:r>
              <a:rPr lang="en-US" sz="2800" b="1" dirty="0">
                <a:ln>
                  <a:solidFill>
                    <a:srgbClr val="92D050"/>
                  </a:solidFill>
                </a:ln>
              </a:rPr>
              <a:t> </a:t>
            </a:r>
          </a:p>
        </p:txBody>
      </p:sp>
      <p:pic>
        <p:nvPicPr>
          <p:cNvPr id="13" name="Picture 12" descr="Screen Clipping">
            <a:extLst>
              <a:ext uri="{FF2B5EF4-FFF2-40B4-BE49-F238E27FC236}">
                <a16:creationId xmlns:a16="http://schemas.microsoft.com/office/drawing/2014/main" id="{A80B9E7A-E1DD-4448-98D2-21EABCF3A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230" y="152400"/>
            <a:ext cx="5329541" cy="2057400"/>
          </a:xfrm>
          <a:prstGeom prst="rect">
            <a:avLst/>
          </a:prstGeom>
          <a:ln>
            <a:noFill/>
          </a:ln>
          <a:effectLst>
            <a:softEdge rad="112500"/>
          </a:effectLst>
        </p:spPr>
      </p:pic>
      <p:sp>
        <p:nvSpPr>
          <p:cNvPr id="14" name="Rectangle 13">
            <a:extLst>
              <a:ext uri="{FF2B5EF4-FFF2-40B4-BE49-F238E27FC236}">
                <a16:creationId xmlns:a16="http://schemas.microsoft.com/office/drawing/2014/main" id="{EFB18338-7511-42CA-997B-7D513A8DA18E}"/>
              </a:ext>
            </a:extLst>
          </p:cNvPr>
          <p:cNvSpPr/>
          <p:nvPr/>
        </p:nvSpPr>
        <p:spPr>
          <a:xfrm>
            <a:off x="609600" y="2912319"/>
            <a:ext cx="10972800" cy="3539430"/>
          </a:xfrm>
          <a:prstGeom prst="rect">
            <a:avLst/>
          </a:prstGeom>
          <a:solidFill>
            <a:srgbClr val="3971AA"/>
          </a:solidFill>
          <a:ln w="57150">
            <a:solidFill>
              <a:srgbClr val="8E9CD9"/>
            </a:solidFill>
          </a:ln>
          <a:effectLst>
            <a:outerShdw blurRad="31750" dist="25400" dir="5400000" rotWithShape="0">
              <a:srgbClr val="000000">
                <a:alpha val="50000"/>
              </a:srgbClr>
            </a:outerShdw>
            <a:softEdge rad="12700"/>
          </a:effectLst>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as-IN" sz="2800" b="1" dirty="0"/>
              <a:t>সেই নির্দেশনাগুলি নির্বাহ করতে পারে এবং একই সাথে গাণিতিক বিভিন্ন কর্মকাণ্ডও সম্পাদন করতে পারে। তথ্য-উপাত্ত প্রবিষ্টকারী যন্ত্রাংশের (ইনপুট) মাধ্যমে স্থায়ী বা অস্থায়ী স্মৃতিতে (মেমরি) স্থাপিত বিভিন্ন তথ্য-উপাত্ত ও নির্দেশনাক্রম (প্রোগ্রাম) মাইক্রোপ্রসেসরে প্রবেশ করে, এবং মাইক্রোপ্রসেসরটি তথ্য-উপাত্তগুলিকে প্রদত্ত নির্দেশনাক্রম অনুযায়ী প্রক্রিয়াজাত করে ফলাফলগুলিকে তথ্য-উপাত্ত নির্গতকারী যন্ত্রাংশে (আউটপুট) প্রেরণ করে, যাতে সেগুলিকে মানুষের জন্য বোধগম্য রূপে প্রদর্শন (ডিসপ্লে) করা হয় বা মুদ্রণ (প্রিন্ট) করা হয়</a:t>
            </a:r>
            <a:endParaRPr lang="en-US" sz="2800" b="1" dirty="0"/>
          </a:p>
        </p:txBody>
      </p:sp>
    </p:spTree>
    <p:extLst>
      <p:ext uri="{BB962C8B-B14F-4D97-AF65-F5344CB8AC3E}">
        <p14:creationId xmlns:p14="http://schemas.microsoft.com/office/powerpoint/2010/main" val="422736559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750"/>
                                        <p:tgtEl>
                                          <p:spTgt spid="9"/>
                                        </p:tgtEl>
                                      </p:cBhvr>
                                    </p:animEffect>
                                  </p:childTnLst>
                                </p:cTn>
                              </p:par>
                            </p:childTnLst>
                          </p:cTn>
                        </p:par>
                        <p:par>
                          <p:cTn id="8" fill="hold">
                            <p:stCondLst>
                              <p:cond delay="325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0"/>
                                        <p:tgtEl>
                                          <p:spTgt spid="13"/>
                                        </p:tgtEl>
                                      </p:cBhvr>
                                    </p:animEffect>
                                    <p:anim calcmode="lin" valueType="num">
                                      <p:cBhvr>
                                        <p:cTn id="12" dur="2500" fill="hold"/>
                                        <p:tgtEl>
                                          <p:spTgt spid="13"/>
                                        </p:tgtEl>
                                        <p:attrNameLst>
                                          <p:attrName>ppt_x</p:attrName>
                                        </p:attrNameLst>
                                      </p:cBhvr>
                                      <p:tavLst>
                                        <p:tav tm="0">
                                          <p:val>
                                            <p:strVal val="#ppt_x"/>
                                          </p:val>
                                        </p:tav>
                                        <p:tav tm="100000">
                                          <p:val>
                                            <p:strVal val="#ppt_x"/>
                                          </p:val>
                                        </p:tav>
                                      </p:tavLst>
                                    </p:anim>
                                    <p:anim calcmode="lin" valueType="num">
                                      <p:cBhvr>
                                        <p:cTn id="13" dur="2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575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250"/>
                                        <p:tgtEl>
                                          <p:spTgt spid="14"/>
                                        </p:tgtEl>
                                      </p:cBhvr>
                                    </p:animEffect>
                                    <p:anim calcmode="lin" valueType="num">
                                      <p:cBhvr>
                                        <p:cTn id="18" dur="3250" fill="hold"/>
                                        <p:tgtEl>
                                          <p:spTgt spid="14"/>
                                        </p:tgtEl>
                                        <p:attrNameLst>
                                          <p:attrName>ppt_x</p:attrName>
                                        </p:attrNameLst>
                                      </p:cBhvr>
                                      <p:tavLst>
                                        <p:tav tm="0">
                                          <p:val>
                                            <p:strVal val="#ppt_x"/>
                                          </p:val>
                                        </p:tav>
                                        <p:tav tm="100000">
                                          <p:val>
                                            <p:strVal val="#ppt_x"/>
                                          </p:val>
                                        </p:tav>
                                      </p:tavLst>
                                    </p:anim>
                                    <p:anim calcmode="lin" valueType="num">
                                      <p:cBhvr>
                                        <p:cTn id="19" dur="3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6D9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947E64-0D4D-48E8-BB72-4F150124E717}"/>
              </a:ext>
            </a:extLst>
          </p:cNvPr>
          <p:cNvGrpSpPr/>
          <p:nvPr/>
        </p:nvGrpSpPr>
        <p:grpSpPr>
          <a:xfrm>
            <a:off x="838200" y="259438"/>
            <a:ext cx="10515599" cy="3092059"/>
            <a:chOff x="180109" y="259437"/>
            <a:chExt cx="8734985" cy="3092059"/>
          </a:xfrm>
        </p:grpSpPr>
        <p:pic>
          <p:nvPicPr>
            <p:cNvPr id="10" name="Picture 9" descr="Screen Clipping">
              <a:extLst>
                <a:ext uri="{FF2B5EF4-FFF2-40B4-BE49-F238E27FC236}">
                  <a16:creationId xmlns:a16="http://schemas.microsoft.com/office/drawing/2014/main" id="{81A2A5FD-FE89-4DD9-8807-ABC34620B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9" y="284018"/>
              <a:ext cx="4724400" cy="3067478"/>
            </a:xfrm>
            <a:prstGeom prst="rect">
              <a:avLst/>
            </a:prstGeom>
          </p:spPr>
        </p:pic>
        <p:pic>
          <p:nvPicPr>
            <p:cNvPr id="15" name="Picture 14" descr="Screen Clipping">
              <a:extLst>
                <a:ext uri="{FF2B5EF4-FFF2-40B4-BE49-F238E27FC236}">
                  <a16:creationId xmlns:a16="http://schemas.microsoft.com/office/drawing/2014/main" id="{9DBCB79C-3380-4098-A704-0A2EA8151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509" y="259437"/>
              <a:ext cx="4010585" cy="3067478"/>
            </a:xfrm>
            <a:prstGeom prst="rect">
              <a:avLst/>
            </a:prstGeom>
          </p:spPr>
        </p:pic>
      </p:grpSp>
      <p:sp>
        <p:nvSpPr>
          <p:cNvPr id="16" name="TextBox 15">
            <a:extLst>
              <a:ext uri="{FF2B5EF4-FFF2-40B4-BE49-F238E27FC236}">
                <a16:creationId xmlns:a16="http://schemas.microsoft.com/office/drawing/2014/main" id="{8CED2700-708F-49F3-A2EB-51C718820AF7}"/>
              </a:ext>
            </a:extLst>
          </p:cNvPr>
          <p:cNvSpPr txBox="1"/>
          <p:nvPr/>
        </p:nvSpPr>
        <p:spPr>
          <a:xfrm>
            <a:off x="5283117" y="3358423"/>
            <a:ext cx="1625766" cy="523220"/>
          </a:xfrm>
          <a:prstGeom prst="rect">
            <a:avLst/>
          </a:prstGeom>
          <a:noFill/>
        </p:spPr>
        <p:txBody>
          <a:bodyPr wrap="none" rtlCol="0">
            <a:spAutoFit/>
          </a:bodyPr>
          <a:lstStyle/>
          <a:p>
            <a:r>
              <a:rPr lang="en-US" sz="2800" b="1" dirty="0">
                <a:ln>
                  <a:solidFill>
                    <a:srgbClr val="00B0F0"/>
                  </a:solidFill>
                </a:ln>
              </a:rPr>
              <a:t>মেমোরি </a:t>
            </a:r>
          </a:p>
        </p:txBody>
      </p:sp>
      <p:sp>
        <p:nvSpPr>
          <p:cNvPr id="17" name="Rectangle 16">
            <a:extLst>
              <a:ext uri="{FF2B5EF4-FFF2-40B4-BE49-F238E27FC236}">
                <a16:creationId xmlns:a16="http://schemas.microsoft.com/office/drawing/2014/main" id="{BA9F7EBB-C15B-411E-A04D-7045D6794CEC}"/>
              </a:ext>
            </a:extLst>
          </p:cNvPr>
          <p:cNvSpPr/>
          <p:nvPr/>
        </p:nvSpPr>
        <p:spPr>
          <a:xfrm>
            <a:off x="571501" y="3881644"/>
            <a:ext cx="11048999" cy="2677656"/>
          </a:xfrm>
          <a:prstGeom prst="rect">
            <a:avLst/>
          </a:prstGeom>
          <a:noFill/>
          <a:ln w="57150">
            <a:solidFill>
              <a:srgbClr val="FE33FF"/>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a:t>Memory </a:t>
            </a:r>
            <a:r>
              <a:rPr lang="as-IN" sz="2400" b="1" dirty="0"/>
              <a:t>শব্দের অর্থ হলো স্মৃতি শক্তি। অর্থাৎ যে শক্তির দ্বারা কোন ডিভাইসে তথ্য ধরে রাখা যায় তাকে </a:t>
            </a:r>
            <a:r>
              <a:rPr lang="en-US" sz="2400" b="1" dirty="0"/>
              <a:t>Memory </a:t>
            </a:r>
            <a:r>
              <a:rPr lang="as-IN" sz="2400" b="1" dirty="0"/>
              <a:t>বলে। কম্পিউটারের এই স্মৃতি শক্তি হলো তেম</a:t>
            </a:r>
            <a:r>
              <a:rPr lang="en-US" sz="2400" b="1" dirty="0"/>
              <a:t>নি</a:t>
            </a:r>
            <a:r>
              <a:rPr lang="as-IN" sz="2400" b="1" dirty="0"/>
              <a:t> একটি ডিভাইস যার ভিতরে বিভিন্ন তথ্য ধরে রাখা যায়। এবং প্রয়োজনী মুহূর্তে সেখান থেকে তথ্য সংগ্রহ করে আবার ব্যবহার করা যায়। কম্পিউটারে মেমোরি হিসাবে র‌ম, হার্ডডিস্ক, সিডি, ডিভিডি, প্রেনড্রাইভ ইত্যাদি ব্যবহার করা হয়। মেমোরিতে তথ্য ও উপাত্ত স্থায়ী ও অস্থায়ী ভাবে সংরক্ষণ করা যায়।মেমোরি দুই পকার। প্রধান বা প্রাথমিক মেমোরি এবং সহায়ক বা সেকেন্ডারি মেমোরি। </a:t>
            </a:r>
          </a:p>
        </p:txBody>
      </p:sp>
    </p:spTree>
    <p:extLst>
      <p:ext uri="{BB962C8B-B14F-4D97-AF65-F5344CB8AC3E}">
        <p14:creationId xmlns:p14="http://schemas.microsoft.com/office/powerpoint/2010/main" val="406161869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0" fill="hold"/>
                                        <p:tgtEl>
                                          <p:spTgt spid="17"/>
                                        </p:tgtEl>
                                        <p:attrNameLst>
                                          <p:attrName>ppt_x</p:attrName>
                                        </p:attrNameLst>
                                      </p:cBhvr>
                                      <p:tavLst>
                                        <p:tav tm="0">
                                          <p:val>
                                            <p:strVal val="#ppt_x"/>
                                          </p:val>
                                        </p:tav>
                                        <p:tav tm="100000">
                                          <p:val>
                                            <p:strVal val="#ppt_x"/>
                                          </p:val>
                                        </p:tav>
                                      </p:tavLst>
                                    </p:anim>
                                    <p:anim calcmode="lin" valueType="num">
                                      <p:cBhvr additive="base">
                                        <p:cTn id="12" dur="40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5500"/>
                            </p:stCondLst>
                            <p:childTnLst>
                              <p:par>
                                <p:cTn id="14" presetID="45" presetClass="entr" presetSubtype="0" fill="hold" nodeType="afterEffect">
                                  <p:stCondLst>
                                    <p:cond delay="7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ppt_w</p:attrName>
                                        </p:attrNameLst>
                                      </p:cBhvr>
                                      <p:tavLst>
                                        <p:tav tm="0" fmla="#ppt_w*sin(2.5*pi*$)">
                                          <p:val>
                                            <p:fltVal val="0"/>
                                          </p:val>
                                        </p:tav>
                                        <p:tav tm="100000">
                                          <p:val>
                                            <p:fltVal val="1"/>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4">
      <a:majorFont>
        <a:latin typeface="NikoshBAN"/>
        <a:ea typeface=""/>
        <a:cs typeface=""/>
      </a:majorFont>
      <a:minorFont>
        <a:latin typeface="NikoshBAN"/>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622</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COMPUTER</dc:creator>
  <cp:lastModifiedBy>Md. Nazrul Islam</cp:lastModifiedBy>
  <cp:revision>78</cp:revision>
  <dcterms:created xsi:type="dcterms:W3CDTF">2020-11-10T10:11:37Z</dcterms:created>
  <dcterms:modified xsi:type="dcterms:W3CDTF">2020-12-27T23:33:15Z</dcterms:modified>
</cp:coreProperties>
</file>