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87" r:id="rId2"/>
    <p:sldId id="268" r:id="rId3"/>
    <p:sldId id="286" r:id="rId4"/>
    <p:sldId id="270" r:id="rId5"/>
    <p:sldId id="281" r:id="rId6"/>
    <p:sldId id="272" r:id="rId7"/>
    <p:sldId id="291" r:id="rId8"/>
    <p:sldId id="282" r:id="rId9"/>
    <p:sldId id="290" r:id="rId10"/>
    <p:sldId id="274" r:id="rId11"/>
    <p:sldId id="293" r:id="rId12"/>
    <p:sldId id="295" r:id="rId13"/>
    <p:sldId id="296" r:id="rId14"/>
    <p:sldId id="283" r:id="rId15"/>
    <p:sldId id="284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1FAAD-86E9-4995-AF7C-93C81BA6900F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651D1-F160-4481-BCE9-8F6B35AEF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48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533400"/>
            <a:ext cx="6096000" cy="646331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kern="0" dirty="0" smtClean="0">
                <a:solidFill>
                  <a:prstClr val="black"/>
                </a:solidFill>
                <a:latin typeface="Garamond"/>
              </a:rPr>
              <a:t>  </a:t>
            </a:r>
            <a:r>
              <a:rPr lang="en-US" sz="3200" b="1" kern="0" dirty="0" smtClean="0">
                <a:solidFill>
                  <a:srgbClr val="C00000"/>
                </a:solidFill>
                <a:latin typeface="Garamond"/>
              </a:rPr>
              <a:t>SHITALPUR HIGH SCHOOL</a:t>
            </a:r>
            <a:endParaRPr lang="en-US" sz="3600" b="1" kern="0" dirty="0">
              <a:solidFill>
                <a:srgbClr val="C00000"/>
              </a:solidFill>
              <a:latin typeface="Garamon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371600"/>
            <a:ext cx="7239000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1601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97997"/>
            <a:ext cx="8153400" cy="495520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Choose 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the best answer from the alternatives.   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i)  You have to prepare yourself. Here, what part of speech is prepare ?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 a) Noun         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b)  pronoun          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) verb          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d)  adverb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ii)  Modern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technology is closely related to the life of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a..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a)  farmer       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)   fisherman       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)  good citizen  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d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)  thief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iii)  a good citizen is an ............... to his country.</a:t>
            </a:r>
          </a:p>
          <a:p>
            <a:pPr marL="514350" indent="-514350">
              <a:buAutoNum type="alphaLcParenR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obstacle       b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) 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asset       c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)  anger  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d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)  all of the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above</a:t>
            </a:r>
          </a:p>
          <a:p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iv</a:t>
            </a:r>
            <a:r>
              <a:rPr lang="en-US" sz="2400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)  A student should know about …… in the class room.</a:t>
            </a:r>
          </a:p>
          <a:p>
            <a:r>
              <a:rPr lang="en-US" sz="2400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a)  home work     </a:t>
            </a:r>
            <a:r>
              <a:rPr lang="en-US" sz="2400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b)  group work     </a:t>
            </a:r>
            <a:r>
              <a:rPr lang="en-US" sz="2400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  c</a:t>
            </a:r>
            <a:r>
              <a:rPr lang="en-US" sz="2400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) reading  </a:t>
            </a:r>
            <a:r>
              <a:rPr lang="en-US" sz="2400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     d</a:t>
            </a:r>
            <a:r>
              <a:rPr lang="en-US" sz="2400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) writing          </a:t>
            </a:r>
          </a:p>
          <a:p>
            <a:pPr marL="514350" indent="-514350">
              <a:buAutoNum type="romanLcParenR" startAt="5"/>
            </a:pPr>
            <a:r>
              <a:rPr lang="en-US" sz="2400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Through </a:t>
            </a:r>
            <a:r>
              <a:rPr lang="en-US" sz="2400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regular group work, we can get noticeable </a:t>
            </a:r>
            <a:r>
              <a:rPr lang="en-US" sz="2400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.........</a:t>
            </a:r>
          </a:p>
          <a:p>
            <a:pPr marL="514350" indent="-514350">
              <a:buAutoNum type="romanLcParenR" startAt="5"/>
            </a:pPr>
            <a:r>
              <a:rPr lang="en-US" sz="2400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in our behavior. </a:t>
            </a:r>
          </a:p>
          <a:p>
            <a:r>
              <a:rPr lang="en-US" sz="2400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a)  changes            </a:t>
            </a:r>
            <a:r>
              <a:rPr lang="en-US" sz="2400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b</a:t>
            </a:r>
            <a:r>
              <a:rPr lang="en-US" sz="2400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)  money                </a:t>
            </a:r>
            <a:r>
              <a:rPr lang="en-US" sz="2400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c</a:t>
            </a:r>
            <a:r>
              <a:rPr lang="en-US" sz="2400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)  gol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                d)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wealth</a:t>
            </a:r>
            <a:endParaRPr lang="en-US" sz="24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1947141" y="78403"/>
            <a:ext cx="5520459" cy="1674197"/>
          </a:xfrm>
          <a:prstGeom prst="irregularSeal2">
            <a:avLst/>
          </a:prstGeom>
          <a:solidFill>
            <a:schemeClr val="bg2">
              <a:lumMod val="5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26628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219200"/>
            <a:ext cx="8229600" cy="38164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Read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the following text and fill in each gap with a suitable word.</a:t>
            </a:r>
          </a:p>
          <a:p>
            <a:endParaRPr lang="en-US" sz="2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800" dirty="0" smtClean="0">
                <a:latin typeface="Calibri" pitchFamily="34" charset="0"/>
                <a:cs typeface="Calibri" pitchFamily="34" charset="0"/>
              </a:rPr>
              <a:t>You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need skills to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do (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)--------.(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b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)------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is not enough. You must be able to apply your knowledge to do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things    (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)--------.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Finally knowing and (d)-------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things will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bring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about a change in your behavior towards(e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)--------.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endParaRPr lang="en-US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228601"/>
            <a:ext cx="3429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4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Group Work</a:t>
            </a:r>
            <a:endParaRPr lang="en-US" sz="4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181600"/>
            <a:ext cx="13716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a) things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5181600"/>
            <a:ext cx="19812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b) knowledge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5181600"/>
            <a:ext cx="18288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c) practically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67600" y="5181600"/>
            <a:ext cx="1295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d) doing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5791200"/>
            <a:ext cx="14478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e) other.</a:t>
            </a:r>
            <a:endParaRPr lang="en-US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557" y="5181600"/>
            <a:ext cx="813043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400" dirty="0" err="1"/>
              <a:t>Ans</a:t>
            </a:r>
            <a:r>
              <a:rPr lang="en-US" sz="24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09782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43200" y="304800"/>
            <a:ext cx="3505200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INDIVIDUAL 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550985" y="3810000"/>
            <a:ext cx="8153400" cy="267765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Answer the questions individually: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What do you have to do to be a good citizen?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2. Why do you need skill?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3. What should you have knowledge about in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class room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?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4. What should a good citizen have?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5. Who is the right person to monitor and help you to do the group work?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t="6344" r="4701" b="5582"/>
          <a:stretch/>
        </p:blipFill>
        <p:spPr bwMode="auto">
          <a:xfrm>
            <a:off x="2836984" y="1055077"/>
            <a:ext cx="3335216" cy="24668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51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139309"/>
            <a:ext cx="8474528" cy="510909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1. We </a:t>
            </a:r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have to prepare ourselves to do good deeds in society to be a good citizen.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2. We </a:t>
            </a:r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need skill to apply our knowledge in practical situations.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3. We </a:t>
            </a:r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should have knowledge about group work in the classroom.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4. A </a:t>
            </a:r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good citizen should have a vast knowledge about his country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its constitution, people, history, culture </a:t>
            </a:r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and traditions.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5. Teacher </a:t>
            </a:r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is the right person to monitor and help me to do the group work.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300555"/>
            <a:ext cx="20574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Answer:</a:t>
            </a:r>
            <a:endParaRPr lang="en-US" sz="4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7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9746994">
            <a:off x="533400" y="2633312"/>
            <a:ext cx="7848600" cy="10668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REFRESHMENT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4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52400"/>
            <a:ext cx="3581400" cy="70788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Home Work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543800" cy="44577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8554" y="5715000"/>
            <a:ext cx="7567246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Write a short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paragraph on ‘A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good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citizen’.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2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l01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33400"/>
            <a:ext cx="7086600" cy="4334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5029200"/>
            <a:ext cx="7086600" cy="132343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prstClr val="black"/>
                </a:solidFill>
              </a:rPr>
              <a:t>     </a:t>
            </a:r>
            <a:r>
              <a:rPr lang="en-US" sz="8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80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67377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come-glitt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4029"/>
            <a:ext cx="7619999" cy="5730571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88900" cap="sq" cmpd="thickThin" algn="ctr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608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67054"/>
            <a:ext cx="3429000" cy="320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67054"/>
            <a:ext cx="3352800" cy="320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3922455"/>
            <a:ext cx="7620000" cy="255454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                    Md</a:t>
            </a:r>
            <a:r>
              <a:rPr lang="en-US" sz="3200" b="1" dirty="0">
                <a:solidFill>
                  <a:prstClr val="black"/>
                </a:solidFill>
              </a:rPr>
              <a:t>. Ismail </a:t>
            </a:r>
            <a:r>
              <a:rPr lang="en-US" sz="3200" b="1" dirty="0" err="1">
                <a:solidFill>
                  <a:prstClr val="black"/>
                </a:solidFill>
              </a:rPr>
              <a:t>Shaikh</a:t>
            </a:r>
            <a:endParaRPr lang="en-US" sz="4000" b="1" dirty="0">
              <a:solidFill>
                <a:prstClr val="black"/>
              </a:solidFill>
            </a:endParaRPr>
          </a:p>
          <a:p>
            <a:r>
              <a:rPr lang="en-US" sz="3200" b="1" dirty="0">
                <a:solidFill>
                  <a:prstClr val="black"/>
                </a:solidFill>
              </a:rPr>
              <a:t>               </a:t>
            </a:r>
            <a:r>
              <a:rPr lang="en-US" sz="2400" b="1" dirty="0">
                <a:solidFill>
                  <a:prstClr val="black"/>
                </a:solidFill>
              </a:rPr>
              <a:t>B.A. B.Ed. M.A.(English) M.Ed. </a:t>
            </a:r>
            <a:r>
              <a:rPr lang="en-US" b="1" i="1" dirty="0">
                <a:solidFill>
                  <a:prstClr val="black"/>
                </a:solidFill>
              </a:rPr>
              <a:t>BOU</a:t>
            </a:r>
            <a:endParaRPr lang="en-US" sz="2800" b="1" i="1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                        </a:t>
            </a:r>
            <a:r>
              <a:rPr lang="en-US" sz="2400" dirty="0">
                <a:solidFill>
                  <a:srgbClr val="C00000"/>
                </a:solidFill>
              </a:rPr>
              <a:t>Senior Teacher in English</a:t>
            </a:r>
          </a:p>
          <a:p>
            <a:r>
              <a:rPr lang="en-US" sz="2400" dirty="0">
                <a:solidFill>
                  <a:prstClr val="black"/>
                </a:solidFill>
              </a:rPr>
              <a:t>              </a:t>
            </a:r>
            <a:r>
              <a:rPr lang="en-US" sz="2400" dirty="0" err="1">
                <a:solidFill>
                  <a:prstClr val="black"/>
                </a:solidFill>
              </a:rPr>
              <a:t>Shitalpur</a:t>
            </a:r>
            <a:r>
              <a:rPr lang="en-US" sz="2400" dirty="0">
                <a:solidFill>
                  <a:prstClr val="black"/>
                </a:solidFill>
              </a:rPr>
              <a:t> ML. High School, Chittagong.</a:t>
            </a:r>
          </a:p>
          <a:p>
            <a:r>
              <a:rPr lang="en-US" sz="2400" dirty="0">
                <a:solidFill>
                  <a:prstClr val="black"/>
                </a:solidFill>
              </a:rPr>
              <a:t>            Contact No- </a:t>
            </a:r>
            <a:r>
              <a:rPr lang="en-US" sz="2400" dirty="0">
                <a:solidFill>
                  <a:srgbClr val="C00000"/>
                </a:solidFill>
              </a:rPr>
              <a:t>01716086548, 01865228207</a:t>
            </a:r>
          </a:p>
          <a:p>
            <a:r>
              <a:rPr lang="en-US" sz="2400" dirty="0">
                <a:solidFill>
                  <a:prstClr val="black"/>
                </a:solidFill>
              </a:rPr>
              <a:t>                  </a:t>
            </a:r>
            <a:r>
              <a:rPr lang="en-US" sz="2000" dirty="0">
                <a:solidFill>
                  <a:prstClr val="black"/>
                </a:solidFill>
              </a:rPr>
              <a:t>Email- ishaikhcitygate2014@gmail.com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8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68069"/>
            <a:ext cx="396240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Look at the picture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10182"/>
            <a:ext cx="3962400" cy="26998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1"/>
          <a:stretch/>
        </p:blipFill>
        <p:spPr>
          <a:xfrm>
            <a:off x="4700953" y="1121905"/>
            <a:ext cx="3980963" cy="26880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81000" y="3957935"/>
            <a:ext cx="2286000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   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knowledge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399" y="3957935"/>
            <a:ext cx="1999764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         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skill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173" y="4038600"/>
            <a:ext cx="3700054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38681" y="5862935"/>
            <a:ext cx="1990482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    Attitude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706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99" y="3352800"/>
            <a:ext cx="75438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</a:t>
            </a:r>
            <a:r>
              <a:rPr lang="en-US" sz="3200" b="1" dirty="0" smtClean="0"/>
              <a:t>Class</a:t>
            </a:r>
            <a:r>
              <a:rPr lang="en-US" sz="3200" b="1" dirty="0" smtClean="0"/>
              <a:t>: ix – x </a:t>
            </a:r>
          </a:p>
          <a:p>
            <a:r>
              <a:rPr lang="en-US" sz="3600" b="1" dirty="0" smtClean="0"/>
              <a:t>               </a:t>
            </a:r>
            <a:r>
              <a:rPr lang="en-US" sz="3600" b="1" dirty="0" smtClean="0"/>
              <a:t> </a:t>
            </a:r>
            <a:r>
              <a:rPr lang="en-US" sz="3200" b="1" dirty="0" smtClean="0"/>
              <a:t>English </a:t>
            </a:r>
            <a:r>
              <a:rPr lang="en-US" sz="3200" b="1" dirty="0" smtClean="0"/>
              <a:t>– First Paper </a:t>
            </a:r>
            <a:endParaRPr lang="en-US" sz="3600" b="1" dirty="0" smtClean="0"/>
          </a:p>
          <a:p>
            <a:endParaRPr lang="en-US" sz="3600" b="1" dirty="0" smtClean="0"/>
          </a:p>
          <a:p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52800"/>
            <a:ext cx="1815976" cy="23083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990600"/>
            <a:ext cx="6248399" cy="218521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Knowledge, skills </a:t>
            </a:r>
            <a:r>
              <a:rPr lang="en-US" sz="3200" b="1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attitudes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    Unit        :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One </a:t>
            </a:r>
            <a:br>
              <a:rPr lang="en-US" sz="2800" dirty="0"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    Lesson   :  2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                                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                                                   Time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50 Minutes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352800"/>
            <a:ext cx="1815976" cy="230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8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57200"/>
            <a:ext cx="54102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800" dirty="0">
                <a:latin typeface="Calibri" pitchFamily="34" charset="0"/>
                <a:cs typeface="Calibri" pitchFamily="34" charset="0"/>
              </a:rPr>
              <a:t>Learning out come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524000"/>
            <a:ext cx="8229600" cy="48320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After the end of this lesson we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will be able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to—</a:t>
            </a: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read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and understand texts through silent reading.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ask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and answer the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questions.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write some new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vocabulary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Choose the best answer.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fill in the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gaps.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w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rite answer of some questions. </a:t>
            </a:r>
          </a:p>
          <a:p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09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667000"/>
            <a:ext cx="8382000" cy="34163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Read the text silently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and answer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the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following questions: </a:t>
            </a:r>
            <a:endParaRPr lang="en-US" sz="2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bn-IN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Which features are equally important for good character?</a:t>
            </a:r>
            <a:endParaRPr lang="en-US" sz="2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What are the knowledge are that you should have as a good citizen? 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What will bring about a change in your behaviour? </a:t>
            </a:r>
            <a:endParaRPr lang="en-US" sz="2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What are the subjects that will help you living a good life? </a:t>
            </a:r>
            <a:endParaRPr lang="en-US" sz="2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e.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What is group work? 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914400"/>
            <a:ext cx="327660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Silent Reading 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5" name="Picture 4" descr="Ex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04800"/>
            <a:ext cx="3505200" cy="21939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2053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990600"/>
            <a:ext cx="2057400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Constitution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586046" y="990600"/>
            <a:ext cx="3100753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Rules of governing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601" y="224135"/>
            <a:ext cx="2489722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   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VOCABULARY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31" y="902677"/>
            <a:ext cx="2371337" cy="15357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6999"/>
            <a:ext cx="2366768" cy="16650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1" y="3156355"/>
            <a:ext cx="2057400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   attitudes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562601" y="3153397"/>
            <a:ext cx="3276600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Look/ Vision/ </a:t>
            </a:r>
            <a:r>
              <a:rPr lang="en-US" sz="2400" dirty="0" smtClean="0"/>
              <a:t>feelings… </a:t>
            </a:r>
            <a:endParaRPr lang="en-US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1"/>
            <a:ext cx="2366768" cy="17686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1" y="5191780"/>
            <a:ext cx="2057399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monitor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6047" y="5191780"/>
            <a:ext cx="2728696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Supervise /check </a:t>
            </a:r>
          </a:p>
        </p:txBody>
      </p:sp>
    </p:spTree>
    <p:extLst>
      <p:ext uri="{BB962C8B-B14F-4D97-AF65-F5344CB8AC3E}">
        <p14:creationId xmlns:p14="http://schemas.microsoft.com/office/powerpoint/2010/main" val="116331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2460171" y="1295400"/>
            <a:ext cx="664029" cy="500743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460171" y="3124200"/>
            <a:ext cx="674916" cy="522515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460170" y="4953000"/>
            <a:ext cx="625929" cy="544283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706655" y="1295400"/>
            <a:ext cx="678863" cy="4572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706655" y="3124200"/>
            <a:ext cx="702309" cy="51621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706655" y="4953000"/>
            <a:ext cx="702309" cy="522515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15" y="838200"/>
            <a:ext cx="2100423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200" y="2667000"/>
            <a:ext cx="2100423" cy="14832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23" y="4495800"/>
            <a:ext cx="2088700" cy="16332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326571" y="1295400"/>
            <a:ext cx="1730829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Executive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6570" y="3200400"/>
            <a:ext cx="1730829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Legislative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6571" y="4953000"/>
            <a:ext cx="1730829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Structure</a:t>
            </a:r>
            <a:endParaRPr lang="en-US" sz="28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3200" y="1295400"/>
            <a:ext cx="2057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High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official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00" y="3048000"/>
            <a:ext cx="20574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Regarding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justice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4953000"/>
            <a:ext cx="20574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Frame 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work</a:t>
            </a:r>
            <a:endParaRPr lang="en-US" sz="28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6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</TotalTime>
  <Words>625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DMHHS</dc:creator>
  <cp:lastModifiedBy>DELL</cp:lastModifiedBy>
  <cp:revision>185</cp:revision>
  <dcterms:created xsi:type="dcterms:W3CDTF">2006-08-16T00:00:00Z</dcterms:created>
  <dcterms:modified xsi:type="dcterms:W3CDTF">2020-12-27T14:50:00Z</dcterms:modified>
</cp:coreProperties>
</file>