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8" r:id="rId2"/>
    <p:sldId id="273" r:id="rId3"/>
    <p:sldId id="277" r:id="rId4"/>
    <p:sldId id="264" r:id="rId5"/>
    <p:sldId id="262" r:id="rId6"/>
    <p:sldId id="292" r:id="rId7"/>
    <p:sldId id="275" r:id="rId8"/>
    <p:sldId id="274" r:id="rId9"/>
    <p:sldId id="265" r:id="rId10"/>
    <p:sldId id="266" r:id="rId11"/>
    <p:sldId id="267" r:id="rId12"/>
    <p:sldId id="284" r:id="rId13"/>
    <p:sldId id="286" r:id="rId14"/>
    <p:sldId id="287" r:id="rId15"/>
    <p:sldId id="281" r:id="rId16"/>
    <p:sldId id="283" r:id="rId17"/>
    <p:sldId id="290" r:id="rId18"/>
    <p:sldId id="291" r:id="rId19"/>
    <p:sldId id="269" r:id="rId20"/>
    <p:sldId id="29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86477" autoAdjust="0"/>
  </p:normalViewPr>
  <p:slideViewPr>
    <p:cSldViewPr>
      <p:cViewPr varScale="1">
        <p:scale>
          <a:sx n="59" d="100"/>
          <a:sy n="59" d="100"/>
        </p:scale>
        <p:origin x="-118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6D8C2-A709-435A-AC46-72E0E45F16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7ADA5-F60F-4AC6-A2FE-A100284A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ও দ্বিতীয় শিখনফল অর্জিত হলো কি-না তা যাচাই করার উদ্দেশ্যে এই স্লাইডটিতে একক কাজের ব্যবস্থা করা হয়েছে। ।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1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3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9574BF-EFA7-46DE-AEDE-954133C9E38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937632-D663-4E14-9309-08E4B151E8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86000" y="1981200"/>
            <a:ext cx="6629400" cy="4648200"/>
          </a:xfrm>
          <a:prstGeom prst="ellipse">
            <a:avLst/>
          </a:prstGeom>
          <a:solidFill>
            <a:srgbClr val="FFFF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নয়ন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চক্রবর্ত্তী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জ্যৈষ্ঠপুরা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রমনী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মোহন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‍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উচ্চবিদ্যালয়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০১৮১৪২৮৮৭০০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Email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n.700chakraborty@gmail.com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আইডিঃ১৭,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ব্যাচঃ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৫৬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৫৮-৬০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714625" cy="2439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8418" y="838200"/>
            <a:ext cx="3231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08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152400"/>
                <a:ext cx="7239000" cy="5222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j-lt"/>
                    <a:cs typeface="NikoshBAN" pitchFamily="2" charset="0"/>
                  </a:rPr>
                  <a:t>আমরা </a:t>
                </a:r>
                <a:r>
                  <a:rPr lang="en-US" sz="3200" dirty="0" err="1" smtClean="0">
                    <a:latin typeface="+mj-lt"/>
                    <a:cs typeface="NikoshBAN" pitchFamily="2" charset="0"/>
                  </a:rPr>
                  <a:t>জানি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,মহাকর্ষীয়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অনুযায়ী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3200" dirty="0">
                    <a:cs typeface="NikoshBAN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𝐺</m:t>
                    </m:r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²</m:t>
                        </m:r>
                      </m:den>
                    </m:f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32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3200" dirty="0" err="1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3200" dirty="0">
                    <a:solidFill>
                      <a:schemeClr val="accent3"/>
                    </a:solidFill>
                    <a:cs typeface="NikoshBAN" pitchFamily="2" charset="0"/>
                  </a:rPr>
                  <a:t> m1= </a:t>
                </a:r>
                <a:r>
                  <a:rPr lang="en-US" sz="32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২০ </a:t>
                </a:r>
                <a:r>
                  <a:rPr lang="en-US" sz="3200" dirty="0" err="1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কজি</a:t>
                </a:r>
                <a:r>
                  <a:rPr lang="en-US" sz="32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solidFill>
                      <a:schemeClr val="accent3"/>
                    </a:solidFill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m2=২৫কেজি, </a:t>
                </a:r>
                <a:r>
                  <a:rPr lang="en-US" sz="32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দুরত্ব</a:t>
                </a:r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d=২০ </a:t>
                </a:r>
                <a:r>
                  <a:rPr lang="en-US" sz="3200" dirty="0" err="1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মহাকর্ষীয়</a:t>
                </a:r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G=৬.৬৭৩×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3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/>
                            <a:cs typeface="NikoshBAN" pitchFamily="2" charset="0"/>
                          </a:rPr>
                          <m:t>১১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নিউটন(</a:t>
                </a:r>
                <a:r>
                  <a:rPr lang="en-US" sz="3200" dirty="0" err="1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)±/(</a:t>
                </a:r>
                <a:r>
                  <a:rPr lang="en-US" sz="3200" dirty="0" err="1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কেজি</a:t>
                </a:r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)±         </a:t>
                </a:r>
                <a:r>
                  <a:rPr lang="en-US" sz="32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মহাকর্ষীয়</a:t>
                </a:r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2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3200" dirty="0" smtClean="0">
                    <a:solidFill>
                      <a:schemeClr val="accent3"/>
                    </a:solidFill>
                    <a:cs typeface="NikoshBAN" pitchFamily="2" charset="0"/>
                  </a:rPr>
                  <a:t>=?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3200" dirty="0" smtClean="0">
                    <a:cs typeface="NikoshBAN" pitchFamily="2" charset="0"/>
                  </a:rPr>
                  <a:t>							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52400"/>
                <a:ext cx="7239000" cy="5222520"/>
              </a:xfrm>
              <a:prstGeom prst="rect">
                <a:avLst/>
              </a:prstGeom>
              <a:blipFill rotWithShape="1">
                <a:blip r:embed="rId2"/>
                <a:stretch>
                  <a:fillRect l="-2104" t="-1750" b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803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609601"/>
                <a:ext cx="8763000" cy="492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এখন, </a:t>
                </a:r>
                <a:r>
                  <a:rPr lang="en-US" sz="2800" dirty="0">
                    <a:cs typeface="NikoshBAN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𝐺</m:t>
                    </m:r>
                    <m:f>
                      <m:fPr>
                        <m:ctrlP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²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= ৬.৬৭৩×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১১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						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নিউটন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)±/(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কেজি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)±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২০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কেজি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কেজি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২০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মিটার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²</m:t>
                        </m:r>
                      </m:den>
                    </m:f>
                  </m:oMath>
                </a14:m>
                <a:endParaRPr lang="en-US" sz="2800" i="1" dirty="0">
                  <a:latin typeface="Cambria Math"/>
                  <a:cs typeface="NikoshBAN" pitchFamily="2" charset="0"/>
                </a:endParaRPr>
              </a:p>
              <a:p>
                <a:r>
                  <a:rPr lang="en-US" sz="2800" i="1" dirty="0">
                    <a:latin typeface="Cambria Math"/>
                    <a:cs typeface="NikoshBAN" pitchFamily="2" charset="0"/>
                  </a:rPr>
                  <a:t>	=</a:t>
                </a:r>
                <a:r>
                  <a:rPr lang="en-US" sz="2800" i="1" dirty="0" smtClean="0">
                    <a:latin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৩৩৩৬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১০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১১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৪০০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নিউটন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=৮.৩৪১২৫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১১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নিউটন</a:t>
                </a:r>
              </a:p>
              <a:p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/>
                  <a:t>	=৮.৩৪×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১১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latin typeface="NikoshBAN" pitchFamily="2" charset="0"/>
                        <a:cs typeface="NikoshBAN" pitchFamily="2" charset="0"/>
                      </a:rPr>
                      <m:t>নিউটন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 smtClean="0"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মহাকর্ষ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বল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/>
                      <m:t>৮</m:t>
                    </m:r>
                    <m:r>
                      <m:rPr>
                        <m:nor/>
                      </m:rPr>
                      <a:rPr lang="en-US" sz="2800" dirty="0"/>
                      <m:t>.</m:t>
                    </m:r>
                    <m:r>
                      <m:rPr>
                        <m:nor/>
                      </m:rPr>
                      <a:rPr lang="en-US" sz="2800" dirty="0"/>
                      <m:t>৩৪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১১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নিউটন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1"/>
                <a:ext cx="8763000" cy="4927952"/>
              </a:xfrm>
              <a:prstGeom prst="rect">
                <a:avLst/>
              </a:prstGeom>
              <a:blipFill rotWithShape="1">
                <a:blip r:embed="rId2"/>
                <a:stretch>
                  <a:fillRect l="-1461" t="-371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7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514600" y="-214380"/>
            <a:ext cx="4190999" cy="112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</a:t>
            </a:r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838200"/>
            <a:ext cx="6019800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বলের প্রভাবে মুক্তভাবে পড়ন্ত বস্তুর বেগ বৃদ্ধির হারকে অভিকর্ষজ ত্বরণ বলে।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1" y="2209800"/>
                <a:ext cx="6019799" cy="4483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হিসাব</a:t>
                </a: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ধরা যাক,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ভর,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ভূপৃষ্টে বা এর উপরের কোন বস্তুর ভর,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পৃথিবীর কেন্দ্র ও বস্তুর মধ্যবর্তী দূরত্ব।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মহাকর্ষীয় সূত্রানুসারে অভিকর্ষ বল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= 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,,,,,,,,,,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নিউটনের গতির ২য় সূত্র বা বলের পরিমাপ থেকে জানি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= mg……..2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 ও ২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সমন্বয়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মহাকর্ষীয়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অভিকর্ষজ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শুধু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দ্বয়ের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নির্ভর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হলেও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নয়।এবং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ইহা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নির্ভরশীল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2209800"/>
                <a:ext cx="6019799" cy="4483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CA2D61-D415-462C-96BA-32168208B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76973"/>
            <a:ext cx="1289049" cy="1181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063">
        <p:checker/>
      </p:transition>
    </mc:Choice>
    <mc:Fallback xmlns="">
      <p:transition spd="slow" advTm="906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11216 0.620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1999" y="1371600"/>
            <a:ext cx="28956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1371600"/>
            <a:ext cx="4191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19696"/>
              </p:ext>
            </p:extLst>
          </p:nvPr>
        </p:nvGraphicFramePr>
        <p:xfrm>
          <a:off x="152400" y="2438400"/>
          <a:ext cx="8915400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xmlns="" val="983080102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xmlns="" val="247133822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অভিকর্ষজ ত্বরণ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ভিন্ন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অভিকর্ষজ ত্বরণ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নিরপেক্ষ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নিরপেক্ষ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95832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উপবৃত্তাকার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আকৃতির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ভরের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নির্ভর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পৃথিবার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ধ্রুবক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কিন্তু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নিরপেক্ষ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জানি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 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পরিবর্তনের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রয়েছে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গুলো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পৃথিবীতে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অবস্থানগত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সংশ্লিষ্ট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উপবৃত্তাকার,পাহাড়,সাগর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মহাসাগর,আকাশ-পাতাল,পৃথিবীর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ব্যাসার্ধ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তাই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অভিকর্ষজ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ত্বরণ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নিরপেক্ষ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হলেও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নিরপেক্ষ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205921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ভূপৃষ্টে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মেরু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অঞল,বিষুবীয়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অঞল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কেন্দ্র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বিদ্যমান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থাকায়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840534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পৃথিবীতে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পাহাড়,সাগর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মহাসাগর,আকাশ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পাতাল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বিদ্যমান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থাকায়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050994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আহ্নিক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428287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কেন্দ্র</a:t>
                      </a:r>
                      <a:r>
                        <a:rPr lang="en-US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স্থানের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দূরত্ব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ভিন্ন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হওয়ায়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834616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ব্যাসার্ধের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934982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মেরু</a:t>
                      </a:r>
                      <a:r>
                        <a:rPr lang="en-US" sz="1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অঞলে</a:t>
                      </a:r>
                      <a:r>
                        <a:rPr lang="en-US" sz="1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9.83,বিষুবীয় </a:t>
                      </a:r>
                      <a:r>
                        <a:rPr lang="en-US" sz="16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অঞলে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9.78 </a:t>
                      </a:r>
                      <a:r>
                        <a:rPr lang="en-US" sz="16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আর্দশ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9.8 </a:t>
                      </a:r>
                      <a:r>
                        <a:rPr lang="en-US" sz="16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মিটার</a:t>
                      </a:r>
                      <a:r>
                        <a:rPr lang="en-US" sz="1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/সেকেন্ড২</a:t>
                      </a:r>
                      <a:endPara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315958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799" y="304800"/>
            <a:ext cx="381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541416"/>
      </p:ext>
    </p:extLst>
  </p:cSld>
  <p:clrMapOvr>
    <a:masterClrMapping/>
  </p:clrMapOvr>
  <p:transition spd="slow" advTm="690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52400"/>
            <a:ext cx="2239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77472"/>
            <a:ext cx="1601342" cy="1068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54168"/>
            <a:ext cx="1524000" cy="109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2" y="837469"/>
            <a:ext cx="1361906" cy="1351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50" y="837469"/>
            <a:ext cx="1506669" cy="134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3385" y="21584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5006" y="21584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9396" y="2133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8717" y="218781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6745" y="210589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92" y="977472"/>
            <a:ext cx="1349372" cy="997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3204627"/>
            <a:ext cx="8615815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পদাথের্র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892695"/>
            <a:ext cx="8601364" cy="15081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মধ্যার্কাষণ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প্রভাব।অর্থা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w=mg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562381"/>
      </p:ext>
    </p:extLst>
  </p:cSld>
  <p:clrMapOvr>
    <a:masterClrMapping/>
  </p:clrMapOvr>
  <p:transition spd="slow" advTm="88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eve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-304800"/>
            <a:ext cx="6096000" cy="701040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43" name="Picture 42" descr="Bycic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5596" flipH="1">
            <a:off x="2712059" y="1354833"/>
            <a:ext cx="1400184" cy="1420186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 rot="165954" flipV="1">
            <a:off x="1310546" y="3335143"/>
            <a:ext cx="4010025" cy="128488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500000" flipH="1">
            <a:off x="1220670" y="4479553"/>
            <a:ext cx="4117376" cy="315912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360000" flipV="1">
            <a:off x="835473" y="3860925"/>
            <a:ext cx="4953000" cy="560737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New Glo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914" y="2421266"/>
            <a:ext cx="5257800" cy="4360534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813314" y="4183391"/>
            <a:ext cx="4953000" cy="754062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08613" y="3362654"/>
            <a:ext cx="4010025" cy="315912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5564732">
            <a:off x="1023559" y="4472291"/>
            <a:ext cx="4117376" cy="315912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33147" y="3424535"/>
            <a:ext cx="167225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ওজন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392 N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95400" y="152400"/>
            <a:ext cx="673774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বিভিন্ন অঞ্চলে বস্তুর ওজন কী একই থাকবে?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graphics-cycling-63536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2671" flipH="1">
            <a:off x="4195841" y="3311918"/>
            <a:ext cx="1481958" cy="1503128"/>
          </a:xfrm>
          <a:prstGeom prst="rect">
            <a:avLst/>
          </a:prstGeom>
        </p:spPr>
      </p:pic>
      <p:pic>
        <p:nvPicPr>
          <p:cNvPr id="24" name="Picture 23" descr="Bycic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8186" flipH="1">
            <a:off x="743243" y="3263940"/>
            <a:ext cx="1400184" cy="142018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7200" y="4648200"/>
            <a:ext cx="167225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ওজন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391 N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graphics-cycling-63536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H="1">
            <a:off x="5650967" y="3834026"/>
            <a:ext cx="1481958" cy="1503128"/>
          </a:xfrm>
          <a:prstGeom prst="rect">
            <a:avLst/>
          </a:prstGeom>
        </p:spPr>
      </p:pic>
      <p:pic>
        <p:nvPicPr>
          <p:cNvPr id="37" name="Picture 36" descr="Bycic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93441" flipH="1">
            <a:off x="5090235" y="2552022"/>
            <a:ext cx="1400184" cy="1420186"/>
          </a:xfrm>
          <a:prstGeom prst="rect">
            <a:avLst/>
          </a:prstGeom>
        </p:spPr>
      </p:pic>
      <p:pic>
        <p:nvPicPr>
          <p:cNvPr id="39" name="Picture 38" descr="graphics-cycling-63536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735998" flipH="1">
            <a:off x="5091276" y="2556664"/>
            <a:ext cx="1481958" cy="150312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648200" y="1447800"/>
            <a:ext cx="406393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বিভিন্ন অঞ্চলে একই ভরের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বস্তুর ওজন বিভিন্ন হয় কেনো?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05400" y="2743200"/>
            <a:ext cx="365516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বস্তুর ওজন কী বস্তুর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নিজস্ব ধর্ম?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Bycic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8186" flipH="1">
            <a:off x="2760572" y="1309598"/>
            <a:ext cx="1400184" cy="142018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52600" y="2362200"/>
            <a:ext cx="151836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ওজন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393 N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124200" y="2532996"/>
            <a:ext cx="228600" cy="188660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43200" y="4186535"/>
            <a:ext cx="91082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ওজন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0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76400" y="762000"/>
            <a:ext cx="167225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ওজন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389 N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185 L -0.03316 0.00972 L -0.06962 0.01505 L -0.08733 0.01505 L -0.12795 0.01852 L -0.16319 0.01991 L -0.19531 0.01991 L -0.23281 0.01644 L -0.27691 0.01181 L -0.30555 0.00394 L -0.32656 -0.00278 L -0.35972 -0.01273 L -0.3816 -0.01944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278 L 0.00173 -0.03492 L -0.00018 -0.05897 L -0.0092 -0.08742 L -0.02309 -0.1346 L -0.03125 -0.15333 L -0.03976 -0.16605 L -0.04792 -0.17854 L -0.06215 -0.1938 " pathEditMode="relative" rAng="232748" ptsTypes="AAAAAAA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763 L -0.02222 -0.04232 L -0.04705 -0.07678 L -0.07066 -0.10731 L -0.1125 -0.14801 L -0.1559 -0.17437 L -0.19132 -0.19056 L -0.21892 -0.20074 L -0.24254 -0.20074 L -0.25556 -0.19681 " pathEditMode="relative" rAng="0" ptsTypes="AAAAAAAA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9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25 0.33333 " pathEditMode="relative" ptsTypes="AA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33333 L 0.08524 -0.1787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1" grpId="0" animBg="1"/>
      <p:bldP spid="34" grpId="0" animBg="1"/>
      <p:bldP spid="41" grpId="0" animBg="1"/>
      <p:bldP spid="36" grpId="0" animBg="1"/>
      <p:bldP spid="58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Moon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352800"/>
            <a:ext cx="2903483" cy="275330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2" name="Picture 41" descr="Gl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438400"/>
            <a:ext cx="5181600" cy="4253162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 rot="165954" flipV="1">
            <a:off x="878232" y="3335143"/>
            <a:ext cx="4010025" cy="128488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500000" flipH="1">
            <a:off x="788356" y="4479553"/>
            <a:ext cx="4117376" cy="315912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360000" flipV="1">
            <a:off x="403159" y="3860925"/>
            <a:ext cx="4953000" cy="560737"/>
          </a:xfrm>
          <a:custGeom>
            <a:avLst/>
            <a:gdLst>
              <a:gd name="connsiteX0" fmla="*/ 0 w 4953000"/>
              <a:gd name="connsiteY0" fmla="*/ 0 h 754062"/>
              <a:gd name="connsiteX1" fmla="*/ 57150 w 4953000"/>
              <a:gd name="connsiteY1" fmla="*/ 142875 h 754062"/>
              <a:gd name="connsiteX2" fmla="*/ 285750 w 4953000"/>
              <a:gd name="connsiteY2" fmla="*/ 314325 h 754062"/>
              <a:gd name="connsiteX3" fmla="*/ 485775 w 4953000"/>
              <a:gd name="connsiteY3" fmla="*/ 400050 h 754062"/>
              <a:gd name="connsiteX4" fmla="*/ 628650 w 4953000"/>
              <a:gd name="connsiteY4" fmla="*/ 476250 h 754062"/>
              <a:gd name="connsiteX5" fmla="*/ 942975 w 4953000"/>
              <a:gd name="connsiteY5" fmla="*/ 561975 h 754062"/>
              <a:gd name="connsiteX6" fmla="*/ 1333500 w 4953000"/>
              <a:gd name="connsiteY6" fmla="*/ 647700 h 754062"/>
              <a:gd name="connsiteX7" fmla="*/ 1714500 w 4953000"/>
              <a:gd name="connsiteY7" fmla="*/ 704850 h 754062"/>
              <a:gd name="connsiteX8" fmla="*/ 2076450 w 4953000"/>
              <a:gd name="connsiteY8" fmla="*/ 723900 h 754062"/>
              <a:gd name="connsiteX9" fmla="*/ 2667000 w 4953000"/>
              <a:gd name="connsiteY9" fmla="*/ 752475 h 754062"/>
              <a:gd name="connsiteX10" fmla="*/ 2943225 w 4953000"/>
              <a:gd name="connsiteY10" fmla="*/ 733425 h 754062"/>
              <a:gd name="connsiteX11" fmla="*/ 3228975 w 4953000"/>
              <a:gd name="connsiteY11" fmla="*/ 742950 h 754062"/>
              <a:gd name="connsiteX12" fmla="*/ 3524250 w 4953000"/>
              <a:gd name="connsiteY12" fmla="*/ 704850 h 754062"/>
              <a:gd name="connsiteX13" fmla="*/ 3800475 w 4953000"/>
              <a:gd name="connsiteY13" fmla="*/ 676275 h 754062"/>
              <a:gd name="connsiteX14" fmla="*/ 4076700 w 4953000"/>
              <a:gd name="connsiteY14" fmla="*/ 619125 h 754062"/>
              <a:gd name="connsiteX15" fmla="*/ 4371975 w 4953000"/>
              <a:gd name="connsiteY15" fmla="*/ 561975 h 754062"/>
              <a:gd name="connsiteX16" fmla="*/ 4600575 w 4953000"/>
              <a:gd name="connsiteY16" fmla="*/ 504825 h 754062"/>
              <a:gd name="connsiteX17" fmla="*/ 4752975 w 4953000"/>
              <a:gd name="connsiteY17" fmla="*/ 438150 h 754062"/>
              <a:gd name="connsiteX18" fmla="*/ 4886325 w 4953000"/>
              <a:gd name="connsiteY18" fmla="*/ 371475 h 754062"/>
              <a:gd name="connsiteX19" fmla="*/ 4953000 w 4953000"/>
              <a:gd name="connsiteY19" fmla="*/ 285750 h 7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0" h="754062">
                <a:moveTo>
                  <a:pt x="0" y="0"/>
                </a:moveTo>
                <a:cubicBezTo>
                  <a:pt x="4762" y="45244"/>
                  <a:pt x="9525" y="90488"/>
                  <a:pt x="57150" y="142875"/>
                </a:cubicBezTo>
                <a:cubicBezTo>
                  <a:pt x="104775" y="195263"/>
                  <a:pt x="214313" y="271463"/>
                  <a:pt x="285750" y="314325"/>
                </a:cubicBezTo>
                <a:cubicBezTo>
                  <a:pt x="357187" y="357187"/>
                  <a:pt x="428625" y="373063"/>
                  <a:pt x="485775" y="400050"/>
                </a:cubicBezTo>
                <a:cubicBezTo>
                  <a:pt x="542925" y="427037"/>
                  <a:pt x="552450" y="449263"/>
                  <a:pt x="628650" y="476250"/>
                </a:cubicBezTo>
                <a:cubicBezTo>
                  <a:pt x="704850" y="503238"/>
                  <a:pt x="825500" y="533400"/>
                  <a:pt x="942975" y="561975"/>
                </a:cubicBezTo>
                <a:cubicBezTo>
                  <a:pt x="1060450" y="590550"/>
                  <a:pt x="1204913" y="623888"/>
                  <a:pt x="1333500" y="647700"/>
                </a:cubicBezTo>
                <a:cubicBezTo>
                  <a:pt x="1462087" y="671512"/>
                  <a:pt x="1590675" y="692150"/>
                  <a:pt x="1714500" y="704850"/>
                </a:cubicBezTo>
                <a:cubicBezTo>
                  <a:pt x="1838325" y="717550"/>
                  <a:pt x="2076450" y="723900"/>
                  <a:pt x="2076450" y="723900"/>
                </a:cubicBezTo>
                <a:cubicBezTo>
                  <a:pt x="2235200" y="731837"/>
                  <a:pt x="2522538" y="750888"/>
                  <a:pt x="2667000" y="752475"/>
                </a:cubicBezTo>
                <a:cubicBezTo>
                  <a:pt x="2811462" y="754062"/>
                  <a:pt x="2849563" y="735012"/>
                  <a:pt x="2943225" y="733425"/>
                </a:cubicBezTo>
                <a:cubicBezTo>
                  <a:pt x="3036887" y="731838"/>
                  <a:pt x="3132137" y="747713"/>
                  <a:pt x="3228975" y="742950"/>
                </a:cubicBezTo>
                <a:cubicBezTo>
                  <a:pt x="3325813" y="738187"/>
                  <a:pt x="3429000" y="715962"/>
                  <a:pt x="3524250" y="704850"/>
                </a:cubicBezTo>
                <a:cubicBezTo>
                  <a:pt x="3619500" y="693738"/>
                  <a:pt x="3708400" y="690562"/>
                  <a:pt x="3800475" y="676275"/>
                </a:cubicBezTo>
                <a:cubicBezTo>
                  <a:pt x="3892550" y="661988"/>
                  <a:pt x="4076700" y="619125"/>
                  <a:pt x="4076700" y="619125"/>
                </a:cubicBezTo>
                <a:cubicBezTo>
                  <a:pt x="4171950" y="600075"/>
                  <a:pt x="4284663" y="581025"/>
                  <a:pt x="4371975" y="561975"/>
                </a:cubicBezTo>
                <a:cubicBezTo>
                  <a:pt x="4459287" y="542925"/>
                  <a:pt x="4537075" y="525462"/>
                  <a:pt x="4600575" y="504825"/>
                </a:cubicBezTo>
                <a:cubicBezTo>
                  <a:pt x="4664075" y="484188"/>
                  <a:pt x="4705350" y="460375"/>
                  <a:pt x="4752975" y="438150"/>
                </a:cubicBezTo>
                <a:cubicBezTo>
                  <a:pt x="4800600" y="415925"/>
                  <a:pt x="4852988" y="396875"/>
                  <a:pt x="4886325" y="371475"/>
                </a:cubicBezTo>
                <a:cubicBezTo>
                  <a:pt x="4919662" y="346075"/>
                  <a:pt x="4895850" y="279400"/>
                  <a:pt x="4953000" y="28575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New Glo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421266"/>
            <a:ext cx="5257800" cy="4360534"/>
          </a:xfrm>
          <a:prstGeom prst="rect">
            <a:avLst/>
          </a:prstGeom>
        </p:spPr>
      </p:pic>
      <p:pic>
        <p:nvPicPr>
          <p:cNvPr id="24" name="Picture 23" descr="Byci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2057400"/>
            <a:ext cx="1400184" cy="14201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05000" y="3733800"/>
            <a:ext cx="167225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392 N </a:t>
            </a:r>
            <a:endParaRPr lang="en-US" sz="24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0800" y="4495800"/>
            <a:ext cx="174919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65.3 N </a:t>
            </a:r>
            <a:endParaRPr lang="en-US" sz="24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9843 0.0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59359"/>
            <a:ext cx="875145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0330"/>
              </p:ext>
            </p:extLst>
          </p:nvPr>
        </p:nvGraphicFramePr>
        <p:xfrm>
          <a:off x="304798" y="2133600"/>
          <a:ext cx="8675256" cy="47142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37628">
                  <a:extLst>
                    <a:ext uri="{9D8B030D-6E8A-4147-A177-3AD203B41FA5}">
                      <a16:colId xmlns:a16="http://schemas.microsoft.com/office/drawing/2014/main" xmlns="" val="3378004064"/>
                    </a:ext>
                  </a:extLst>
                </a:gridCol>
                <a:gridCol w="4337628">
                  <a:extLst>
                    <a:ext uri="{9D8B030D-6E8A-4147-A177-3AD203B41FA5}">
                      <a16:colId xmlns:a16="http://schemas.microsoft.com/office/drawing/2014/main" xmlns="" val="3948037748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বস্তুর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ভর</a:t>
                      </a:r>
                      <a:endParaRPr lang="en-US" sz="4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বস্তুর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ওজন</a:t>
                      </a:r>
                      <a:endParaRPr lang="en-US" sz="4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608178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পদার্থের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মোট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পরিমাণ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বস্তুর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উপর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অভিকর্ষণের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প্রভাব</a:t>
                      </a:r>
                      <a:r>
                        <a:rPr lang="en-US" sz="2400" b="1" baseline="0" dirty="0"/>
                        <a:t>।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10883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অভিকর্ষজ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ত্বরণ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দ্বারা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বস্তুর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ভর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প্রভাবিত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হয়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না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অভিকর্ষজ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ত্বরণ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দ্বারা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বস্তুর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ওজন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প্রভাবিত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হয়</a:t>
                      </a:r>
                      <a:r>
                        <a:rPr lang="en-US" sz="2400" b="1" dirty="0"/>
                        <a:t>।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3905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বস্তুর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ভর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স্থান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ভেদে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পরিবর্তন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হয়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না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বস্তুর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ওজন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স্থান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ভেদে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পরিবর্তিত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হয়</a:t>
                      </a:r>
                      <a:r>
                        <a:rPr lang="en-US" sz="2400" b="1" baseline="0" dirty="0"/>
                        <a:t>।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246145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ভরের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একক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গ্রাম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ওজনের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একক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নিউটন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019667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চাঁদে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বস্তুর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ভরের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কোন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পরিবর্তন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হয়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না</a:t>
                      </a:r>
                      <a:r>
                        <a:rPr lang="en-US" sz="2400" b="1" baseline="0" dirty="0"/>
                        <a:t>।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/>
                        <a:t>চাঁদে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বস্তুর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ওজন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পৃথিবীর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ওজনের</a:t>
                      </a:r>
                      <a:r>
                        <a:rPr lang="en-US" sz="2400" b="1" baseline="0" dirty="0"/>
                        <a:t> ৬ </a:t>
                      </a:r>
                      <a:r>
                        <a:rPr lang="en-US" sz="2400" b="1" baseline="0" dirty="0" err="1"/>
                        <a:t>ভাগের</a:t>
                      </a:r>
                      <a:r>
                        <a:rPr lang="en-US" sz="2400" b="1" baseline="0" dirty="0"/>
                        <a:t> ১ </a:t>
                      </a:r>
                      <a:r>
                        <a:rPr lang="en-US" sz="2400" b="1" baseline="0" dirty="0" err="1"/>
                        <a:t>ভাগ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27849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08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916">
        <p14:vortex dir="r"/>
      </p:transition>
    </mc:Choice>
    <mc:Fallback xmlns="">
      <p:transition spd="slow" advTm="29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 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04800"/>
            <a:ext cx="1752600" cy="718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304800"/>
            <a:ext cx="18742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irstmanmoonp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959068"/>
            <a:ext cx="5329372" cy="3735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4678740"/>
            <a:ext cx="7637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নভোচারী চাঁদে গিয়ে দেখলো সেখানে সে এক লাফে প্রায়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১৮ ফুট উপরে উঠতে পারছে। কিন্তু পৃথিবীতে সে ততটুকু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লাফিয়ে উঠতে পারত না। এর কারণ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70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057400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মহাকর্ষীয়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37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838200"/>
            <a:ext cx="76962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15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অধ্যায়ঃসপ্তম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পৃষ্ঠাঃ৫৮-৬০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পাঠঃ১-৪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68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95400" y="2209800"/>
            <a:ext cx="6346609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বিষুবীয়, ক্রান্তীয় এবং মেরু অঞ্চলে বস্তুর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ওজন ভিন্ন ভিন্ন হয় কেনো ব্যাখ্যা করো।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457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438400"/>
            <a:ext cx="426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7315199" cy="60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7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SHAREit\Pictures\images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95518"/>
            <a:ext cx="2981282" cy="2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SUS\SHAREit\Pictures\images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714" y="2057400"/>
            <a:ext cx="3439116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 flipV="1">
            <a:off x="4380113" y="3220100"/>
            <a:ext cx="885637" cy="5702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3972" y="5386863"/>
            <a:ext cx="1752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চন্দ্র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83257" y="5156030"/>
            <a:ext cx="9941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সুর্য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99771" y="3060079"/>
            <a:ext cx="4419600" cy="762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762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69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648200" cy="101566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763000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—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ভর ও ওজনের সম্পর্ক ব্যাখ্যা করতে 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52400" y="3619558"/>
            <a:ext cx="88392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9483">
            <a:off x="2057400" y="1502955"/>
            <a:ext cx="449076" cy="249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88372" cy="688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0279"/>
            <a:ext cx="1219200" cy="1214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0800000" flipH="1" flipV="1">
            <a:off x="152400" y="4684692"/>
            <a:ext cx="88392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52400" y="5751492"/>
            <a:ext cx="8839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 ‍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মাধ্যাকর্ষণ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42504"/>
            <a:ext cx="2743200" cy="2710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H="1" flipV="1">
            <a:off x="0" y="1"/>
            <a:ext cx="913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,,,,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7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928">
        <p14:gallery dir="l"/>
      </p:transition>
    </mc:Choice>
    <mc:Fallback xmlns="">
      <p:transition spd="slow" advTm="79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167E-17 2.96296E-6 C -0.04253 0.07245 -0.11007 0.09699 -0.15087 0.0544 C -0.19167 0.01203 -0.19028 -0.08148 -0.14792 -0.15371 C -0.10538 -0.22616 -0.03785 -0.2507 0.00295 -0.2081 C 0.04375 -0.16574 0.04236 -0.07223 2.08167E-17 2.96296E-6 Z " pathEditMode="relative" rAng="7680000" ptsTypes="AAA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0.08732 -0.09745 0.21337 -0.08935 0.28177 0.01968 C 0.35034 0.12824 0.33541 0.2963 0.24809 0.39398 C 0.16076 0.49097 0.03455 0.48171 -0.03403 0.37268 C -0.10243 0.26366 -0.08681 0.09722 2.5E-6 3.7037E-7 Z " pathEditMode="relative" rAng="19200000" ptsTypes="AAAAA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9442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ওপরকে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066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বস্তুকণাদ্বয়ের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গুনফলের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" y="256990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ব্যস্তানুপাতিক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কনাদ্বয়ের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32386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10640" y="381000"/>
            <a:ext cx="1371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m1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5875020" y="381000"/>
            <a:ext cx="1295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m2</a:t>
            </a:r>
            <a:endParaRPr lang="en-US" sz="3200" dirty="0"/>
          </a:p>
        </p:txBody>
      </p:sp>
      <p:sp>
        <p:nvSpPr>
          <p:cNvPr id="5" name="Left-Right Arrow 4"/>
          <p:cNvSpPr/>
          <p:nvPr/>
        </p:nvSpPr>
        <p:spPr>
          <a:xfrm>
            <a:off x="3505200" y="731520"/>
            <a:ext cx="18288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6" name="Left-Right Arrow 5"/>
          <p:cNvSpPr/>
          <p:nvPr/>
        </p:nvSpPr>
        <p:spPr>
          <a:xfrm>
            <a:off x="2247900" y="1783080"/>
            <a:ext cx="43434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6920" y="2392680"/>
                <a:ext cx="5143500" cy="485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ধরা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যাক,</a:t>
                </a:r>
                <a:r>
                  <a:rPr lang="en-US" sz="3200" dirty="0">
                    <a:cs typeface="NikoshBAN" pitchFamily="2" charset="0"/>
                  </a:rPr>
                  <a:t>m1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cs typeface="NikoshBAN" pitchFamily="2" charset="0"/>
                  </a:rPr>
                  <a:t>m2ভরের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বস্তু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পরস্পর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d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দুরত্বে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অবস্থিত।এদের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মধ্যকার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আকর্ষণ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F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হলে,মহাকর্ষ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সূত্রানুসারে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F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f>
                      <m:fPr>
                        <m:ctrlPr>
                          <a:rPr lang="en-US" sz="32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²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	F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𝐺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G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সমানুপাতিক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ধ্রুবক।একে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বিশ্বজনীন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মহাকর্ষীয়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" y="2392680"/>
                <a:ext cx="5143500" cy="4857355"/>
              </a:xfrm>
              <a:prstGeom prst="rect">
                <a:avLst/>
              </a:prstGeom>
              <a:blipFill rotWithShape="1">
                <a:blip r:embed="rId3"/>
                <a:stretch>
                  <a:fillRect l="-3084" t="-1884" r="-1779" b="-3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98555"/>
              </p:ext>
            </p:extLst>
          </p:nvPr>
        </p:nvGraphicFramePr>
        <p:xfrm>
          <a:off x="1196340" y="2895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6340" y="28956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388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700" y="213360"/>
            <a:ext cx="1905000" cy="1066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২০কেজি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6324600" y="444787"/>
            <a:ext cx="2514600" cy="1066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২৫কেজি</a:t>
            </a:r>
            <a:endParaRPr lang="en-US" sz="3200" dirty="0"/>
          </a:p>
        </p:txBody>
      </p:sp>
      <p:sp>
        <p:nvSpPr>
          <p:cNvPr id="4" name="Left-Right Arrow 3"/>
          <p:cNvSpPr/>
          <p:nvPr/>
        </p:nvSpPr>
        <p:spPr>
          <a:xfrm>
            <a:off x="3032760" y="526642"/>
            <a:ext cx="2438400" cy="457200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Left-Right Arrow 4"/>
          <p:cNvSpPr/>
          <p:nvPr/>
        </p:nvSpPr>
        <p:spPr>
          <a:xfrm>
            <a:off x="1524000" y="1752600"/>
            <a:ext cx="5943600" cy="304800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3276600" y="210594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২০ </a:t>
            </a:r>
            <a:r>
              <a:rPr lang="en-US" sz="3200" dirty="0" err="1" smtClean="0"/>
              <a:t>মিটার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28194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২০কেজি ও২৫কেজি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8560" y="82861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5480" y="4267200"/>
                <a:ext cx="4343400" cy="321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cs typeface="NikoshBAN" pitchFamily="2" charset="0"/>
                  </a:rPr>
                  <a:t>আমরা</a:t>
                </a:r>
                <a:r>
                  <a:rPr lang="en-US" sz="3200" dirty="0" smtClean="0">
                    <a:cs typeface="NikoshBAN" pitchFamily="2" charset="0"/>
                  </a:rPr>
                  <a:t> </a:t>
                </a:r>
                <a:r>
                  <a:rPr lang="en-US" sz="3200" dirty="0" err="1">
                    <a:cs typeface="NikoshBAN" pitchFamily="2" charset="0"/>
                  </a:rPr>
                  <a:t>জানি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,মহাকর্ষীয়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অনুযায়ী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cs typeface="NikoshBAN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𝐺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²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80" y="4267200"/>
                <a:ext cx="4343400" cy="3213508"/>
              </a:xfrm>
              <a:prstGeom prst="rect">
                <a:avLst/>
              </a:prstGeom>
              <a:blipFill rotWithShape="1">
                <a:blip r:embed="rId2"/>
                <a:stretch>
                  <a:fillRect l="-3652" t="-2846" b="-5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450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1.2|1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1|1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|0.9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8|0.8|0.6|0.5|0.4|0.5|0.5|0.4|0.4|0.4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671</TotalTime>
  <Words>928</Words>
  <Application>Microsoft Office PowerPoint</Application>
  <PresentationFormat>On-screen Show (4:3)</PresentationFormat>
  <Paragraphs>135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Concourse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chaya</cp:lastModifiedBy>
  <cp:revision>93</cp:revision>
  <dcterms:created xsi:type="dcterms:W3CDTF">2016-08-03T03:45:27Z</dcterms:created>
  <dcterms:modified xsi:type="dcterms:W3CDTF">2020-11-14T14:42:05Z</dcterms:modified>
</cp:coreProperties>
</file>