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62" r:id="rId4"/>
    <p:sldId id="263" r:id="rId5"/>
    <p:sldId id="264" r:id="rId6"/>
    <p:sldId id="261" r:id="rId7"/>
    <p:sldId id="265" r:id="rId8"/>
    <p:sldId id="268" r:id="rId9"/>
    <p:sldId id="269" r:id="rId10"/>
    <p:sldId id="280" r:id="rId11"/>
    <p:sldId id="272" r:id="rId12"/>
    <p:sldId id="267" r:id="rId13"/>
    <p:sldId id="266" r:id="rId14"/>
    <p:sldId id="282" r:id="rId15"/>
    <p:sldId id="273" r:id="rId16"/>
    <p:sldId id="274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D8011-8702-44D2-9FFA-685A73A5E8EA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</dgm:pt>
    <dgm:pt modelId="{183EA4E7-081C-42BF-8769-483F84A167BA}">
      <dgm:prSet phldrT="[Text]"/>
      <dgm:spPr/>
      <dgm:t>
        <a:bodyPr/>
        <a:lstStyle/>
        <a:p>
          <a:r>
            <a:rPr lang="bn-IN" u="none" dirty="0" smtClean="0">
              <a:latin typeface="NikoshBAN" panose="02000000000000000000" pitchFamily="2" charset="0"/>
              <a:cs typeface="NikoshBAN" panose="02000000000000000000" pitchFamily="2" charset="0"/>
            </a:rPr>
            <a:t>১৮২৮ খ্রিঃ ২০ আগস্ট তিনি ব্রাহ্মসমাজ প্রতিষ্ঠা করেন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21D583-B4DA-40C9-BC0B-181D18A882FB}" type="parTrans" cxnId="{EAEC2C8B-2A94-4784-99E9-E693C9350127}">
      <dgm:prSet/>
      <dgm:spPr/>
      <dgm:t>
        <a:bodyPr/>
        <a:lstStyle/>
        <a:p>
          <a:endParaRPr lang="en-US"/>
        </a:p>
      </dgm:t>
    </dgm:pt>
    <dgm:pt modelId="{626E4B75-FE5F-473E-A9D3-02519D592305}" type="sibTrans" cxnId="{EAEC2C8B-2A94-4784-99E9-E693C9350127}">
      <dgm:prSet/>
      <dgm:spPr/>
      <dgm:t>
        <a:bodyPr/>
        <a:lstStyle/>
        <a:p>
          <a:endParaRPr lang="en-US"/>
        </a:p>
      </dgm:t>
    </dgm:pt>
    <dgm:pt modelId="{473979F2-1A30-4DBC-96BB-B909337624A1}">
      <dgm:prSet phldrT="[Text]"/>
      <dgm:spPr/>
      <dgm:t>
        <a:bodyPr/>
        <a:lstStyle/>
        <a:p>
          <a:r>
            <a:rPr lang="bn-IN" u="none" dirty="0" smtClean="0">
              <a:latin typeface="NikoshBAN" panose="02000000000000000000" pitchFamily="2" charset="0"/>
              <a:cs typeface="NikoshBAN" panose="02000000000000000000" pitchFamily="2" charset="0"/>
            </a:rPr>
            <a:t>১৮৩০ খ্রিঃ তিনি ব্রাহ্মণসমাজের উপাসনালয় স্থাপন করেন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313137-87F4-4C43-A043-CF13DB33FE02}" type="parTrans" cxnId="{9CB6198C-FB25-4515-9D17-A41EAC4385EB}">
      <dgm:prSet/>
      <dgm:spPr/>
      <dgm:t>
        <a:bodyPr/>
        <a:lstStyle/>
        <a:p>
          <a:endParaRPr lang="en-US"/>
        </a:p>
      </dgm:t>
    </dgm:pt>
    <dgm:pt modelId="{0C9F2F00-68FA-4C76-9F7B-7E03A10432DA}" type="sibTrans" cxnId="{9CB6198C-FB25-4515-9D17-A41EAC4385EB}">
      <dgm:prSet/>
      <dgm:spPr/>
      <dgm:t>
        <a:bodyPr/>
        <a:lstStyle/>
        <a:p>
          <a:endParaRPr lang="en-US"/>
        </a:p>
      </dgm:t>
    </dgm:pt>
    <dgm:pt modelId="{0EB8442E-2F50-42A3-BC03-0FA8F2936695}">
      <dgm:prSet phldrT="[Text]"/>
      <dgm:spPr/>
      <dgm:t>
        <a:bodyPr/>
        <a:lstStyle/>
        <a:p>
          <a:r>
            <a:rPr lang="bn-IN" u="none" dirty="0" smtClean="0">
              <a:latin typeface="NikoshBAN" panose="02000000000000000000" pitchFamily="2" charset="0"/>
              <a:cs typeface="NikoshBAN" panose="02000000000000000000" pitchFamily="2" charset="0"/>
            </a:rPr>
            <a:t>১৮২২ খ্রিঃ কলকাতায় ‘অ্যাংলো হিন্দু স্কুল’ প্রতিষ্ঠা করেন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73BB54-95A9-41C9-BEAD-D11B8820D1B8}" type="parTrans" cxnId="{674664B1-8897-40DE-8C50-9AFAA8800621}">
      <dgm:prSet/>
      <dgm:spPr/>
      <dgm:t>
        <a:bodyPr/>
        <a:lstStyle/>
        <a:p>
          <a:endParaRPr lang="en-US"/>
        </a:p>
      </dgm:t>
    </dgm:pt>
    <dgm:pt modelId="{331763F7-8687-42C2-964B-59C2DD00B7BA}" type="sibTrans" cxnId="{674664B1-8897-40DE-8C50-9AFAA8800621}">
      <dgm:prSet/>
      <dgm:spPr/>
      <dgm:t>
        <a:bodyPr/>
        <a:lstStyle/>
        <a:p>
          <a:endParaRPr lang="en-US"/>
        </a:p>
      </dgm:t>
    </dgm:pt>
    <dgm:pt modelId="{3FBDBBE2-D095-43FB-8CFB-71882619EBEA}" type="pres">
      <dgm:prSet presAssocID="{FF1D8011-8702-44D2-9FFA-685A73A5E8EA}" presName="composite" presStyleCnt="0">
        <dgm:presLayoutVars>
          <dgm:chMax val="5"/>
          <dgm:dir/>
          <dgm:resizeHandles val="exact"/>
        </dgm:presLayoutVars>
      </dgm:prSet>
      <dgm:spPr/>
    </dgm:pt>
    <dgm:pt modelId="{BB903D9D-EF36-4D52-8844-AD0DC82C2143}" type="pres">
      <dgm:prSet presAssocID="{183EA4E7-081C-42BF-8769-483F84A167BA}" presName="circle1" presStyleLbl="lnNode1" presStyleIdx="0" presStyleCnt="3"/>
      <dgm:spPr/>
    </dgm:pt>
    <dgm:pt modelId="{AA5E809F-D729-4613-9C7D-6959970D557E}" type="pres">
      <dgm:prSet presAssocID="{183EA4E7-081C-42BF-8769-483F84A167BA}" presName="text1" presStyleLbl="revTx" presStyleIdx="0" presStyleCnt="3" custScaleX="15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D3F3F-8281-4225-BDD0-AE3289647F6D}" type="pres">
      <dgm:prSet presAssocID="{183EA4E7-081C-42BF-8769-483F84A167BA}" presName="line1" presStyleLbl="callout" presStyleIdx="0" presStyleCnt="6"/>
      <dgm:spPr/>
    </dgm:pt>
    <dgm:pt modelId="{E575B31C-77C0-4B23-AF1D-7E49070118F2}" type="pres">
      <dgm:prSet presAssocID="{183EA4E7-081C-42BF-8769-483F84A167BA}" presName="d1" presStyleLbl="callout" presStyleIdx="1" presStyleCnt="6" custLinFactNeighborY="0"/>
      <dgm:spPr>
        <a:ln w="38100">
          <a:solidFill>
            <a:schemeClr val="accent2">
              <a:lumMod val="60000"/>
              <a:lumOff val="40000"/>
            </a:schemeClr>
          </a:solidFill>
        </a:ln>
      </dgm:spPr>
    </dgm:pt>
    <dgm:pt modelId="{E6AC0EF0-4C1A-4D25-8410-7332374BDEC1}" type="pres">
      <dgm:prSet presAssocID="{473979F2-1A30-4DBC-96BB-B909337624A1}" presName="circle2" presStyleLbl="lnNode1" presStyleIdx="1" presStyleCnt="3"/>
      <dgm:spPr/>
    </dgm:pt>
    <dgm:pt modelId="{4E618234-4C75-4E53-B6B4-35DEBFB48B19}" type="pres">
      <dgm:prSet presAssocID="{473979F2-1A30-4DBC-96BB-B909337624A1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7BB7E-1A32-463E-9594-505633BD6938}" type="pres">
      <dgm:prSet presAssocID="{473979F2-1A30-4DBC-96BB-B909337624A1}" presName="line2" presStyleLbl="callout" presStyleIdx="2" presStyleCnt="6"/>
      <dgm:spPr/>
    </dgm:pt>
    <dgm:pt modelId="{FB8F7378-D426-4259-A559-17BFD5971BAA}" type="pres">
      <dgm:prSet presAssocID="{473979F2-1A30-4DBC-96BB-B909337624A1}" presName="d2" presStyleLbl="callout" presStyleIdx="3" presStyleCnt="6"/>
      <dgm:spPr>
        <a:ln w="38100">
          <a:solidFill>
            <a:srgbClr val="92D050"/>
          </a:solidFill>
        </a:ln>
      </dgm:spPr>
    </dgm:pt>
    <dgm:pt modelId="{30F7D026-45A9-4687-B218-246C367C2FCC}" type="pres">
      <dgm:prSet presAssocID="{0EB8442E-2F50-42A3-BC03-0FA8F2936695}" presName="circle3" presStyleLbl="lnNode1" presStyleIdx="2" presStyleCnt="3"/>
      <dgm:spPr/>
    </dgm:pt>
    <dgm:pt modelId="{FD96CBC5-65D9-4ECA-8A29-D3B797456120}" type="pres">
      <dgm:prSet presAssocID="{0EB8442E-2F50-42A3-BC03-0FA8F2936695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96666-EB85-411B-897A-841CB4CB88F3}" type="pres">
      <dgm:prSet presAssocID="{0EB8442E-2F50-42A3-BC03-0FA8F2936695}" presName="line3" presStyleLbl="callout" presStyleIdx="4" presStyleCnt="6"/>
      <dgm:spPr/>
    </dgm:pt>
    <dgm:pt modelId="{67BF1F27-A7C9-4BA8-A063-688C55A91DF3}" type="pres">
      <dgm:prSet presAssocID="{0EB8442E-2F50-42A3-BC03-0FA8F2936695}" presName="d3" presStyleLbl="callout" presStyleIdx="5" presStyleCnt="6" custLinFactNeighborY="0"/>
      <dgm:spPr>
        <a:ln w="38100">
          <a:solidFill>
            <a:schemeClr val="accent2">
              <a:lumMod val="40000"/>
              <a:lumOff val="60000"/>
            </a:schemeClr>
          </a:solidFill>
        </a:ln>
      </dgm:spPr>
    </dgm:pt>
  </dgm:ptLst>
  <dgm:cxnLst>
    <dgm:cxn modelId="{9CB6198C-FB25-4515-9D17-A41EAC4385EB}" srcId="{FF1D8011-8702-44D2-9FFA-685A73A5E8EA}" destId="{473979F2-1A30-4DBC-96BB-B909337624A1}" srcOrd="1" destOrd="0" parTransId="{49313137-87F4-4C43-A043-CF13DB33FE02}" sibTransId="{0C9F2F00-68FA-4C76-9F7B-7E03A10432DA}"/>
    <dgm:cxn modelId="{09D99E2A-36DF-4BDC-A72D-93BE160CCF22}" type="presOf" srcId="{FF1D8011-8702-44D2-9FFA-685A73A5E8EA}" destId="{3FBDBBE2-D095-43FB-8CFB-71882619EBEA}" srcOrd="0" destOrd="0" presId="urn:microsoft.com/office/officeart/2005/8/layout/target1"/>
    <dgm:cxn modelId="{50AF368E-9779-43E0-A69A-3B54E3D9A3E4}" type="presOf" srcId="{0EB8442E-2F50-42A3-BC03-0FA8F2936695}" destId="{FD96CBC5-65D9-4ECA-8A29-D3B797456120}" srcOrd="0" destOrd="0" presId="urn:microsoft.com/office/officeart/2005/8/layout/target1"/>
    <dgm:cxn modelId="{6544D0EA-2AD2-48B3-8A16-68E25A6AE075}" type="presOf" srcId="{473979F2-1A30-4DBC-96BB-B909337624A1}" destId="{4E618234-4C75-4E53-B6B4-35DEBFB48B19}" srcOrd="0" destOrd="0" presId="urn:microsoft.com/office/officeart/2005/8/layout/target1"/>
    <dgm:cxn modelId="{EAEC2C8B-2A94-4784-99E9-E693C9350127}" srcId="{FF1D8011-8702-44D2-9FFA-685A73A5E8EA}" destId="{183EA4E7-081C-42BF-8769-483F84A167BA}" srcOrd="0" destOrd="0" parTransId="{B721D583-B4DA-40C9-BC0B-181D18A882FB}" sibTransId="{626E4B75-FE5F-473E-A9D3-02519D592305}"/>
    <dgm:cxn modelId="{576180CB-4EC0-4DBC-9A2B-CC0D4D55C579}" type="presOf" srcId="{183EA4E7-081C-42BF-8769-483F84A167BA}" destId="{AA5E809F-D729-4613-9C7D-6959970D557E}" srcOrd="0" destOrd="0" presId="urn:microsoft.com/office/officeart/2005/8/layout/target1"/>
    <dgm:cxn modelId="{674664B1-8897-40DE-8C50-9AFAA8800621}" srcId="{FF1D8011-8702-44D2-9FFA-685A73A5E8EA}" destId="{0EB8442E-2F50-42A3-BC03-0FA8F2936695}" srcOrd="2" destOrd="0" parTransId="{F773BB54-95A9-41C9-BEAD-D11B8820D1B8}" sibTransId="{331763F7-8687-42C2-964B-59C2DD00B7BA}"/>
    <dgm:cxn modelId="{68D07020-78F3-4035-AC4C-72B8AA239ADF}" type="presParOf" srcId="{3FBDBBE2-D095-43FB-8CFB-71882619EBEA}" destId="{BB903D9D-EF36-4D52-8844-AD0DC82C2143}" srcOrd="0" destOrd="0" presId="urn:microsoft.com/office/officeart/2005/8/layout/target1"/>
    <dgm:cxn modelId="{9E0E05F3-FD7D-43FC-A267-5A2B79DD663A}" type="presParOf" srcId="{3FBDBBE2-D095-43FB-8CFB-71882619EBEA}" destId="{AA5E809F-D729-4613-9C7D-6959970D557E}" srcOrd="1" destOrd="0" presId="urn:microsoft.com/office/officeart/2005/8/layout/target1"/>
    <dgm:cxn modelId="{3E27CDD9-59A7-46B6-B2A0-835D7289EBB9}" type="presParOf" srcId="{3FBDBBE2-D095-43FB-8CFB-71882619EBEA}" destId="{19FD3F3F-8281-4225-BDD0-AE3289647F6D}" srcOrd="2" destOrd="0" presId="urn:microsoft.com/office/officeart/2005/8/layout/target1"/>
    <dgm:cxn modelId="{402867A9-2EFA-429B-9FCE-8ECF6E9600BF}" type="presParOf" srcId="{3FBDBBE2-D095-43FB-8CFB-71882619EBEA}" destId="{E575B31C-77C0-4B23-AF1D-7E49070118F2}" srcOrd="3" destOrd="0" presId="urn:microsoft.com/office/officeart/2005/8/layout/target1"/>
    <dgm:cxn modelId="{430640EE-4562-415A-88C2-A4D0AA80B75C}" type="presParOf" srcId="{3FBDBBE2-D095-43FB-8CFB-71882619EBEA}" destId="{E6AC0EF0-4C1A-4D25-8410-7332374BDEC1}" srcOrd="4" destOrd="0" presId="urn:microsoft.com/office/officeart/2005/8/layout/target1"/>
    <dgm:cxn modelId="{0B3884C0-FC1B-4CE1-8E9A-CA498308B887}" type="presParOf" srcId="{3FBDBBE2-D095-43FB-8CFB-71882619EBEA}" destId="{4E618234-4C75-4E53-B6B4-35DEBFB48B19}" srcOrd="5" destOrd="0" presId="urn:microsoft.com/office/officeart/2005/8/layout/target1"/>
    <dgm:cxn modelId="{E7BCB85C-3EA7-4982-AEE7-F9EC58E6869B}" type="presParOf" srcId="{3FBDBBE2-D095-43FB-8CFB-71882619EBEA}" destId="{CCD7BB7E-1A32-463E-9594-505633BD6938}" srcOrd="6" destOrd="0" presId="urn:microsoft.com/office/officeart/2005/8/layout/target1"/>
    <dgm:cxn modelId="{432C1E9C-9201-4CAA-BEAE-72FBD38477CD}" type="presParOf" srcId="{3FBDBBE2-D095-43FB-8CFB-71882619EBEA}" destId="{FB8F7378-D426-4259-A559-17BFD5971BAA}" srcOrd="7" destOrd="0" presId="urn:microsoft.com/office/officeart/2005/8/layout/target1"/>
    <dgm:cxn modelId="{131BC8FA-D381-4CCD-9996-7CCB0FD64457}" type="presParOf" srcId="{3FBDBBE2-D095-43FB-8CFB-71882619EBEA}" destId="{30F7D026-45A9-4687-B218-246C367C2FCC}" srcOrd="8" destOrd="0" presId="urn:microsoft.com/office/officeart/2005/8/layout/target1"/>
    <dgm:cxn modelId="{A1B72307-E610-41EC-96DB-3E9844BEAE37}" type="presParOf" srcId="{3FBDBBE2-D095-43FB-8CFB-71882619EBEA}" destId="{FD96CBC5-65D9-4ECA-8A29-D3B797456120}" srcOrd="9" destOrd="0" presId="urn:microsoft.com/office/officeart/2005/8/layout/target1"/>
    <dgm:cxn modelId="{D1C05659-D3E7-4E5D-95CA-4445E54E150B}" type="presParOf" srcId="{3FBDBBE2-D095-43FB-8CFB-71882619EBEA}" destId="{2D096666-EB85-411B-897A-841CB4CB88F3}" srcOrd="10" destOrd="0" presId="urn:microsoft.com/office/officeart/2005/8/layout/target1"/>
    <dgm:cxn modelId="{B1B7C754-048D-46F9-BAB1-B9B20BFE38D0}" type="presParOf" srcId="{3FBDBBE2-D095-43FB-8CFB-71882619EBEA}" destId="{67BF1F27-A7C9-4BA8-A063-688C55A91DF3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8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3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7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7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7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8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2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8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8F02E-11A8-4320-AFF3-929E9411D22C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1450518" y="553881"/>
            <a:ext cx="9150240" cy="1374128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ক্লাশে সবাইকে স্বাগতম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" y="2296792"/>
            <a:ext cx="11325111" cy="41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77319" y="425003"/>
            <a:ext cx="6789762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আরোও একটি ভিডিও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175480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34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487" y="214747"/>
            <a:ext cx="2258625" cy="2251362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0078865" y="865554"/>
            <a:ext cx="1048070" cy="1054934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516080" y="441229"/>
            <a:ext cx="6080663" cy="609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16" y="2652114"/>
            <a:ext cx="4750243" cy="3562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905619" y="1129486"/>
            <a:ext cx="53658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u="sng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pPr algn="ctr"/>
            <a:endParaRPr lang="en-US" sz="3600" u="sng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রামমোহন রায়ের অবদান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করো</a:t>
            </a:r>
            <a:r>
              <a:rPr lang="bn-IN" sz="32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62534" y="466957"/>
            <a:ext cx="68580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সতীদাহ ও রামমোহন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622" y="2518012"/>
            <a:ext cx="11121788" cy="37856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সতীদাহ অশাস্ত্রীয় এবং নীতিবিগর্হিত প্রমাণ করে রাজা রামমোহন রায় পুস্তিকা লিখলেন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প্রবর্তক ও নিবর্তকের সম্বাদ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hi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বছরেই ডিসেম্বর মাসে আইন করে সহমরণ-রীতি নিষিদ্ধ করা হয়। তবুও গোঁড়ারা চেষ্টা করতে লাগল যাতে পার্লামেন্টে বিষয়টি পুনর্বিবেচিত হয়। এই চেষ্টায় বাধা দেওইয়ার জন্য রামমোহন বিলেত যেতে প্রস্তুত হলেন। এ ব্যাপারে তাকে আর্থিক সহায়তা দান করেন প্রিন্স দ্বারকানাথ ঠাকুর।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01260" y="694956"/>
            <a:ext cx="7010400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প্রকাশক হিসেবে রাজা রামমোহন রায়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622" y="1931158"/>
            <a:ext cx="11149084" cy="34163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আরবি, ফারসি, উর্দু, ল্যাটিন ও গ্রিক ভাষায় তিনি আসামান্য দক্ষতা অর্জন করেন। তিনি বেদান্তসূত্র ও বেদান্তসারসহ উপনিষদের অনুবাদ প্রকাশ করেন। তাঁর অন্যান্য রচনার মধ্যে আছে তুহফাতুল মুজাহহিদিদীন ( একেশ্বরবাদ সৌরভ), মঞ্জারাতুল আদিয়ান (বিভিন্ন ধর্মের উপড় আলোচনা), ভট্রাচার্যের সহিদ বিচার, হিন্দুদিগের পৌত্তলিক ধর্মপ্রনালী ইত্যাদি। তাছাড়া তিনি সম্বাদ কৌমুদী, মিরাতুল আখবার ও ব্রাহ্মণিকাল ম্যাগাজিন নামে তিনটি পত্রিকার প্রকাশকও ছিলেন।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6" y="385975"/>
            <a:ext cx="11495964" cy="61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0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429489" y="450376"/>
            <a:ext cx="6427211" cy="5959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673714" y="902571"/>
            <a:ext cx="5849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u="sng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/>
            <a:endParaRPr lang="bn-IN" sz="2800" u="sng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‘রাজা রামমোহন রায়কে ভারতের প্রথম আধুনিক পুরুষ বলা হয়।’ উক্তিটি যুক্তি সহকারে উল্লেখ করো</a:t>
            </a:r>
            <a:r>
              <a:rPr lang="bn-BD" sz="32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55" y="2698841"/>
            <a:ext cx="4727476" cy="3728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2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Quad Arrow Callout 3"/>
          <p:cNvSpPr/>
          <p:nvPr/>
        </p:nvSpPr>
        <p:spPr>
          <a:xfrm>
            <a:off x="2057400" y="378728"/>
            <a:ext cx="3733800" cy="2362200"/>
          </a:xfrm>
          <a:prstGeom prst="quadArrowCallou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রামমোহন রায়ের জন্ম 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Quad Arrow Callout 4"/>
          <p:cNvSpPr/>
          <p:nvPr/>
        </p:nvSpPr>
        <p:spPr>
          <a:xfrm>
            <a:off x="6781800" y="4114800"/>
            <a:ext cx="3352800" cy="2362200"/>
          </a:xfrm>
          <a:prstGeom prst="quadArrowCallout">
            <a:avLst/>
          </a:prstGeom>
          <a:solidFill>
            <a:schemeClr val="accent4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অ্যাংলো হিন্দু স্কুলে কি </a:t>
            </a:r>
            <a:r>
              <a:rPr lang="bn-IN" sz="2000">
                <a:latin typeface="NikoshBAN" pitchFamily="2" charset="0"/>
                <a:cs typeface="NikoshBAN" pitchFamily="2" charset="0"/>
              </a:rPr>
              <a:t>কি বিষয়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পড়াবার ব্যবস্থা ছিল।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300" y="2886670"/>
            <a:ext cx="247650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6553200" y="509520"/>
            <a:ext cx="3581400" cy="2286000"/>
          </a:xfrm>
          <a:prstGeom prst="su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সতীদাহকী</a:t>
            </a:r>
            <a:r>
              <a:rPr lang="en-US" sz="3200" dirty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?</a:t>
            </a:r>
          </a:p>
        </p:txBody>
      </p:sp>
      <p:sp>
        <p:nvSpPr>
          <p:cNvPr id="8" name="Quad Arrow Callout 7"/>
          <p:cNvSpPr/>
          <p:nvPr/>
        </p:nvSpPr>
        <p:spPr>
          <a:xfrm>
            <a:off x="1752600" y="4191000"/>
            <a:ext cx="3733800" cy="2362200"/>
          </a:xfrm>
          <a:prstGeom prst="quad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600" b="1" dirty="0"/>
          </a:p>
          <a:p>
            <a:pPr algn="ctr"/>
            <a:r>
              <a:rPr lang="bn-IN" sz="1600" b="1" dirty="0"/>
              <a:t> </a:t>
            </a:r>
            <a:r>
              <a:rPr lang="bn-BD" sz="1600" b="1" dirty="0"/>
              <a:t>রাজা</a:t>
            </a:r>
            <a:r>
              <a:rPr lang="bn-IN" sz="1600" b="1" dirty="0"/>
              <a:t> </a:t>
            </a:r>
            <a:r>
              <a:rPr lang="bn-BD" sz="1600" b="1" dirty="0"/>
              <a:t>রামমোহন রায় কিকি ভাষায় দক্ষতা অর্জন করেন </a:t>
            </a:r>
            <a:r>
              <a:rPr lang="bn-IN" sz="1600" b="1" dirty="0"/>
              <a:t>?</a:t>
            </a:r>
            <a:endParaRPr lang="bn-BD" sz="1600" b="1" dirty="0"/>
          </a:p>
        </p:txBody>
      </p:sp>
    </p:spTree>
    <p:extLst>
      <p:ext uri="{BB962C8B-B14F-4D97-AF65-F5344CB8AC3E}">
        <p14:creationId xmlns:p14="http://schemas.microsoft.com/office/powerpoint/2010/main" val="1833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2-Point Star 3"/>
          <p:cNvSpPr/>
          <p:nvPr/>
        </p:nvSpPr>
        <p:spPr>
          <a:xfrm>
            <a:off x="6435064" y="416188"/>
            <a:ext cx="5297734" cy="3216225"/>
          </a:xfrm>
          <a:prstGeom prst="star12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72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5" y="390427"/>
            <a:ext cx="4988523" cy="4085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9" y="4036423"/>
            <a:ext cx="9209314" cy="24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08732" y="465864"/>
            <a:ext cx="497453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92" y="1484464"/>
            <a:ext cx="8771248" cy="4232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34" y="1054666"/>
            <a:ext cx="1786231" cy="13962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5636" y="5803545"/>
            <a:ext cx="1122225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 সংস্কারক হিসেবে রাজা রামমোহন রায় একজন সফল মানুষ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44035" y="492417"/>
            <a:ext cx="7583312" cy="32398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একরামুল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তিস্তা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খাদেম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299" y="3971301"/>
            <a:ext cx="11246433" cy="23733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বাংলাদেশের ইতিহাস ও বিশ্বসভ্যতা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2" y="4149119"/>
            <a:ext cx="1423989" cy="2017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10-Point Star 7"/>
          <p:cNvSpPr/>
          <p:nvPr/>
        </p:nvSpPr>
        <p:spPr>
          <a:xfrm>
            <a:off x="442299" y="561753"/>
            <a:ext cx="2673928" cy="1302328"/>
          </a:xfrm>
          <a:prstGeom prst="star10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2" y="1023582"/>
            <a:ext cx="1883391" cy="20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2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5572" y="451269"/>
            <a:ext cx="10964080" cy="990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নব জাগরণের স্রষ্টা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আধুনিক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কী?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1257" y="5410199"/>
            <a:ext cx="8035684" cy="923330"/>
          </a:xfrm>
          <a:prstGeom prst="rect">
            <a:avLst/>
          </a:prstGeom>
          <a:solidFill>
            <a:srgbClr val="FFFFCC"/>
          </a:solidFill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IN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 রামমোহন রায়</a:t>
            </a:r>
            <a:r>
              <a:rPr lang="bn-BD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5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0084"/>
            <a:ext cx="3175000" cy="37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423716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Callout 3"/>
          <p:cNvSpPr/>
          <p:nvPr/>
        </p:nvSpPr>
        <p:spPr bwMode="auto">
          <a:xfrm>
            <a:off x="3739488" y="518614"/>
            <a:ext cx="4749420" cy="1268629"/>
          </a:xfrm>
          <a:prstGeom prst="downArrowCallout">
            <a:avLst>
              <a:gd name="adj1" fmla="val 49060"/>
              <a:gd name="adj2" fmla="val 31015"/>
              <a:gd name="adj3" fmla="val 22431"/>
              <a:gd name="adj4" fmla="val 6755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62970" y="2808586"/>
            <a:ext cx="11066060" cy="3633157"/>
          </a:xfrm>
          <a:prstGeom prst="roundRect">
            <a:avLst>
              <a:gd name="adj" fmla="val 91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রামমোহন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রায় কিকি ভাষায় দক্ষতা অর্জন করেন তা লিখতে পারবে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রাজা রামমোহন রায়ের অবদান উল্লেখ করতে পারবে।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নবজাগরণ ও সংস্কার আন্দোলনে রামমোহন রায়ের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28650" indent="-628650" algn="just">
              <a:defRPr/>
            </a:pPr>
            <a:endParaRPr lang="bn-BD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6997" y="1986502"/>
            <a:ext cx="5791200" cy="48907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ক্ষার্থীরা-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16271" y="544776"/>
            <a:ext cx="3181066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839" y="1816290"/>
            <a:ext cx="11369946" cy="452431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 রামমোহন রায় হিন্দুধর্মের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মহান সংস্কারক। পশ্চিম বাংলার রাধানগর গ্রামে এক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রক্ষণশীল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তাঁর জন্ম। তিনি আঠারো শতকের ভারতের গতানুগতিক সনাতনী শিক্ষা লাভ করেন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বাল্যকালে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প্রথম যৌবনে তিনি হিন্দি ও তাঁর মাতৃভাষা বাংলা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বেশ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প্রাচ্যভাষা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আরবি ও ফারসিতে উল্লেখযোগ্য ব্যুৎপত্তি লাভ করেন। তিনি হিন্দু ধর্মগ্রন্থসমূহ ভালভাবে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আয়ত্ত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করেন এবং মুসলমান পন্ডিত ও ইস্ট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ইন্ডিয়া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 সরকারের রাজস্ব ও বিচার বিভাগের কর্মকর্তাদের সাথে ঘনিষ্ঠ যোগাযোগের মাধ্যমে তিনি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ধর্মতত্ত্ব ও আইনশাস্ত্রে যথেষ্ট জ্ঞান অর্জন করেন। </a:t>
            </a:r>
            <a:endParaRPr lang="en-US" sz="3600" dirty="0">
              <a:ln w="18000">
                <a:solidFill>
                  <a:schemeClr val="tx1"/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23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35062" y="425003"/>
            <a:ext cx="5074276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105392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2" y="423081"/>
            <a:ext cx="11369946" cy="6086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0991" y="4299045"/>
            <a:ext cx="5923128" cy="85980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060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418052" y="441229"/>
            <a:ext cx="5900329" cy="609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619650" y="883695"/>
            <a:ext cx="5365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36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বাংলার নবজাগরণ ও সংস্কার আন্দোলনে যেসব ব্যক্তিবর্গ অবদান রাখেন তাঁদের তিন জনের নাম উল্লেখ করো।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 t="7850" r="13260"/>
          <a:stretch/>
        </p:blipFill>
        <p:spPr>
          <a:xfrm>
            <a:off x="7997780" y="624808"/>
            <a:ext cx="3546125" cy="2824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4834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970010"/>
              </p:ext>
            </p:extLst>
          </p:nvPr>
        </p:nvGraphicFramePr>
        <p:xfrm>
          <a:off x="356055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3207" y="518615"/>
            <a:ext cx="5227092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 রামমোহন রায়ের অবদান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466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NikoshLight</vt:lpstr>
      <vt:lpstr>Shonar Bangla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Chandra Sen</dc:creator>
  <cp:lastModifiedBy>HP</cp:lastModifiedBy>
  <cp:revision>42</cp:revision>
  <dcterms:created xsi:type="dcterms:W3CDTF">2017-11-21T08:03:17Z</dcterms:created>
  <dcterms:modified xsi:type="dcterms:W3CDTF">2020-12-29T12:34:20Z</dcterms:modified>
</cp:coreProperties>
</file>