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67" r:id="rId2"/>
    <p:sldId id="269" r:id="rId3"/>
    <p:sldId id="323" r:id="rId4"/>
    <p:sldId id="271" r:id="rId5"/>
    <p:sldId id="256" r:id="rId6"/>
    <p:sldId id="324" r:id="rId7"/>
    <p:sldId id="314" r:id="rId8"/>
    <p:sldId id="325" r:id="rId9"/>
    <p:sldId id="266" r:id="rId10"/>
    <p:sldId id="284" r:id="rId11"/>
    <p:sldId id="302" r:id="rId12"/>
    <p:sldId id="301" r:id="rId13"/>
    <p:sldId id="290" r:id="rId14"/>
    <p:sldId id="300" r:id="rId15"/>
    <p:sldId id="257" r:id="rId16"/>
    <p:sldId id="317" r:id="rId17"/>
    <p:sldId id="276" r:id="rId18"/>
    <p:sldId id="320" r:id="rId19"/>
    <p:sldId id="322" r:id="rId20"/>
    <p:sldId id="326" r:id="rId21"/>
    <p:sldId id="327" r:id="rId22"/>
    <p:sldId id="296" r:id="rId23"/>
    <p:sldId id="280" r:id="rId24"/>
    <p:sldId id="282" r:id="rId25"/>
    <p:sldId id="283" r:id="rId26"/>
    <p:sldId id="29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3606" autoAdjust="0"/>
  </p:normalViewPr>
  <p:slideViewPr>
    <p:cSldViewPr>
      <p:cViewPr>
        <p:scale>
          <a:sx n="90" d="100"/>
          <a:sy n="90" d="100"/>
        </p:scale>
        <p:origin x="-258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FAF4A-9912-4C53-889D-8592DAE345BC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B71C0-3E03-42ED-9B97-8B5548F85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61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71C0-3E03-42ED-9B97-8B5548F85D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B71C0-3E03-42ED-9B97-8B5548F85D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00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36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Photoelectric%20effect%20animation%20%20%20Explained%20with%203d%5b1%5d.mp4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347663"/>
            <a:ext cx="5334000" cy="1462087"/>
          </a:xfrm>
        </p:spPr>
        <p:txBody>
          <a:bodyPr>
            <a:noAutofit/>
          </a:bodyPr>
          <a:lstStyle/>
          <a:p>
            <a:r>
              <a:rPr lang="bn-BD" sz="16600" b="1" spc="-15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09750"/>
            <a:ext cx="5562600" cy="2895600"/>
          </a:xfrm>
          <a:prstGeom prst="rect">
            <a:avLst/>
          </a:prstGeom>
        </p:spPr>
      </p:pic>
      <p:pic>
        <p:nvPicPr>
          <p:cNvPr id="13" name="Picture 12" descr="Rutherford’s-Model-Of-Atoms-And-Its-Limitations-1.png"/>
          <p:cNvPicPr>
            <a:picLocks noChangeAspect="1"/>
          </p:cNvPicPr>
          <p:nvPr/>
        </p:nvPicPr>
        <p:blipFill>
          <a:blip r:embed="rId3"/>
          <a:srcRect l="9000" t="11290" r="50000" b="3917"/>
          <a:stretch>
            <a:fillRect/>
          </a:stretch>
        </p:blipFill>
        <p:spPr>
          <a:xfrm>
            <a:off x="0" y="-1"/>
            <a:ext cx="2743200" cy="2528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3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"/>
            <a:ext cx="5867400" cy="7084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utherford’s-Model-Of-Atoms-And-Its-Limitations-1.png"/>
          <p:cNvPicPr>
            <a:picLocks noChangeAspect="1"/>
          </p:cNvPicPr>
          <p:nvPr/>
        </p:nvPicPr>
        <p:blipFill>
          <a:blip r:embed="rId3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hotoelectric effect animation   Explained with 3d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742950"/>
            <a:ext cx="9144000" cy="440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68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5980"/>
            <a:ext cx="5029200" cy="41044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পরমানুর ওপর আলো পড়ছে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3" y="616421"/>
            <a:ext cx="8430923" cy="3968137"/>
          </a:xfrm>
        </p:spPr>
        <p:txBody>
          <a:bodyPr/>
          <a:lstStyle/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990975" y="2467841"/>
            <a:ext cx="838200" cy="571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39814" y="1857375"/>
            <a:ext cx="2181225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01623" y="1457325"/>
            <a:ext cx="3657600" cy="2571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307776" y="2857500"/>
            <a:ext cx="273627" cy="1714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366905" y="2457450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619625" y="88582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47554" y="1841789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231573" y="166254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015345" y="145732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64753" y="165215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366905" y="3756314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638800" y="351472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154448" y="265747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049673" y="231457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61975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057400" y="1028700"/>
            <a:ext cx="4800600" cy="360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+</a:t>
            </a:r>
            <a:endParaRPr lang="en-US" sz="4400" b="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616421"/>
            <a:ext cx="8077200" cy="396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601623" y="1439141"/>
            <a:ext cx="3657600" cy="2571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366905" y="2439266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4619625" y="86764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__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947554" y="182360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___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231573" y="1644362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___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015345" y="143914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___+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464753" y="163397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--------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366905" y="3738130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__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638800" y="349654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___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154448" y="263929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_ 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049673" y="229639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_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057400" y="1010516"/>
            <a:ext cx="4800600" cy="360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+</a:t>
            </a:r>
            <a:endParaRPr lang="en-US" sz="4400" b="1" dirty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98751" y="593367"/>
            <a:ext cx="8077200" cy="396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030123" y="1028700"/>
            <a:ext cx="4800600" cy="360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+</a:t>
            </a:r>
            <a:endParaRPr lang="en-US" sz="4400" b="1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68023" y="608953"/>
            <a:ext cx="8077200" cy="396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068223" y="1017552"/>
            <a:ext cx="4800600" cy="360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+</a:t>
            </a:r>
            <a:endParaRPr lang="en-US" sz="4400" b="1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762003" y="1143000"/>
            <a:ext cx="2625435" cy="180985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484476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608301" y="830733"/>
            <a:ext cx="8077200" cy="396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018251" y="2467841"/>
            <a:ext cx="838200" cy="5715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3367090" y="1857375"/>
            <a:ext cx="2181225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2628899" y="1457325"/>
            <a:ext cx="3657600" cy="2571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394181" y="2457450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646901" y="88582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974830" y="1841789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258849" y="166254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63" name="Oval 62"/>
          <p:cNvSpPr/>
          <p:nvPr/>
        </p:nvSpPr>
        <p:spPr>
          <a:xfrm>
            <a:off x="5042621" y="145732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5492029" y="165215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5394181" y="3756314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5666076" y="351472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6181724" y="265747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6076949" y="231457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589251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2084676" y="1028700"/>
            <a:ext cx="4800600" cy="360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+</a:t>
            </a:r>
            <a:endParaRPr lang="en-US" sz="4400" b="1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484476" y="616421"/>
            <a:ext cx="8077200" cy="396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2628899" y="1439141"/>
            <a:ext cx="3657600" cy="2571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5394181" y="2439266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4646901" y="86764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__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2974830" y="1823605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___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3258849" y="1644362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___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5042621" y="143914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___+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5492029" y="163397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--------</a:t>
            </a:r>
            <a:endParaRPr lang="en-US" dirty="0"/>
          </a:p>
        </p:txBody>
      </p:sp>
      <p:sp>
        <p:nvSpPr>
          <p:cNvPr id="79" name="Oval 78"/>
          <p:cNvSpPr/>
          <p:nvPr/>
        </p:nvSpPr>
        <p:spPr>
          <a:xfrm>
            <a:off x="5394181" y="3738130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__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5666076" y="349654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___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6181724" y="263929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_ 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6076949" y="2296391"/>
            <a:ext cx="209550" cy="1714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_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2084676" y="1010516"/>
            <a:ext cx="4800600" cy="360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+</a:t>
            </a:r>
            <a:endParaRPr lang="en-US" sz="4400" b="1" dirty="0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57199" y="652787"/>
            <a:ext cx="8077200" cy="396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2057399" y="1028700"/>
            <a:ext cx="4800600" cy="360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+</a:t>
            </a:r>
            <a:endParaRPr lang="en-US" sz="4400" b="1" dirty="0"/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495299" y="608953"/>
            <a:ext cx="8077200" cy="396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2095499" y="1017552"/>
            <a:ext cx="4800600" cy="36004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/>
              <a:t>+</a:t>
            </a:r>
            <a:endParaRPr lang="en-US" sz="4400" b="1" dirty="0"/>
          </a:p>
        </p:txBody>
      </p:sp>
      <p:sp>
        <p:nvSpPr>
          <p:cNvPr id="89" name="Oval 88"/>
          <p:cNvSpPr/>
          <p:nvPr/>
        </p:nvSpPr>
        <p:spPr>
          <a:xfrm>
            <a:off x="3307776" y="2846784"/>
            <a:ext cx="306099" cy="2467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--------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 rot="2505710">
            <a:off x="-194349" y="1696682"/>
            <a:ext cx="231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আপতিত আলোক রশ্মি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2779918">
            <a:off x="217364" y="3160953"/>
            <a:ext cx="2355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ইলেক্ট্রন আলো শোষণ  করল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 rot="3115419">
            <a:off x="5949106" y="1509321"/>
            <a:ext cx="3062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নির্গত ইলেক্ট্রন বা ফটোইলেক্ট্রন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140825" y="751827"/>
            <a:ext cx="1419226" cy="845776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1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 0.01528 L 0.52986 -0.310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1" grpId="0"/>
      <p:bldP spid="93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hotoelectric-Eff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66750"/>
            <a:ext cx="7162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553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7150"/>
            <a:ext cx="4267200" cy="5941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ফোটন কি?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55306"/>
            <a:ext cx="4800600" cy="257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257800" y="590550"/>
            <a:ext cx="1905000" cy="4727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9433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-150" dirty="0" smtClean="0">
                <a:latin typeface="NikoshBAN" pitchFamily="2" charset="0"/>
                <a:cs typeface="NikoshBAN" pitchFamily="2" charset="0"/>
              </a:rPr>
              <a:t> প্রত্যেক ফোটন </a:t>
            </a:r>
            <a:r>
              <a:rPr lang="bn-BD" sz="3200" b="1" spc="-150" dirty="0">
                <a:latin typeface="NikoshBAN" pitchFamily="2" charset="0"/>
                <a:cs typeface="NikoshBAN" pitchFamily="2" charset="0"/>
              </a:rPr>
              <a:t>বা আলোক </a:t>
            </a:r>
            <a:r>
              <a:rPr lang="bn-BD" sz="3200" b="1" spc="-150" dirty="0" smtClean="0">
                <a:latin typeface="NikoshBAN" pitchFamily="2" charset="0"/>
                <a:cs typeface="NikoshBAN" pitchFamily="2" charset="0"/>
              </a:rPr>
              <a:t>গুচ্ছের শক্তি </a:t>
            </a:r>
            <a:r>
              <a:rPr lang="en-US" sz="3200" i="1" spc="-150" dirty="0" smtClean="0">
                <a:latin typeface="Times New Roman" pitchFamily="18" charset="0"/>
                <a:cs typeface="Times New Roman" pitchFamily="18" charset="0"/>
              </a:rPr>
              <a:t>E=</a:t>
            </a:r>
            <a:r>
              <a:rPr lang="en-US" sz="3200" i="1" spc="-150" dirty="0" err="1" smtClean="0">
                <a:latin typeface="Times New Roman" pitchFamily="18" charset="0"/>
                <a:cs typeface="Times New Roman" pitchFamily="18" charset="0"/>
              </a:rPr>
              <a:t>hf</a:t>
            </a:r>
            <a:endParaRPr lang="en-US" sz="3200" i="1" spc="-1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-150" dirty="0" smtClean="0">
                <a:latin typeface="NikoshBAN" pitchFamily="2" charset="0"/>
                <a:cs typeface="NikoshBAN" pitchFamily="2" charset="0"/>
              </a:rPr>
              <a:t>প্ল্যাংকের ধ্রুবক</a:t>
            </a:r>
            <a:r>
              <a:rPr lang="bn-BD" sz="3200" b="1" spc="-15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200" b="1" i="1" spc="-150" dirty="0" smtClean="0">
                <a:latin typeface="Times New Roman" pitchFamily="18" charset="0"/>
                <a:cs typeface="Times New Roman" pitchFamily="18" charset="0"/>
              </a:rPr>
              <a:t>h= 6.63×10</a:t>
            </a:r>
            <a:r>
              <a:rPr lang="en-US" sz="3200" b="1" i="1" spc="-150" baseline="30000" dirty="0" smtClean="0">
                <a:latin typeface="Times New Roman" pitchFamily="18" charset="0"/>
                <a:cs typeface="Times New Roman" pitchFamily="18" charset="0"/>
              </a:rPr>
              <a:t>-34 </a:t>
            </a:r>
            <a:r>
              <a:rPr lang="en-US" sz="3200" b="1" i="1" spc="-150" dirty="0" err="1" smtClean="0">
                <a:latin typeface="Times New Roman" pitchFamily="18" charset="0"/>
                <a:cs typeface="Times New Roman" pitchFamily="18" charset="0"/>
              </a:rPr>
              <a:t>Js</a:t>
            </a:r>
            <a:r>
              <a:rPr lang="en-US" sz="3200" b="1" spc="-1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spc="-15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spc="-15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b="1" spc="-150" dirty="0" smtClean="0">
                <a:latin typeface="NikoshBAN" pitchFamily="2" charset="0"/>
                <a:cs typeface="NikoshBAN" pitchFamily="2" charset="0"/>
              </a:rPr>
              <a:t>আপতিত ফোটনের কম্পাংক</a:t>
            </a:r>
            <a:endParaRPr lang="bn-BD" sz="32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25755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ধাতব পৃষ্ঠ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14800" y="3333751"/>
            <a:ext cx="647700" cy="380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Rutherford’s-Model-Of-Atoms-And-Its-Limitations-1.png"/>
          <p:cNvPicPr>
            <a:picLocks noChangeAspect="1"/>
          </p:cNvPicPr>
          <p:nvPr/>
        </p:nvPicPr>
        <p:blipFill>
          <a:blip r:embed="rId3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1848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304800"/>
            <a:ext cx="6248400" cy="514350"/>
          </a:xfrm>
        </p:spPr>
        <p:txBody>
          <a:bodyPr>
            <a:no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নিরবিচ্ছিন্ন আলোক রশ্মি হলো ফোটনের সমষ্টি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Explanation-photoelectric-eff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7750"/>
            <a:ext cx="731520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84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1"/>
            <a:ext cx="7239000" cy="594122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কিভাবে ইলেক্ট্রন ফোটনকে শোষণ  করে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"/>
            <a:ext cx="9144000" cy="4514850"/>
          </a:xfrm>
        </p:spPr>
      </p:pic>
      <p:pic>
        <p:nvPicPr>
          <p:cNvPr id="7" name="Picture 6" descr="Rutherford’s-Model-Of-Atoms-And-Its-Limitations-1.png"/>
          <p:cNvPicPr>
            <a:picLocks noChangeAspect="1"/>
          </p:cNvPicPr>
          <p:nvPr/>
        </p:nvPicPr>
        <p:blipFill>
          <a:blip r:embed="rId3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642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Rutherford’s-Model-Of-Atoms-And-Its-Limitations-1.png"/>
          <p:cNvPicPr>
            <a:picLocks noChangeAspect="1"/>
          </p:cNvPicPr>
          <p:nvPr/>
        </p:nvPicPr>
        <p:blipFill>
          <a:blip r:embed="rId3"/>
          <a:srcRect l="9000" t="11290" r="50000" b="3917"/>
          <a:stretch>
            <a:fillRect/>
          </a:stretch>
        </p:blipFill>
        <p:spPr>
          <a:xfrm>
            <a:off x="0" y="-19050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3004171" y="1709396"/>
            <a:ext cx="2787026" cy="913671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325596" y="2028163"/>
            <a:ext cx="301547" cy="332334"/>
          </a:xfrm>
          <a:prstGeom prst="round2Same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5084621" y="2022606"/>
            <a:ext cx="301547" cy="365567"/>
          </a:xfrm>
          <a:prstGeom prst="round2Same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flipH="1">
            <a:off x="2219921" y="2194331"/>
            <a:ext cx="1105672" cy="11059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86168" y="2205388"/>
            <a:ext cx="1105673" cy="0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10782" y="3331460"/>
            <a:ext cx="0" cy="443279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30238" y="2806051"/>
            <a:ext cx="2261603" cy="11059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42766" y="2793328"/>
            <a:ext cx="4569" cy="192601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29059" y="2183273"/>
            <a:ext cx="27414" cy="598997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47334" y="2793327"/>
            <a:ext cx="1690492" cy="0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91838" y="2194331"/>
            <a:ext cx="10896" cy="587939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28691" y="2671685"/>
            <a:ext cx="301547" cy="243285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229062" y="3731508"/>
            <a:ext cx="4273675" cy="0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416971" y="3331458"/>
            <a:ext cx="879512" cy="0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176290" y="2988558"/>
            <a:ext cx="959925" cy="0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92580" y="3005691"/>
            <a:ext cx="0" cy="268618"/>
          </a:xfrm>
          <a:prstGeom prst="straightConnector1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201889" y="3217159"/>
            <a:ext cx="1215082" cy="125378"/>
          </a:xfrm>
          <a:custGeom>
            <a:avLst/>
            <a:gdLst>
              <a:gd name="connsiteX0" fmla="*/ 1842284 w 1842284"/>
              <a:gd name="connsiteY0" fmla="*/ 194057 h 235621"/>
              <a:gd name="connsiteX1" fmla="*/ 1800721 w 1842284"/>
              <a:gd name="connsiteY1" fmla="*/ 94 h 235621"/>
              <a:gd name="connsiteX2" fmla="*/ 1745303 w 1842284"/>
              <a:gd name="connsiteY2" fmla="*/ 166348 h 235621"/>
              <a:gd name="connsiteX3" fmla="*/ 1689884 w 1842284"/>
              <a:gd name="connsiteY3" fmla="*/ 27803 h 235621"/>
              <a:gd name="connsiteX4" fmla="*/ 1634466 w 1842284"/>
              <a:gd name="connsiteY4" fmla="*/ 166348 h 235621"/>
              <a:gd name="connsiteX5" fmla="*/ 1565194 w 1842284"/>
              <a:gd name="connsiteY5" fmla="*/ 55512 h 235621"/>
              <a:gd name="connsiteX6" fmla="*/ 1482066 w 1842284"/>
              <a:gd name="connsiteY6" fmla="*/ 166348 h 235621"/>
              <a:gd name="connsiteX7" fmla="*/ 1426648 w 1842284"/>
              <a:gd name="connsiteY7" fmla="*/ 13948 h 235621"/>
              <a:gd name="connsiteX8" fmla="*/ 1357375 w 1842284"/>
              <a:gd name="connsiteY8" fmla="*/ 180203 h 235621"/>
              <a:gd name="connsiteX9" fmla="*/ 1301957 w 1842284"/>
              <a:gd name="connsiteY9" fmla="*/ 41657 h 235621"/>
              <a:gd name="connsiteX10" fmla="*/ 1274248 w 1842284"/>
              <a:gd name="connsiteY10" fmla="*/ 207912 h 235621"/>
              <a:gd name="connsiteX11" fmla="*/ 1204975 w 1842284"/>
              <a:gd name="connsiteY11" fmla="*/ 69367 h 235621"/>
              <a:gd name="connsiteX12" fmla="*/ 1149557 w 1842284"/>
              <a:gd name="connsiteY12" fmla="*/ 221767 h 235621"/>
              <a:gd name="connsiteX13" fmla="*/ 124321 w 1842284"/>
              <a:gd name="connsiteY13" fmla="*/ 221767 h 235621"/>
              <a:gd name="connsiteX14" fmla="*/ 55048 w 1842284"/>
              <a:gd name="connsiteY14" fmla="*/ 235621 h 23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42284" h="235621">
                <a:moveTo>
                  <a:pt x="1842284" y="194057"/>
                </a:moveTo>
                <a:cubicBezTo>
                  <a:pt x="1829584" y="99384"/>
                  <a:pt x="1816884" y="4712"/>
                  <a:pt x="1800721" y="94"/>
                </a:cubicBezTo>
                <a:cubicBezTo>
                  <a:pt x="1784557" y="-4524"/>
                  <a:pt x="1763776" y="161730"/>
                  <a:pt x="1745303" y="166348"/>
                </a:cubicBezTo>
                <a:cubicBezTo>
                  <a:pt x="1726830" y="170966"/>
                  <a:pt x="1708357" y="27803"/>
                  <a:pt x="1689884" y="27803"/>
                </a:cubicBezTo>
                <a:cubicBezTo>
                  <a:pt x="1671411" y="27803"/>
                  <a:pt x="1655248" y="161730"/>
                  <a:pt x="1634466" y="166348"/>
                </a:cubicBezTo>
                <a:cubicBezTo>
                  <a:pt x="1613684" y="170966"/>
                  <a:pt x="1590594" y="55512"/>
                  <a:pt x="1565194" y="55512"/>
                </a:cubicBezTo>
                <a:cubicBezTo>
                  <a:pt x="1539794" y="55512"/>
                  <a:pt x="1505157" y="173275"/>
                  <a:pt x="1482066" y="166348"/>
                </a:cubicBezTo>
                <a:cubicBezTo>
                  <a:pt x="1458975" y="159421"/>
                  <a:pt x="1447430" y="11639"/>
                  <a:pt x="1426648" y="13948"/>
                </a:cubicBezTo>
                <a:cubicBezTo>
                  <a:pt x="1405866" y="16257"/>
                  <a:pt x="1378157" y="175585"/>
                  <a:pt x="1357375" y="180203"/>
                </a:cubicBezTo>
                <a:cubicBezTo>
                  <a:pt x="1336593" y="184821"/>
                  <a:pt x="1315811" y="37039"/>
                  <a:pt x="1301957" y="41657"/>
                </a:cubicBezTo>
                <a:cubicBezTo>
                  <a:pt x="1288103" y="46275"/>
                  <a:pt x="1290412" y="203294"/>
                  <a:pt x="1274248" y="207912"/>
                </a:cubicBezTo>
                <a:cubicBezTo>
                  <a:pt x="1258084" y="212530"/>
                  <a:pt x="1225757" y="67058"/>
                  <a:pt x="1204975" y="69367"/>
                </a:cubicBezTo>
                <a:cubicBezTo>
                  <a:pt x="1184193" y="71676"/>
                  <a:pt x="1329666" y="196367"/>
                  <a:pt x="1149557" y="221767"/>
                </a:cubicBezTo>
                <a:cubicBezTo>
                  <a:pt x="969448" y="247167"/>
                  <a:pt x="306739" y="219458"/>
                  <a:pt x="124321" y="221767"/>
                </a:cubicBezTo>
                <a:cubicBezTo>
                  <a:pt x="-58097" y="224076"/>
                  <a:pt x="-1525" y="229848"/>
                  <a:pt x="55048" y="235621"/>
                </a:cubicBezTo>
              </a:path>
            </a:pathLst>
          </a:cu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6497288" y="3331459"/>
            <a:ext cx="5449" cy="402981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9" idx="4"/>
          </p:cNvCxnSpPr>
          <p:nvPr/>
        </p:nvCxnSpPr>
        <p:spPr>
          <a:xfrm>
            <a:off x="6476916" y="3152726"/>
            <a:ext cx="14922" cy="172405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91838" y="2782269"/>
            <a:ext cx="0" cy="162190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10388" y="3314915"/>
            <a:ext cx="305705" cy="0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495800" y="3328004"/>
            <a:ext cx="1096535" cy="3455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481524" y="3179437"/>
            <a:ext cx="0" cy="266323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296483" y="3236094"/>
            <a:ext cx="0" cy="152514"/>
          </a:xfrm>
          <a:prstGeom prst="lin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rc 80"/>
          <p:cNvSpPr/>
          <p:nvPr/>
        </p:nvSpPr>
        <p:spPr>
          <a:xfrm>
            <a:off x="5486397" y="3217158"/>
            <a:ext cx="685800" cy="228600"/>
          </a:xfrm>
          <a:prstGeom prst="arc">
            <a:avLst>
              <a:gd name="adj1" fmla="val 16200000"/>
              <a:gd name="adj2" fmla="val 5485935"/>
            </a:avLst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82" name="Arc 81"/>
          <p:cNvSpPr/>
          <p:nvPr/>
        </p:nvSpPr>
        <p:spPr>
          <a:xfrm rot="11017509">
            <a:off x="5571823" y="3202910"/>
            <a:ext cx="591153" cy="232829"/>
          </a:xfrm>
          <a:prstGeom prst="arc">
            <a:avLst>
              <a:gd name="adj1" fmla="val 16200000"/>
              <a:gd name="adj2" fmla="val 5485935"/>
            </a:avLst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9" name="Oval 88"/>
          <p:cNvSpPr/>
          <p:nvPr/>
        </p:nvSpPr>
        <p:spPr>
          <a:xfrm>
            <a:off x="6217837" y="2883151"/>
            <a:ext cx="518165" cy="269575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03251" y="2623066"/>
            <a:ext cx="44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</a:t>
            </a:r>
            <a:endParaRPr lang="en-US" sz="2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222347" y="2883009"/>
            <a:ext cx="55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 flipV="1">
            <a:off x="3552319" y="1771382"/>
            <a:ext cx="186230" cy="1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-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 flipV="1">
            <a:off x="3645434" y="1998674"/>
            <a:ext cx="186230" cy="1035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-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 flipV="1">
            <a:off x="3589940" y="2150732"/>
            <a:ext cx="186230" cy="1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V="1">
            <a:off x="3571121" y="1870520"/>
            <a:ext cx="186230" cy="1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_-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527234" y="2702808"/>
            <a:ext cx="1" cy="226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Sort 11"/>
          <p:cNvSpPr/>
          <p:nvPr/>
        </p:nvSpPr>
        <p:spPr>
          <a:xfrm rot="2644841">
            <a:off x="4680804" y="413573"/>
            <a:ext cx="1978149" cy="999537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 flipV="1">
            <a:off x="3645437" y="2002305"/>
            <a:ext cx="223835" cy="1248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-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39329" y="2663465"/>
            <a:ext cx="279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	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09797" y="3769608"/>
            <a:ext cx="426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বর্ত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 চিত্র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ও আলোক তড়িৎ ক্রিয়ার পরীক্ষা</a:t>
            </a:r>
          </a:p>
          <a:p>
            <a:pPr algn="ctr"/>
            <a:endParaRPr lang="as-IN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105400" y="628843"/>
            <a:ext cx="1283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LIGHT SOURCE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478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30313 -0.00416 L 0.3 0.21459 L 0.09375 0.20209 " pathEditMode="relative" ptsTypes="AAAA">
                                      <p:cBhvr>
                                        <p:cTn id="1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857 L 0.18055 0.0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-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857 L 0.19306 0.00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  <p:bldP spid="51" grpId="0" animBg="1"/>
      <p:bldP spid="5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504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5029200" cy="8572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r>
              <a:rPr lang="bn-BD" sz="6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 কম্পাংক কি?</a:t>
            </a:r>
            <a:endParaRPr lang="en-US" sz="6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OEL\Desktop\htt\picture college\u2.gif"/>
          <p:cNvPicPr>
            <a:picLocks noChangeAspect="1" noChangeArrowheads="1"/>
          </p:cNvPicPr>
          <p:nvPr/>
        </p:nvPicPr>
        <p:blipFill>
          <a:blip r:embed="rId3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143002"/>
            <a:ext cx="9143999" cy="3886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3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2137398" y="1094103"/>
            <a:ext cx="4263402" cy="1865185"/>
            <a:chOff x="1039461" y="2514600"/>
            <a:chExt cx="6874531" cy="3505200"/>
          </a:xfrm>
          <a:noFill/>
        </p:grpSpPr>
        <p:sp>
          <p:nvSpPr>
            <p:cNvPr id="4" name="Oval 3"/>
            <p:cNvSpPr/>
            <p:nvPr/>
          </p:nvSpPr>
          <p:spPr>
            <a:xfrm>
              <a:off x="1981200" y="2514600"/>
              <a:ext cx="4648200" cy="1866900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2743200" y="3103418"/>
              <a:ext cx="457200" cy="914400"/>
            </a:xfrm>
            <a:prstGeom prst="round2SameRect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5410200" y="3124200"/>
              <a:ext cx="457200" cy="914400"/>
            </a:xfrm>
            <a:prstGeom prst="round2SameRect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>
              <a:stCxn id="5" idx="2"/>
            </p:cNvCxnSpPr>
            <p:nvPr/>
          </p:nvCxnSpPr>
          <p:spPr>
            <a:xfrm flipH="1">
              <a:off x="1066800" y="3560618"/>
              <a:ext cx="1676400" cy="20782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867400" y="3581400"/>
              <a:ext cx="1676400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52945" y="5666509"/>
              <a:ext cx="0" cy="353291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6"/>
            </p:cNvCxnSpPr>
            <p:nvPr/>
          </p:nvCxnSpPr>
          <p:spPr>
            <a:xfrm flipV="1">
              <a:off x="4114800" y="4665518"/>
              <a:ext cx="3429000" cy="20782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01437" y="4686300"/>
              <a:ext cx="6927" cy="36195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80655" y="3539836"/>
              <a:ext cx="41564" cy="1125682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08364" y="4686300"/>
              <a:ext cx="2563091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43800" y="3560618"/>
              <a:ext cx="16520" cy="110490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657600" y="4457700"/>
              <a:ext cx="457200" cy="457200"/>
            </a:xfrm>
            <a:prstGeom prst="ellips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1080656" y="6019800"/>
              <a:ext cx="6479664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881745" y="5571165"/>
              <a:ext cx="1333500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66800" y="5030932"/>
              <a:ext cx="1323109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389909" y="5030932"/>
              <a:ext cx="0" cy="379268"/>
            </a:xfrm>
            <a:prstGeom prst="straightConnector1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1039461" y="5430888"/>
              <a:ext cx="1842284" cy="235621"/>
            </a:xfrm>
            <a:custGeom>
              <a:avLst/>
              <a:gdLst>
                <a:gd name="connsiteX0" fmla="*/ 1842284 w 1842284"/>
                <a:gd name="connsiteY0" fmla="*/ 194057 h 235621"/>
                <a:gd name="connsiteX1" fmla="*/ 1800721 w 1842284"/>
                <a:gd name="connsiteY1" fmla="*/ 94 h 235621"/>
                <a:gd name="connsiteX2" fmla="*/ 1745303 w 1842284"/>
                <a:gd name="connsiteY2" fmla="*/ 166348 h 235621"/>
                <a:gd name="connsiteX3" fmla="*/ 1689884 w 1842284"/>
                <a:gd name="connsiteY3" fmla="*/ 27803 h 235621"/>
                <a:gd name="connsiteX4" fmla="*/ 1634466 w 1842284"/>
                <a:gd name="connsiteY4" fmla="*/ 166348 h 235621"/>
                <a:gd name="connsiteX5" fmla="*/ 1565194 w 1842284"/>
                <a:gd name="connsiteY5" fmla="*/ 55512 h 235621"/>
                <a:gd name="connsiteX6" fmla="*/ 1482066 w 1842284"/>
                <a:gd name="connsiteY6" fmla="*/ 166348 h 235621"/>
                <a:gd name="connsiteX7" fmla="*/ 1426648 w 1842284"/>
                <a:gd name="connsiteY7" fmla="*/ 13948 h 235621"/>
                <a:gd name="connsiteX8" fmla="*/ 1357375 w 1842284"/>
                <a:gd name="connsiteY8" fmla="*/ 180203 h 235621"/>
                <a:gd name="connsiteX9" fmla="*/ 1301957 w 1842284"/>
                <a:gd name="connsiteY9" fmla="*/ 41657 h 235621"/>
                <a:gd name="connsiteX10" fmla="*/ 1274248 w 1842284"/>
                <a:gd name="connsiteY10" fmla="*/ 207912 h 235621"/>
                <a:gd name="connsiteX11" fmla="*/ 1204975 w 1842284"/>
                <a:gd name="connsiteY11" fmla="*/ 69367 h 235621"/>
                <a:gd name="connsiteX12" fmla="*/ 1149557 w 1842284"/>
                <a:gd name="connsiteY12" fmla="*/ 221767 h 235621"/>
                <a:gd name="connsiteX13" fmla="*/ 124321 w 1842284"/>
                <a:gd name="connsiteY13" fmla="*/ 221767 h 235621"/>
                <a:gd name="connsiteX14" fmla="*/ 55048 w 1842284"/>
                <a:gd name="connsiteY14" fmla="*/ 235621 h 23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2284" h="235621">
                  <a:moveTo>
                    <a:pt x="1842284" y="194057"/>
                  </a:moveTo>
                  <a:cubicBezTo>
                    <a:pt x="1829584" y="99384"/>
                    <a:pt x="1816884" y="4712"/>
                    <a:pt x="1800721" y="94"/>
                  </a:cubicBezTo>
                  <a:cubicBezTo>
                    <a:pt x="1784557" y="-4524"/>
                    <a:pt x="1763776" y="161730"/>
                    <a:pt x="1745303" y="166348"/>
                  </a:cubicBezTo>
                  <a:cubicBezTo>
                    <a:pt x="1726830" y="170966"/>
                    <a:pt x="1708357" y="27803"/>
                    <a:pt x="1689884" y="27803"/>
                  </a:cubicBezTo>
                  <a:cubicBezTo>
                    <a:pt x="1671411" y="27803"/>
                    <a:pt x="1655248" y="161730"/>
                    <a:pt x="1634466" y="166348"/>
                  </a:cubicBezTo>
                  <a:cubicBezTo>
                    <a:pt x="1613684" y="170966"/>
                    <a:pt x="1590594" y="55512"/>
                    <a:pt x="1565194" y="55512"/>
                  </a:cubicBezTo>
                  <a:cubicBezTo>
                    <a:pt x="1539794" y="55512"/>
                    <a:pt x="1505157" y="173275"/>
                    <a:pt x="1482066" y="166348"/>
                  </a:cubicBezTo>
                  <a:cubicBezTo>
                    <a:pt x="1458975" y="159421"/>
                    <a:pt x="1447430" y="11639"/>
                    <a:pt x="1426648" y="13948"/>
                  </a:cubicBezTo>
                  <a:cubicBezTo>
                    <a:pt x="1405866" y="16257"/>
                    <a:pt x="1378157" y="175585"/>
                    <a:pt x="1357375" y="180203"/>
                  </a:cubicBezTo>
                  <a:cubicBezTo>
                    <a:pt x="1336593" y="184821"/>
                    <a:pt x="1315811" y="37039"/>
                    <a:pt x="1301957" y="41657"/>
                  </a:cubicBezTo>
                  <a:cubicBezTo>
                    <a:pt x="1288103" y="46275"/>
                    <a:pt x="1290412" y="203294"/>
                    <a:pt x="1274248" y="207912"/>
                  </a:cubicBezTo>
                  <a:cubicBezTo>
                    <a:pt x="1258084" y="212530"/>
                    <a:pt x="1225757" y="67058"/>
                    <a:pt x="1204975" y="69367"/>
                  </a:cubicBezTo>
                  <a:cubicBezTo>
                    <a:pt x="1184193" y="71676"/>
                    <a:pt x="1329666" y="196367"/>
                    <a:pt x="1149557" y="221767"/>
                  </a:cubicBezTo>
                  <a:cubicBezTo>
                    <a:pt x="969448" y="247167"/>
                    <a:pt x="306739" y="219458"/>
                    <a:pt x="124321" y="221767"/>
                  </a:cubicBezTo>
                  <a:cubicBezTo>
                    <a:pt x="-58097" y="224076"/>
                    <a:pt x="-1525" y="229848"/>
                    <a:pt x="55048" y="235621"/>
                  </a:cubicBezTo>
                </a:path>
              </a:pathLst>
            </a:cu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552059" y="5666509"/>
              <a:ext cx="8261" cy="353291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9" idx="4"/>
            </p:cNvCxnSpPr>
            <p:nvPr/>
          </p:nvCxnSpPr>
          <p:spPr>
            <a:xfrm>
              <a:off x="7521176" y="5361708"/>
              <a:ext cx="22624" cy="323996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543800" y="4665518"/>
              <a:ext cx="0" cy="30480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298682" y="5666509"/>
              <a:ext cx="261636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495800" y="5579918"/>
              <a:ext cx="1828800" cy="6494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95800" y="5342659"/>
              <a:ext cx="0" cy="500495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215245" y="5445702"/>
              <a:ext cx="0" cy="286616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/>
            <p:cNvSpPr/>
            <p:nvPr/>
          </p:nvSpPr>
          <p:spPr>
            <a:xfrm>
              <a:off x="6689082" y="5376429"/>
              <a:ext cx="609600" cy="432954"/>
            </a:xfrm>
            <a:prstGeom prst="arc">
              <a:avLst>
                <a:gd name="adj1" fmla="val 16200000"/>
                <a:gd name="adj2" fmla="val 5485935"/>
              </a:avLst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</a:rPr>
                <a:t>k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2" name="Arc 81"/>
            <p:cNvSpPr/>
            <p:nvPr/>
          </p:nvSpPr>
          <p:spPr>
            <a:xfrm rot="11017509">
              <a:off x="6337512" y="5386101"/>
              <a:ext cx="775964" cy="432954"/>
            </a:xfrm>
            <a:prstGeom prst="arc">
              <a:avLst>
                <a:gd name="adj1" fmla="val 16200000"/>
                <a:gd name="adj2" fmla="val 5485935"/>
              </a:avLst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7128360" y="4855103"/>
              <a:ext cx="785632" cy="506606"/>
            </a:xfrm>
            <a:prstGeom prst="ellips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3483175" y="222216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V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325865" y="2319741"/>
            <a:ext cx="55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3881584" y="2117459"/>
            <a:ext cx="1" cy="226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flipV="1">
            <a:off x="3171322" y="1411724"/>
            <a:ext cx="186230" cy="1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-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 flipV="1">
            <a:off x="3234136" y="1661767"/>
            <a:ext cx="197622" cy="85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flipV="1">
            <a:off x="3190124" y="1510862"/>
            <a:ext cx="186230" cy="1287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_-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146237" y="2387034"/>
            <a:ext cx="1" cy="226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Sort 11"/>
          <p:cNvSpPr/>
          <p:nvPr/>
        </p:nvSpPr>
        <p:spPr>
          <a:xfrm rot="1650680">
            <a:off x="5219973" y="-44612"/>
            <a:ext cx="1978149" cy="999537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 flipV="1">
            <a:off x="3928418" y="2673008"/>
            <a:ext cx="186230" cy="1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-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558332" y="64254"/>
            <a:ext cx="520946" cy="390904"/>
          </a:xfrm>
          <a:custGeom>
            <a:avLst/>
            <a:gdLst>
              <a:gd name="connsiteX0" fmla="*/ 643823 w 643823"/>
              <a:gd name="connsiteY0" fmla="*/ 193964 h 613498"/>
              <a:gd name="connsiteX1" fmla="*/ 629969 w 643823"/>
              <a:gd name="connsiteY1" fmla="*/ 110836 h 613498"/>
              <a:gd name="connsiteX2" fmla="*/ 560696 w 643823"/>
              <a:gd name="connsiteY2" fmla="*/ 0 h 613498"/>
              <a:gd name="connsiteX3" fmla="*/ 519133 w 643823"/>
              <a:gd name="connsiteY3" fmla="*/ 13855 h 613498"/>
              <a:gd name="connsiteX4" fmla="*/ 519133 w 643823"/>
              <a:gd name="connsiteY4" fmla="*/ 152400 h 613498"/>
              <a:gd name="connsiteX5" fmla="*/ 546842 w 643823"/>
              <a:gd name="connsiteY5" fmla="*/ 235527 h 613498"/>
              <a:gd name="connsiteX6" fmla="*/ 519133 w 643823"/>
              <a:gd name="connsiteY6" fmla="*/ 304800 h 613498"/>
              <a:gd name="connsiteX7" fmla="*/ 491423 w 643823"/>
              <a:gd name="connsiteY7" fmla="*/ 277091 h 613498"/>
              <a:gd name="connsiteX8" fmla="*/ 477569 w 643823"/>
              <a:gd name="connsiteY8" fmla="*/ 221673 h 613498"/>
              <a:gd name="connsiteX9" fmla="*/ 463714 w 643823"/>
              <a:gd name="connsiteY9" fmla="*/ 180109 h 613498"/>
              <a:gd name="connsiteX10" fmla="*/ 436005 w 643823"/>
              <a:gd name="connsiteY10" fmla="*/ 69273 h 613498"/>
              <a:gd name="connsiteX11" fmla="*/ 408296 w 643823"/>
              <a:gd name="connsiteY11" fmla="*/ 27709 h 613498"/>
              <a:gd name="connsiteX12" fmla="*/ 394442 w 643823"/>
              <a:gd name="connsiteY12" fmla="*/ 318655 h 613498"/>
              <a:gd name="connsiteX13" fmla="*/ 352878 w 643823"/>
              <a:gd name="connsiteY13" fmla="*/ 346364 h 613498"/>
              <a:gd name="connsiteX14" fmla="*/ 311314 w 643823"/>
              <a:gd name="connsiteY14" fmla="*/ 235527 h 613498"/>
              <a:gd name="connsiteX15" fmla="*/ 283605 w 643823"/>
              <a:gd name="connsiteY15" fmla="*/ 415636 h 613498"/>
              <a:gd name="connsiteX16" fmla="*/ 269751 w 643823"/>
              <a:gd name="connsiteY16" fmla="*/ 457200 h 613498"/>
              <a:gd name="connsiteX17" fmla="*/ 228187 w 643823"/>
              <a:gd name="connsiteY17" fmla="*/ 443345 h 613498"/>
              <a:gd name="connsiteX18" fmla="*/ 214333 w 643823"/>
              <a:gd name="connsiteY18" fmla="*/ 401782 h 613498"/>
              <a:gd name="connsiteX19" fmla="*/ 186623 w 643823"/>
              <a:gd name="connsiteY19" fmla="*/ 360218 h 613498"/>
              <a:gd name="connsiteX20" fmla="*/ 145060 w 643823"/>
              <a:gd name="connsiteY20" fmla="*/ 374073 h 613498"/>
              <a:gd name="connsiteX21" fmla="*/ 103496 w 643823"/>
              <a:gd name="connsiteY21" fmla="*/ 457200 h 613498"/>
              <a:gd name="connsiteX22" fmla="*/ 75787 w 643823"/>
              <a:gd name="connsiteY22" fmla="*/ 498764 h 613498"/>
              <a:gd name="connsiteX23" fmla="*/ 34223 w 643823"/>
              <a:gd name="connsiteY23" fmla="*/ 526473 h 613498"/>
              <a:gd name="connsiteX24" fmla="*/ 6514 w 643823"/>
              <a:gd name="connsiteY24" fmla="*/ 568036 h 613498"/>
              <a:gd name="connsiteX25" fmla="*/ 48078 w 643823"/>
              <a:gd name="connsiteY25" fmla="*/ 581891 h 613498"/>
              <a:gd name="connsiteX26" fmla="*/ 269751 w 643823"/>
              <a:gd name="connsiteY26" fmla="*/ 595745 h 613498"/>
              <a:gd name="connsiteX27" fmla="*/ 172769 w 643823"/>
              <a:gd name="connsiteY27" fmla="*/ 554182 h 613498"/>
              <a:gd name="connsiteX28" fmla="*/ 131205 w 643823"/>
              <a:gd name="connsiteY28" fmla="*/ 498764 h 613498"/>
              <a:gd name="connsiteX29" fmla="*/ 89642 w 643823"/>
              <a:gd name="connsiteY29" fmla="*/ 457200 h 613498"/>
              <a:gd name="connsiteX30" fmla="*/ 61933 w 643823"/>
              <a:gd name="connsiteY30" fmla="*/ 415636 h 613498"/>
              <a:gd name="connsiteX31" fmla="*/ 20369 w 643823"/>
              <a:gd name="connsiteY31" fmla="*/ 401782 h 613498"/>
              <a:gd name="connsiteX32" fmla="*/ 48078 w 643823"/>
              <a:gd name="connsiteY32" fmla="*/ 484909 h 613498"/>
              <a:gd name="connsiteX33" fmla="*/ 61933 w 643823"/>
              <a:gd name="connsiteY33" fmla="*/ 526473 h 613498"/>
              <a:gd name="connsiteX34" fmla="*/ 48078 w 643823"/>
              <a:gd name="connsiteY34" fmla="*/ 581891 h 613498"/>
              <a:gd name="connsiteX35" fmla="*/ 34223 w 643823"/>
              <a:gd name="connsiteY35" fmla="*/ 498764 h 613498"/>
              <a:gd name="connsiteX36" fmla="*/ 48078 w 643823"/>
              <a:gd name="connsiteY36" fmla="*/ 498764 h 61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3823" h="613498">
                <a:moveTo>
                  <a:pt x="643823" y="193964"/>
                </a:moveTo>
                <a:cubicBezTo>
                  <a:pt x="639205" y="166255"/>
                  <a:pt x="638041" y="137743"/>
                  <a:pt x="629969" y="110836"/>
                </a:cubicBezTo>
                <a:cubicBezTo>
                  <a:pt x="617291" y="68574"/>
                  <a:pt x="586302" y="34140"/>
                  <a:pt x="560696" y="0"/>
                </a:cubicBezTo>
                <a:cubicBezTo>
                  <a:pt x="546842" y="4618"/>
                  <a:pt x="529459" y="3529"/>
                  <a:pt x="519133" y="13855"/>
                </a:cubicBezTo>
                <a:cubicBezTo>
                  <a:pt x="489443" y="43545"/>
                  <a:pt x="515529" y="136783"/>
                  <a:pt x="519133" y="152400"/>
                </a:cubicBezTo>
                <a:cubicBezTo>
                  <a:pt x="525701" y="180860"/>
                  <a:pt x="546842" y="235527"/>
                  <a:pt x="546842" y="235527"/>
                </a:cubicBezTo>
                <a:cubicBezTo>
                  <a:pt x="537606" y="258618"/>
                  <a:pt x="539029" y="289878"/>
                  <a:pt x="519133" y="304800"/>
                </a:cubicBezTo>
                <a:cubicBezTo>
                  <a:pt x="508683" y="312637"/>
                  <a:pt x="497265" y="288774"/>
                  <a:pt x="491423" y="277091"/>
                </a:cubicBezTo>
                <a:cubicBezTo>
                  <a:pt x="482907" y="260060"/>
                  <a:pt x="482800" y="239982"/>
                  <a:pt x="477569" y="221673"/>
                </a:cubicBezTo>
                <a:cubicBezTo>
                  <a:pt x="473557" y="207631"/>
                  <a:pt x="467557" y="194199"/>
                  <a:pt x="463714" y="180109"/>
                </a:cubicBezTo>
                <a:cubicBezTo>
                  <a:pt x="453694" y="143369"/>
                  <a:pt x="457129" y="100960"/>
                  <a:pt x="436005" y="69273"/>
                </a:cubicBezTo>
                <a:lnTo>
                  <a:pt x="408296" y="27709"/>
                </a:lnTo>
                <a:cubicBezTo>
                  <a:pt x="403678" y="124691"/>
                  <a:pt x="411078" y="222999"/>
                  <a:pt x="394442" y="318655"/>
                </a:cubicBezTo>
                <a:cubicBezTo>
                  <a:pt x="391589" y="335060"/>
                  <a:pt x="368338" y="352548"/>
                  <a:pt x="352878" y="346364"/>
                </a:cubicBezTo>
                <a:cubicBezTo>
                  <a:pt x="332754" y="338314"/>
                  <a:pt x="315334" y="251608"/>
                  <a:pt x="311314" y="235527"/>
                </a:cubicBezTo>
                <a:cubicBezTo>
                  <a:pt x="277967" y="335572"/>
                  <a:pt x="314220" y="216636"/>
                  <a:pt x="283605" y="415636"/>
                </a:cubicBezTo>
                <a:cubicBezTo>
                  <a:pt x="281384" y="430070"/>
                  <a:pt x="274369" y="443345"/>
                  <a:pt x="269751" y="457200"/>
                </a:cubicBezTo>
                <a:cubicBezTo>
                  <a:pt x="255896" y="452582"/>
                  <a:pt x="238514" y="453672"/>
                  <a:pt x="228187" y="443345"/>
                </a:cubicBezTo>
                <a:cubicBezTo>
                  <a:pt x="217861" y="433019"/>
                  <a:pt x="220864" y="414844"/>
                  <a:pt x="214333" y="401782"/>
                </a:cubicBezTo>
                <a:cubicBezTo>
                  <a:pt x="206886" y="386889"/>
                  <a:pt x="195860" y="374073"/>
                  <a:pt x="186623" y="360218"/>
                </a:cubicBezTo>
                <a:cubicBezTo>
                  <a:pt x="172769" y="364836"/>
                  <a:pt x="156464" y="364950"/>
                  <a:pt x="145060" y="374073"/>
                </a:cubicBezTo>
                <a:cubicBezTo>
                  <a:pt x="111973" y="400543"/>
                  <a:pt x="120228" y="423735"/>
                  <a:pt x="103496" y="457200"/>
                </a:cubicBezTo>
                <a:cubicBezTo>
                  <a:pt x="96049" y="472093"/>
                  <a:pt x="87561" y="486990"/>
                  <a:pt x="75787" y="498764"/>
                </a:cubicBezTo>
                <a:cubicBezTo>
                  <a:pt x="64013" y="510538"/>
                  <a:pt x="48078" y="517237"/>
                  <a:pt x="34223" y="526473"/>
                </a:cubicBezTo>
                <a:cubicBezTo>
                  <a:pt x="24987" y="540327"/>
                  <a:pt x="2475" y="551882"/>
                  <a:pt x="6514" y="568036"/>
                </a:cubicBezTo>
                <a:cubicBezTo>
                  <a:pt x="10056" y="582204"/>
                  <a:pt x="33554" y="580362"/>
                  <a:pt x="48078" y="581891"/>
                </a:cubicBezTo>
                <a:cubicBezTo>
                  <a:pt x="121706" y="589641"/>
                  <a:pt x="195860" y="591127"/>
                  <a:pt x="269751" y="595745"/>
                </a:cubicBezTo>
                <a:cubicBezTo>
                  <a:pt x="227355" y="585146"/>
                  <a:pt x="204662" y="586075"/>
                  <a:pt x="172769" y="554182"/>
                </a:cubicBezTo>
                <a:cubicBezTo>
                  <a:pt x="156441" y="537854"/>
                  <a:pt x="146232" y="516296"/>
                  <a:pt x="131205" y="498764"/>
                </a:cubicBezTo>
                <a:cubicBezTo>
                  <a:pt x="118454" y="483888"/>
                  <a:pt x="102185" y="472252"/>
                  <a:pt x="89642" y="457200"/>
                </a:cubicBezTo>
                <a:cubicBezTo>
                  <a:pt x="78982" y="444408"/>
                  <a:pt x="74935" y="426038"/>
                  <a:pt x="61933" y="415636"/>
                </a:cubicBezTo>
                <a:cubicBezTo>
                  <a:pt x="50529" y="406513"/>
                  <a:pt x="34224" y="406400"/>
                  <a:pt x="20369" y="401782"/>
                </a:cubicBezTo>
                <a:lnTo>
                  <a:pt x="48078" y="484909"/>
                </a:lnTo>
                <a:lnTo>
                  <a:pt x="61933" y="526473"/>
                </a:lnTo>
                <a:cubicBezTo>
                  <a:pt x="57315" y="544946"/>
                  <a:pt x="58640" y="566048"/>
                  <a:pt x="48078" y="581891"/>
                </a:cubicBezTo>
                <a:cubicBezTo>
                  <a:pt x="-21495" y="686249"/>
                  <a:pt x="-5934" y="498764"/>
                  <a:pt x="34223" y="498764"/>
                </a:cubicBezTo>
                <a:lnTo>
                  <a:pt x="48078" y="498764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8332" y="2303807"/>
            <a:ext cx="279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 flipV="1">
            <a:off x="3190124" y="1839538"/>
            <a:ext cx="186230" cy="1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_-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27341" y="2932834"/>
            <a:ext cx="4081704" cy="1130012"/>
            <a:chOff x="450941" y="3910445"/>
            <a:chExt cx="4081704" cy="150668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32645" y="3945715"/>
              <a:ext cx="0" cy="12324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54047" y="5036127"/>
              <a:ext cx="0" cy="2840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50941" y="3910445"/>
              <a:ext cx="8362" cy="1219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604528" y="4800600"/>
              <a:ext cx="0" cy="6165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88683" y="5153891"/>
              <a:ext cx="14163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60998" y="5105400"/>
              <a:ext cx="2143530" cy="4849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/>
          <p:nvPr/>
        </p:nvSpPr>
        <p:spPr>
          <a:xfrm>
            <a:off x="5710732" y="64254"/>
            <a:ext cx="1147268" cy="505204"/>
          </a:xfrm>
          <a:custGeom>
            <a:avLst/>
            <a:gdLst>
              <a:gd name="connsiteX0" fmla="*/ 643823 w 643823"/>
              <a:gd name="connsiteY0" fmla="*/ 193964 h 613498"/>
              <a:gd name="connsiteX1" fmla="*/ 629969 w 643823"/>
              <a:gd name="connsiteY1" fmla="*/ 110836 h 613498"/>
              <a:gd name="connsiteX2" fmla="*/ 560696 w 643823"/>
              <a:gd name="connsiteY2" fmla="*/ 0 h 613498"/>
              <a:gd name="connsiteX3" fmla="*/ 519133 w 643823"/>
              <a:gd name="connsiteY3" fmla="*/ 13855 h 613498"/>
              <a:gd name="connsiteX4" fmla="*/ 519133 w 643823"/>
              <a:gd name="connsiteY4" fmla="*/ 152400 h 613498"/>
              <a:gd name="connsiteX5" fmla="*/ 546842 w 643823"/>
              <a:gd name="connsiteY5" fmla="*/ 235527 h 613498"/>
              <a:gd name="connsiteX6" fmla="*/ 519133 w 643823"/>
              <a:gd name="connsiteY6" fmla="*/ 304800 h 613498"/>
              <a:gd name="connsiteX7" fmla="*/ 491423 w 643823"/>
              <a:gd name="connsiteY7" fmla="*/ 277091 h 613498"/>
              <a:gd name="connsiteX8" fmla="*/ 477569 w 643823"/>
              <a:gd name="connsiteY8" fmla="*/ 221673 h 613498"/>
              <a:gd name="connsiteX9" fmla="*/ 463714 w 643823"/>
              <a:gd name="connsiteY9" fmla="*/ 180109 h 613498"/>
              <a:gd name="connsiteX10" fmla="*/ 436005 w 643823"/>
              <a:gd name="connsiteY10" fmla="*/ 69273 h 613498"/>
              <a:gd name="connsiteX11" fmla="*/ 408296 w 643823"/>
              <a:gd name="connsiteY11" fmla="*/ 27709 h 613498"/>
              <a:gd name="connsiteX12" fmla="*/ 394442 w 643823"/>
              <a:gd name="connsiteY12" fmla="*/ 318655 h 613498"/>
              <a:gd name="connsiteX13" fmla="*/ 352878 w 643823"/>
              <a:gd name="connsiteY13" fmla="*/ 346364 h 613498"/>
              <a:gd name="connsiteX14" fmla="*/ 311314 w 643823"/>
              <a:gd name="connsiteY14" fmla="*/ 235527 h 613498"/>
              <a:gd name="connsiteX15" fmla="*/ 283605 w 643823"/>
              <a:gd name="connsiteY15" fmla="*/ 415636 h 613498"/>
              <a:gd name="connsiteX16" fmla="*/ 269751 w 643823"/>
              <a:gd name="connsiteY16" fmla="*/ 457200 h 613498"/>
              <a:gd name="connsiteX17" fmla="*/ 228187 w 643823"/>
              <a:gd name="connsiteY17" fmla="*/ 443345 h 613498"/>
              <a:gd name="connsiteX18" fmla="*/ 214333 w 643823"/>
              <a:gd name="connsiteY18" fmla="*/ 401782 h 613498"/>
              <a:gd name="connsiteX19" fmla="*/ 186623 w 643823"/>
              <a:gd name="connsiteY19" fmla="*/ 360218 h 613498"/>
              <a:gd name="connsiteX20" fmla="*/ 145060 w 643823"/>
              <a:gd name="connsiteY20" fmla="*/ 374073 h 613498"/>
              <a:gd name="connsiteX21" fmla="*/ 103496 w 643823"/>
              <a:gd name="connsiteY21" fmla="*/ 457200 h 613498"/>
              <a:gd name="connsiteX22" fmla="*/ 75787 w 643823"/>
              <a:gd name="connsiteY22" fmla="*/ 498764 h 613498"/>
              <a:gd name="connsiteX23" fmla="*/ 34223 w 643823"/>
              <a:gd name="connsiteY23" fmla="*/ 526473 h 613498"/>
              <a:gd name="connsiteX24" fmla="*/ 6514 w 643823"/>
              <a:gd name="connsiteY24" fmla="*/ 568036 h 613498"/>
              <a:gd name="connsiteX25" fmla="*/ 48078 w 643823"/>
              <a:gd name="connsiteY25" fmla="*/ 581891 h 613498"/>
              <a:gd name="connsiteX26" fmla="*/ 269751 w 643823"/>
              <a:gd name="connsiteY26" fmla="*/ 595745 h 613498"/>
              <a:gd name="connsiteX27" fmla="*/ 172769 w 643823"/>
              <a:gd name="connsiteY27" fmla="*/ 554182 h 613498"/>
              <a:gd name="connsiteX28" fmla="*/ 131205 w 643823"/>
              <a:gd name="connsiteY28" fmla="*/ 498764 h 613498"/>
              <a:gd name="connsiteX29" fmla="*/ 89642 w 643823"/>
              <a:gd name="connsiteY29" fmla="*/ 457200 h 613498"/>
              <a:gd name="connsiteX30" fmla="*/ 61933 w 643823"/>
              <a:gd name="connsiteY30" fmla="*/ 415636 h 613498"/>
              <a:gd name="connsiteX31" fmla="*/ 20369 w 643823"/>
              <a:gd name="connsiteY31" fmla="*/ 401782 h 613498"/>
              <a:gd name="connsiteX32" fmla="*/ 48078 w 643823"/>
              <a:gd name="connsiteY32" fmla="*/ 484909 h 613498"/>
              <a:gd name="connsiteX33" fmla="*/ 61933 w 643823"/>
              <a:gd name="connsiteY33" fmla="*/ 526473 h 613498"/>
              <a:gd name="connsiteX34" fmla="*/ 48078 w 643823"/>
              <a:gd name="connsiteY34" fmla="*/ 581891 h 613498"/>
              <a:gd name="connsiteX35" fmla="*/ 34223 w 643823"/>
              <a:gd name="connsiteY35" fmla="*/ 498764 h 613498"/>
              <a:gd name="connsiteX36" fmla="*/ 48078 w 643823"/>
              <a:gd name="connsiteY36" fmla="*/ 498764 h 61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3823" h="613498">
                <a:moveTo>
                  <a:pt x="643823" y="193964"/>
                </a:moveTo>
                <a:cubicBezTo>
                  <a:pt x="639205" y="166255"/>
                  <a:pt x="638041" y="137743"/>
                  <a:pt x="629969" y="110836"/>
                </a:cubicBezTo>
                <a:cubicBezTo>
                  <a:pt x="617291" y="68574"/>
                  <a:pt x="586302" y="34140"/>
                  <a:pt x="560696" y="0"/>
                </a:cubicBezTo>
                <a:cubicBezTo>
                  <a:pt x="546842" y="4618"/>
                  <a:pt x="529459" y="3529"/>
                  <a:pt x="519133" y="13855"/>
                </a:cubicBezTo>
                <a:cubicBezTo>
                  <a:pt x="489443" y="43545"/>
                  <a:pt x="515529" y="136783"/>
                  <a:pt x="519133" y="152400"/>
                </a:cubicBezTo>
                <a:cubicBezTo>
                  <a:pt x="525701" y="180860"/>
                  <a:pt x="546842" y="235527"/>
                  <a:pt x="546842" y="235527"/>
                </a:cubicBezTo>
                <a:cubicBezTo>
                  <a:pt x="537606" y="258618"/>
                  <a:pt x="539029" y="289878"/>
                  <a:pt x="519133" y="304800"/>
                </a:cubicBezTo>
                <a:cubicBezTo>
                  <a:pt x="508683" y="312637"/>
                  <a:pt x="497265" y="288774"/>
                  <a:pt x="491423" y="277091"/>
                </a:cubicBezTo>
                <a:cubicBezTo>
                  <a:pt x="482907" y="260060"/>
                  <a:pt x="482800" y="239982"/>
                  <a:pt x="477569" y="221673"/>
                </a:cubicBezTo>
                <a:cubicBezTo>
                  <a:pt x="473557" y="207631"/>
                  <a:pt x="467557" y="194199"/>
                  <a:pt x="463714" y="180109"/>
                </a:cubicBezTo>
                <a:cubicBezTo>
                  <a:pt x="453694" y="143369"/>
                  <a:pt x="457129" y="100960"/>
                  <a:pt x="436005" y="69273"/>
                </a:cubicBezTo>
                <a:lnTo>
                  <a:pt x="408296" y="27709"/>
                </a:lnTo>
                <a:cubicBezTo>
                  <a:pt x="403678" y="124691"/>
                  <a:pt x="411078" y="222999"/>
                  <a:pt x="394442" y="318655"/>
                </a:cubicBezTo>
                <a:cubicBezTo>
                  <a:pt x="391589" y="335060"/>
                  <a:pt x="368338" y="352548"/>
                  <a:pt x="352878" y="346364"/>
                </a:cubicBezTo>
                <a:cubicBezTo>
                  <a:pt x="332754" y="338314"/>
                  <a:pt x="315334" y="251608"/>
                  <a:pt x="311314" y="235527"/>
                </a:cubicBezTo>
                <a:cubicBezTo>
                  <a:pt x="277967" y="335572"/>
                  <a:pt x="314220" y="216636"/>
                  <a:pt x="283605" y="415636"/>
                </a:cubicBezTo>
                <a:cubicBezTo>
                  <a:pt x="281384" y="430070"/>
                  <a:pt x="274369" y="443345"/>
                  <a:pt x="269751" y="457200"/>
                </a:cubicBezTo>
                <a:cubicBezTo>
                  <a:pt x="255896" y="452582"/>
                  <a:pt x="238514" y="453672"/>
                  <a:pt x="228187" y="443345"/>
                </a:cubicBezTo>
                <a:cubicBezTo>
                  <a:pt x="217861" y="433019"/>
                  <a:pt x="220864" y="414844"/>
                  <a:pt x="214333" y="401782"/>
                </a:cubicBezTo>
                <a:cubicBezTo>
                  <a:pt x="206886" y="386889"/>
                  <a:pt x="195860" y="374073"/>
                  <a:pt x="186623" y="360218"/>
                </a:cubicBezTo>
                <a:cubicBezTo>
                  <a:pt x="172769" y="364836"/>
                  <a:pt x="156464" y="364950"/>
                  <a:pt x="145060" y="374073"/>
                </a:cubicBezTo>
                <a:cubicBezTo>
                  <a:pt x="111973" y="400543"/>
                  <a:pt x="120228" y="423735"/>
                  <a:pt x="103496" y="457200"/>
                </a:cubicBezTo>
                <a:cubicBezTo>
                  <a:pt x="96049" y="472093"/>
                  <a:pt x="87561" y="486990"/>
                  <a:pt x="75787" y="498764"/>
                </a:cubicBezTo>
                <a:cubicBezTo>
                  <a:pt x="64013" y="510538"/>
                  <a:pt x="48078" y="517237"/>
                  <a:pt x="34223" y="526473"/>
                </a:cubicBezTo>
                <a:cubicBezTo>
                  <a:pt x="24987" y="540327"/>
                  <a:pt x="2475" y="551882"/>
                  <a:pt x="6514" y="568036"/>
                </a:cubicBezTo>
                <a:cubicBezTo>
                  <a:pt x="10056" y="582204"/>
                  <a:pt x="33554" y="580362"/>
                  <a:pt x="48078" y="581891"/>
                </a:cubicBezTo>
                <a:cubicBezTo>
                  <a:pt x="121706" y="589641"/>
                  <a:pt x="195860" y="591127"/>
                  <a:pt x="269751" y="595745"/>
                </a:cubicBezTo>
                <a:cubicBezTo>
                  <a:pt x="227355" y="585146"/>
                  <a:pt x="204662" y="586075"/>
                  <a:pt x="172769" y="554182"/>
                </a:cubicBezTo>
                <a:cubicBezTo>
                  <a:pt x="156441" y="537854"/>
                  <a:pt x="146232" y="516296"/>
                  <a:pt x="131205" y="498764"/>
                </a:cubicBezTo>
                <a:cubicBezTo>
                  <a:pt x="118454" y="483888"/>
                  <a:pt x="102185" y="472252"/>
                  <a:pt x="89642" y="457200"/>
                </a:cubicBezTo>
                <a:cubicBezTo>
                  <a:pt x="78982" y="444408"/>
                  <a:pt x="74935" y="426038"/>
                  <a:pt x="61933" y="415636"/>
                </a:cubicBezTo>
                <a:cubicBezTo>
                  <a:pt x="50529" y="406513"/>
                  <a:pt x="34224" y="406400"/>
                  <a:pt x="20369" y="401782"/>
                </a:cubicBezTo>
                <a:lnTo>
                  <a:pt x="48078" y="484909"/>
                </a:lnTo>
                <a:lnTo>
                  <a:pt x="61933" y="526473"/>
                </a:lnTo>
                <a:cubicBezTo>
                  <a:pt x="57315" y="544946"/>
                  <a:pt x="58640" y="566048"/>
                  <a:pt x="48078" y="581891"/>
                </a:cubicBezTo>
                <a:cubicBezTo>
                  <a:pt x="-21495" y="686249"/>
                  <a:pt x="-5934" y="498764"/>
                  <a:pt x="34223" y="498764"/>
                </a:cubicBezTo>
                <a:lnTo>
                  <a:pt x="48078" y="498764"/>
                </a:ln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085332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অতএব, ফটোতড়িত ক্রিয়ায় </a:t>
            </a:r>
            <a:r>
              <a:rPr lang="as-IN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as-IN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ষ্ট  কম্পাংকের</a:t>
            </a:r>
            <a:r>
              <a:rPr lang="bn-BD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ফোটন </a:t>
            </a:r>
            <a:r>
              <a:rPr lang="as-IN" sz="3200" b="1" spc="-15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দরকার</a:t>
            </a:r>
            <a:r>
              <a:rPr lang="as-IN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আর </a:t>
            </a:r>
            <a:r>
              <a:rPr lang="as-IN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নি</a:t>
            </a:r>
            <a:r>
              <a:rPr lang="bn-BD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র্দিষ্ট</a:t>
            </a:r>
            <a:r>
              <a:rPr lang="as-IN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as-IN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কম্পাংক</a:t>
            </a:r>
            <a:r>
              <a:rPr lang="bn-BD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কে </a:t>
            </a:r>
            <a:r>
              <a:rPr lang="bn-BD" sz="3200" b="1" spc="-15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সূচন </a:t>
            </a:r>
            <a:r>
              <a:rPr lang="bn-BD" sz="3200" b="1" spc="-15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কম্পাংক বলে।</a:t>
            </a:r>
            <a:endParaRPr lang="as-IN" sz="3200" b="1" spc="-15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1452"/>
            <a:ext cx="13716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1" descr="Rutherford’s-Model-Of-Atoms-And-Its-Limitations-1.png"/>
          <p:cNvPicPr>
            <a:picLocks noChangeAspect="1"/>
          </p:cNvPicPr>
          <p:nvPr/>
        </p:nvPicPr>
        <p:blipFill>
          <a:blip r:embed="rId3"/>
          <a:srcRect l="9000" t="11290" r="50000" b="3917"/>
          <a:stretch>
            <a:fillRect/>
          </a:stretch>
        </p:blipFill>
        <p:spPr>
          <a:xfrm>
            <a:off x="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8098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5069 L -0.27725 0.25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97 0.05069 L -0.27725 0.255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2.22222E-6 L 0.31962 0.0162 L 0.31806 0.23449 L 0.10903 0.22037 " pathEditMode="relative" ptsTypes="AAAA"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5.18519E-6 L -0.11822 0.00208 L -0.11666 -0.06459 L -0.20312 -0.05857 L -0.20312 -0.20811 L -0.08333 -0.21413 " pathEditMode="relative" ptsTypes="AAAAAA">
                                      <p:cBhvr>
                                        <p:cTn id="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67" grpId="0" animBg="1"/>
      <p:bldP spid="74" grpId="0" animBg="1"/>
      <p:bldP spid="74" grpId="1" animBg="1"/>
      <p:bldP spid="63" grpId="0" animBg="1"/>
      <p:bldP spid="63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2590800" y="857251"/>
            <a:ext cx="4568202" cy="1865185"/>
            <a:chOff x="1039461" y="2514600"/>
            <a:chExt cx="6874531" cy="3505200"/>
          </a:xfrm>
          <a:noFill/>
        </p:grpSpPr>
        <p:sp>
          <p:nvSpPr>
            <p:cNvPr id="4" name="Oval 3"/>
            <p:cNvSpPr/>
            <p:nvPr/>
          </p:nvSpPr>
          <p:spPr>
            <a:xfrm>
              <a:off x="1981200" y="2514600"/>
              <a:ext cx="4648200" cy="1866900"/>
            </a:xfrm>
            <a:prstGeom prst="ellipse">
              <a:avLst/>
            </a:prstGeom>
            <a:no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>
              <a:off x="2743200" y="3103418"/>
              <a:ext cx="457200" cy="914400"/>
            </a:xfrm>
            <a:prstGeom prst="round2SameRect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>
              <a:off x="5410200" y="3124200"/>
              <a:ext cx="457200" cy="914400"/>
            </a:xfrm>
            <a:prstGeom prst="round2SameRect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>
              <a:stCxn id="5" idx="2"/>
            </p:cNvCxnSpPr>
            <p:nvPr/>
          </p:nvCxnSpPr>
          <p:spPr>
            <a:xfrm flipH="1">
              <a:off x="1066800" y="3560618"/>
              <a:ext cx="1676400" cy="20782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867400" y="3581400"/>
              <a:ext cx="1676400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52945" y="5666509"/>
              <a:ext cx="0" cy="353291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1" idx="6"/>
            </p:cNvCxnSpPr>
            <p:nvPr/>
          </p:nvCxnSpPr>
          <p:spPr>
            <a:xfrm flipV="1">
              <a:off x="4114800" y="4665518"/>
              <a:ext cx="3429000" cy="20782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01437" y="4686300"/>
              <a:ext cx="6927" cy="36195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80655" y="3539836"/>
              <a:ext cx="41564" cy="1125682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108364" y="4686300"/>
              <a:ext cx="2563091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43800" y="3560618"/>
              <a:ext cx="16520" cy="110490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657600" y="4457700"/>
              <a:ext cx="457200" cy="457200"/>
            </a:xfrm>
            <a:prstGeom prst="ellips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1080656" y="6019800"/>
              <a:ext cx="6479664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2881745" y="5571165"/>
              <a:ext cx="1333500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66800" y="5030932"/>
              <a:ext cx="1323109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389909" y="5030932"/>
              <a:ext cx="0" cy="379268"/>
            </a:xfrm>
            <a:prstGeom prst="straightConnector1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1039461" y="5430888"/>
              <a:ext cx="1842284" cy="235621"/>
            </a:xfrm>
            <a:custGeom>
              <a:avLst/>
              <a:gdLst>
                <a:gd name="connsiteX0" fmla="*/ 1842284 w 1842284"/>
                <a:gd name="connsiteY0" fmla="*/ 194057 h 235621"/>
                <a:gd name="connsiteX1" fmla="*/ 1800721 w 1842284"/>
                <a:gd name="connsiteY1" fmla="*/ 94 h 235621"/>
                <a:gd name="connsiteX2" fmla="*/ 1745303 w 1842284"/>
                <a:gd name="connsiteY2" fmla="*/ 166348 h 235621"/>
                <a:gd name="connsiteX3" fmla="*/ 1689884 w 1842284"/>
                <a:gd name="connsiteY3" fmla="*/ 27803 h 235621"/>
                <a:gd name="connsiteX4" fmla="*/ 1634466 w 1842284"/>
                <a:gd name="connsiteY4" fmla="*/ 166348 h 235621"/>
                <a:gd name="connsiteX5" fmla="*/ 1565194 w 1842284"/>
                <a:gd name="connsiteY5" fmla="*/ 55512 h 235621"/>
                <a:gd name="connsiteX6" fmla="*/ 1482066 w 1842284"/>
                <a:gd name="connsiteY6" fmla="*/ 166348 h 235621"/>
                <a:gd name="connsiteX7" fmla="*/ 1426648 w 1842284"/>
                <a:gd name="connsiteY7" fmla="*/ 13948 h 235621"/>
                <a:gd name="connsiteX8" fmla="*/ 1357375 w 1842284"/>
                <a:gd name="connsiteY8" fmla="*/ 180203 h 235621"/>
                <a:gd name="connsiteX9" fmla="*/ 1301957 w 1842284"/>
                <a:gd name="connsiteY9" fmla="*/ 41657 h 235621"/>
                <a:gd name="connsiteX10" fmla="*/ 1274248 w 1842284"/>
                <a:gd name="connsiteY10" fmla="*/ 207912 h 235621"/>
                <a:gd name="connsiteX11" fmla="*/ 1204975 w 1842284"/>
                <a:gd name="connsiteY11" fmla="*/ 69367 h 235621"/>
                <a:gd name="connsiteX12" fmla="*/ 1149557 w 1842284"/>
                <a:gd name="connsiteY12" fmla="*/ 221767 h 235621"/>
                <a:gd name="connsiteX13" fmla="*/ 124321 w 1842284"/>
                <a:gd name="connsiteY13" fmla="*/ 221767 h 235621"/>
                <a:gd name="connsiteX14" fmla="*/ 55048 w 1842284"/>
                <a:gd name="connsiteY14" fmla="*/ 235621 h 23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2284" h="235621">
                  <a:moveTo>
                    <a:pt x="1842284" y="194057"/>
                  </a:moveTo>
                  <a:cubicBezTo>
                    <a:pt x="1829584" y="99384"/>
                    <a:pt x="1816884" y="4712"/>
                    <a:pt x="1800721" y="94"/>
                  </a:cubicBezTo>
                  <a:cubicBezTo>
                    <a:pt x="1784557" y="-4524"/>
                    <a:pt x="1763776" y="161730"/>
                    <a:pt x="1745303" y="166348"/>
                  </a:cubicBezTo>
                  <a:cubicBezTo>
                    <a:pt x="1726830" y="170966"/>
                    <a:pt x="1708357" y="27803"/>
                    <a:pt x="1689884" y="27803"/>
                  </a:cubicBezTo>
                  <a:cubicBezTo>
                    <a:pt x="1671411" y="27803"/>
                    <a:pt x="1655248" y="161730"/>
                    <a:pt x="1634466" y="166348"/>
                  </a:cubicBezTo>
                  <a:cubicBezTo>
                    <a:pt x="1613684" y="170966"/>
                    <a:pt x="1590594" y="55512"/>
                    <a:pt x="1565194" y="55512"/>
                  </a:cubicBezTo>
                  <a:cubicBezTo>
                    <a:pt x="1539794" y="55512"/>
                    <a:pt x="1505157" y="173275"/>
                    <a:pt x="1482066" y="166348"/>
                  </a:cubicBezTo>
                  <a:cubicBezTo>
                    <a:pt x="1458975" y="159421"/>
                    <a:pt x="1447430" y="11639"/>
                    <a:pt x="1426648" y="13948"/>
                  </a:cubicBezTo>
                  <a:cubicBezTo>
                    <a:pt x="1405866" y="16257"/>
                    <a:pt x="1378157" y="175585"/>
                    <a:pt x="1357375" y="180203"/>
                  </a:cubicBezTo>
                  <a:cubicBezTo>
                    <a:pt x="1336593" y="184821"/>
                    <a:pt x="1315811" y="37039"/>
                    <a:pt x="1301957" y="41657"/>
                  </a:cubicBezTo>
                  <a:cubicBezTo>
                    <a:pt x="1288103" y="46275"/>
                    <a:pt x="1290412" y="203294"/>
                    <a:pt x="1274248" y="207912"/>
                  </a:cubicBezTo>
                  <a:cubicBezTo>
                    <a:pt x="1258084" y="212530"/>
                    <a:pt x="1225757" y="67058"/>
                    <a:pt x="1204975" y="69367"/>
                  </a:cubicBezTo>
                  <a:cubicBezTo>
                    <a:pt x="1184193" y="71676"/>
                    <a:pt x="1329666" y="196367"/>
                    <a:pt x="1149557" y="221767"/>
                  </a:cubicBezTo>
                  <a:cubicBezTo>
                    <a:pt x="969448" y="247167"/>
                    <a:pt x="306739" y="219458"/>
                    <a:pt x="124321" y="221767"/>
                  </a:cubicBezTo>
                  <a:cubicBezTo>
                    <a:pt x="-58097" y="224076"/>
                    <a:pt x="-1525" y="229848"/>
                    <a:pt x="55048" y="235621"/>
                  </a:cubicBezTo>
                </a:path>
              </a:pathLst>
            </a:cu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552059" y="5666509"/>
              <a:ext cx="8261" cy="353291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9" idx="4"/>
            </p:cNvCxnSpPr>
            <p:nvPr/>
          </p:nvCxnSpPr>
          <p:spPr>
            <a:xfrm>
              <a:off x="7521176" y="5361708"/>
              <a:ext cx="22624" cy="323996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543800" y="4665518"/>
              <a:ext cx="0" cy="30480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298682" y="5666509"/>
              <a:ext cx="261636" cy="0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495800" y="5579918"/>
              <a:ext cx="1828800" cy="6494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495800" y="5342659"/>
              <a:ext cx="0" cy="500495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215245" y="5445702"/>
              <a:ext cx="0" cy="286616"/>
            </a:xfrm>
            <a:prstGeom prst="lin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Arc 80"/>
            <p:cNvSpPr/>
            <p:nvPr/>
          </p:nvSpPr>
          <p:spPr>
            <a:xfrm>
              <a:off x="6689082" y="5376429"/>
              <a:ext cx="609600" cy="432955"/>
            </a:xfrm>
            <a:prstGeom prst="arc">
              <a:avLst>
                <a:gd name="adj1" fmla="val 16200000"/>
                <a:gd name="adj2" fmla="val 5485935"/>
              </a:avLst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Arc 81"/>
            <p:cNvSpPr/>
            <p:nvPr/>
          </p:nvSpPr>
          <p:spPr>
            <a:xfrm rot="11017509">
              <a:off x="6337512" y="5386101"/>
              <a:ext cx="775964" cy="432954"/>
            </a:xfrm>
            <a:prstGeom prst="arc">
              <a:avLst>
                <a:gd name="adj1" fmla="val 16200000"/>
                <a:gd name="adj2" fmla="val 5485935"/>
              </a:avLst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7128360" y="4855103"/>
              <a:ext cx="785632" cy="506606"/>
            </a:xfrm>
            <a:prstGeom prst="ellipse">
              <a:avLst/>
            </a:prstGeom>
            <a:grpFill/>
            <a:ln w="762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4267200" y="205740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146150" y="2057400"/>
            <a:ext cx="55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4872184" y="2117459"/>
            <a:ext cx="1" cy="226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flipV="1">
            <a:off x="4161922" y="1411724"/>
            <a:ext cx="186230" cy="1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-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 flipV="1">
            <a:off x="4224736" y="1661767"/>
            <a:ext cx="197622" cy="85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flipV="1">
            <a:off x="4180724" y="1510862"/>
            <a:ext cx="186230" cy="1287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_-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136837" y="2387034"/>
            <a:ext cx="1" cy="2265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Sort 11"/>
          <p:cNvSpPr/>
          <p:nvPr/>
        </p:nvSpPr>
        <p:spPr>
          <a:xfrm rot="1650680">
            <a:off x="5453765" y="28850"/>
            <a:ext cx="1978149" cy="999537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6548932" y="64254"/>
            <a:ext cx="520946" cy="390904"/>
          </a:xfrm>
          <a:custGeom>
            <a:avLst/>
            <a:gdLst>
              <a:gd name="connsiteX0" fmla="*/ 643823 w 643823"/>
              <a:gd name="connsiteY0" fmla="*/ 193964 h 613498"/>
              <a:gd name="connsiteX1" fmla="*/ 629969 w 643823"/>
              <a:gd name="connsiteY1" fmla="*/ 110836 h 613498"/>
              <a:gd name="connsiteX2" fmla="*/ 560696 w 643823"/>
              <a:gd name="connsiteY2" fmla="*/ 0 h 613498"/>
              <a:gd name="connsiteX3" fmla="*/ 519133 w 643823"/>
              <a:gd name="connsiteY3" fmla="*/ 13855 h 613498"/>
              <a:gd name="connsiteX4" fmla="*/ 519133 w 643823"/>
              <a:gd name="connsiteY4" fmla="*/ 152400 h 613498"/>
              <a:gd name="connsiteX5" fmla="*/ 546842 w 643823"/>
              <a:gd name="connsiteY5" fmla="*/ 235527 h 613498"/>
              <a:gd name="connsiteX6" fmla="*/ 519133 w 643823"/>
              <a:gd name="connsiteY6" fmla="*/ 304800 h 613498"/>
              <a:gd name="connsiteX7" fmla="*/ 491423 w 643823"/>
              <a:gd name="connsiteY7" fmla="*/ 277091 h 613498"/>
              <a:gd name="connsiteX8" fmla="*/ 477569 w 643823"/>
              <a:gd name="connsiteY8" fmla="*/ 221673 h 613498"/>
              <a:gd name="connsiteX9" fmla="*/ 463714 w 643823"/>
              <a:gd name="connsiteY9" fmla="*/ 180109 h 613498"/>
              <a:gd name="connsiteX10" fmla="*/ 436005 w 643823"/>
              <a:gd name="connsiteY10" fmla="*/ 69273 h 613498"/>
              <a:gd name="connsiteX11" fmla="*/ 408296 w 643823"/>
              <a:gd name="connsiteY11" fmla="*/ 27709 h 613498"/>
              <a:gd name="connsiteX12" fmla="*/ 394442 w 643823"/>
              <a:gd name="connsiteY12" fmla="*/ 318655 h 613498"/>
              <a:gd name="connsiteX13" fmla="*/ 352878 w 643823"/>
              <a:gd name="connsiteY13" fmla="*/ 346364 h 613498"/>
              <a:gd name="connsiteX14" fmla="*/ 311314 w 643823"/>
              <a:gd name="connsiteY14" fmla="*/ 235527 h 613498"/>
              <a:gd name="connsiteX15" fmla="*/ 283605 w 643823"/>
              <a:gd name="connsiteY15" fmla="*/ 415636 h 613498"/>
              <a:gd name="connsiteX16" fmla="*/ 269751 w 643823"/>
              <a:gd name="connsiteY16" fmla="*/ 457200 h 613498"/>
              <a:gd name="connsiteX17" fmla="*/ 228187 w 643823"/>
              <a:gd name="connsiteY17" fmla="*/ 443345 h 613498"/>
              <a:gd name="connsiteX18" fmla="*/ 214333 w 643823"/>
              <a:gd name="connsiteY18" fmla="*/ 401782 h 613498"/>
              <a:gd name="connsiteX19" fmla="*/ 186623 w 643823"/>
              <a:gd name="connsiteY19" fmla="*/ 360218 h 613498"/>
              <a:gd name="connsiteX20" fmla="*/ 145060 w 643823"/>
              <a:gd name="connsiteY20" fmla="*/ 374073 h 613498"/>
              <a:gd name="connsiteX21" fmla="*/ 103496 w 643823"/>
              <a:gd name="connsiteY21" fmla="*/ 457200 h 613498"/>
              <a:gd name="connsiteX22" fmla="*/ 75787 w 643823"/>
              <a:gd name="connsiteY22" fmla="*/ 498764 h 613498"/>
              <a:gd name="connsiteX23" fmla="*/ 34223 w 643823"/>
              <a:gd name="connsiteY23" fmla="*/ 526473 h 613498"/>
              <a:gd name="connsiteX24" fmla="*/ 6514 w 643823"/>
              <a:gd name="connsiteY24" fmla="*/ 568036 h 613498"/>
              <a:gd name="connsiteX25" fmla="*/ 48078 w 643823"/>
              <a:gd name="connsiteY25" fmla="*/ 581891 h 613498"/>
              <a:gd name="connsiteX26" fmla="*/ 269751 w 643823"/>
              <a:gd name="connsiteY26" fmla="*/ 595745 h 613498"/>
              <a:gd name="connsiteX27" fmla="*/ 172769 w 643823"/>
              <a:gd name="connsiteY27" fmla="*/ 554182 h 613498"/>
              <a:gd name="connsiteX28" fmla="*/ 131205 w 643823"/>
              <a:gd name="connsiteY28" fmla="*/ 498764 h 613498"/>
              <a:gd name="connsiteX29" fmla="*/ 89642 w 643823"/>
              <a:gd name="connsiteY29" fmla="*/ 457200 h 613498"/>
              <a:gd name="connsiteX30" fmla="*/ 61933 w 643823"/>
              <a:gd name="connsiteY30" fmla="*/ 415636 h 613498"/>
              <a:gd name="connsiteX31" fmla="*/ 20369 w 643823"/>
              <a:gd name="connsiteY31" fmla="*/ 401782 h 613498"/>
              <a:gd name="connsiteX32" fmla="*/ 48078 w 643823"/>
              <a:gd name="connsiteY32" fmla="*/ 484909 h 613498"/>
              <a:gd name="connsiteX33" fmla="*/ 61933 w 643823"/>
              <a:gd name="connsiteY33" fmla="*/ 526473 h 613498"/>
              <a:gd name="connsiteX34" fmla="*/ 48078 w 643823"/>
              <a:gd name="connsiteY34" fmla="*/ 581891 h 613498"/>
              <a:gd name="connsiteX35" fmla="*/ 34223 w 643823"/>
              <a:gd name="connsiteY35" fmla="*/ 498764 h 613498"/>
              <a:gd name="connsiteX36" fmla="*/ 48078 w 643823"/>
              <a:gd name="connsiteY36" fmla="*/ 498764 h 61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3823" h="613498">
                <a:moveTo>
                  <a:pt x="643823" y="193964"/>
                </a:moveTo>
                <a:cubicBezTo>
                  <a:pt x="639205" y="166255"/>
                  <a:pt x="638041" y="137743"/>
                  <a:pt x="629969" y="110836"/>
                </a:cubicBezTo>
                <a:cubicBezTo>
                  <a:pt x="617291" y="68574"/>
                  <a:pt x="586302" y="34140"/>
                  <a:pt x="560696" y="0"/>
                </a:cubicBezTo>
                <a:cubicBezTo>
                  <a:pt x="546842" y="4618"/>
                  <a:pt x="529459" y="3529"/>
                  <a:pt x="519133" y="13855"/>
                </a:cubicBezTo>
                <a:cubicBezTo>
                  <a:pt x="489443" y="43545"/>
                  <a:pt x="515529" y="136783"/>
                  <a:pt x="519133" y="152400"/>
                </a:cubicBezTo>
                <a:cubicBezTo>
                  <a:pt x="525701" y="180860"/>
                  <a:pt x="546842" y="235527"/>
                  <a:pt x="546842" y="235527"/>
                </a:cubicBezTo>
                <a:cubicBezTo>
                  <a:pt x="537606" y="258618"/>
                  <a:pt x="539029" y="289878"/>
                  <a:pt x="519133" y="304800"/>
                </a:cubicBezTo>
                <a:cubicBezTo>
                  <a:pt x="508683" y="312637"/>
                  <a:pt x="497265" y="288774"/>
                  <a:pt x="491423" y="277091"/>
                </a:cubicBezTo>
                <a:cubicBezTo>
                  <a:pt x="482907" y="260060"/>
                  <a:pt x="482800" y="239982"/>
                  <a:pt x="477569" y="221673"/>
                </a:cubicBezTo>
                <a:cubicBezTo>
                  <a:pt x="473557" y="207631"/>
                  <a:pt x="467557" y="194199"/>
                  <a:pt x="463714" y="180109"/>
                </a:cubicBezTo>
                <a:cubicBezTo>
                  <a:pt x="453694" y="143369"/>
                  <a:pt x="457129" y="100960"/>
                  <a:pt x="436005" y="69273"/>
                </a:cubicBezTo>
                <a:lnTo>
                  <a:pt x="408296" y="27709"/>
                </a:lnTo>
                <a:cubicBezTo>
                  <a:pt x="403678" y="124691"/>
                  <a:pt x="411078" y="222999"/>
                  <a:pt x="394442" y="318655"/>
                </a:cubicBezTo>
                <a:cubicBezTo>
                  <a:pt x="391589" y="335060"/>
                  <a:pt x="368338" y="352548"/>
                  <a:pt x="352878" y="346364"/>
                </a:cubicBezTo>
                <a:cubicBezTo>
                  <a:pt x="332754" y="338314"/>
                  <a:pt x="315334" y="251608"/>
                  <a:pt x="311314" y="235527"/>
                </a:cubicBezTo>
                <a:cubicBezTo>
                  <a:pt x="277967" y="335572"/>
                  <a:pt x="314220" y="216636"/>
                  <a:pt x="283605" y="415636"/>
                </a:cubicBezTo>
                <a:cubicBezTo>
                  <a:pt x="281384" y="430070"/>
                  <a:pt x="274369" y="443345"/>
                  <a:pt x="269751" y="457200"/>
                </a:cubicBezTo>
                <a:cubicBezTo>
                  <a:pt x="255896" y="452582"/>
                  <a:pt x="238514" y="453672"/>
                  <a:pt x="228187" y="443345"/>
                </a:cubicBezTo>
                <a:cubicBezTo>
                  <a:pt x="217861" y="433019"/>
                  <a:pt x="220864" y="414844"/>
                  <a:pt x="214333" y="401782"/>
                </a:cubicBezTo>
                <a:cubicBezTo>
                  <a:pt x="206886" y="386889"/>
                  <a:pt x="195860" y="374073"/>
                  <a:pt x="186623" y="360218"/>
                </a:cubicBezTo>
                <a:cubicBezTo>
                  <a:pt x="172769" y="364836"/>
                  <a:pt x="156464" y="364950"/>
                  <a:pt x="145060" y="374073"/>
                </a:cubicBezTo>
                <a:cubicBezTo>
                  <a:pt x="111973" y="400543"/>
                  <a:pt x="120228" y="423735"/>
                  <a:pt x="103496" y="457200"/>
                </a:cubicBezTo>
                <a:cubicBezTo>
                  <a:pt x="96049" y="472093"/>
                  <a:pt x="87561" y="486990"/>
                  <a:pt x="75787" y="498764"/>
                </a:cubicBezTo>
                <a:cubicBezTo>
                  <a:pt x="64013" y="510538"/>
                  <a:pt x="48078" y="517237"/>
                  <a:pt x="34223" y="526473"/>
                </a:cubicBezTo>
                <a:cubicBezTo>
                  <a:pt x="24987" y="540327"/>
                  <a:pt x="2475" y="551882"/>
                  <a:pt x="6514" y="568036"/>
                </a:cubicBezTo>
                <a:cubicBezTo>
                  <a:pt x="10056" y="582204"/>
                  <a:pt x="33554" y="580362"/>
                  <a:pt x="48078" y="581891"/>
                </a:cubicBezTo>
                <a:cubicBezTo>
                  <a:pt x="121706" y="589641"/>
                  <a:pt x="195860" y="591127"/>
                  <a:pt x="269751" y="595745"/>
                </a:cubicBezTo>
                <a:cubicBezTo>
                  <a:pt x="227355" y="585146"/>
                  <a:pt x="204662" y="586075"/>
                  <a:pt x="172769" y="554182"/>
                </a:cubicBezTo>
                <a:cubicBezTo>
                  <a:pt x="156441" y="537854"/>
                  <a:pt x="146232" y="516296"/>
                  <a:pt x="131205" y="498764"/>
                </a:cubicBezTo>
                <a:cubicBezTo>
                  <a:pt x="118454" y="483888"/>
                  <a:pt x="102185" y="472252"/>
                  <a:pt x="89642" y="457200"/>
                </a:cubicBezTo>
                <a:cubicBezTo>
                  <a:pt x="78982" y="444408"/>
                  <a:pt x="74935" y="426038"/>
                  <a:pt x="61933" y="415636"/>
                </a:cubicBezTo>
                <a:cubicBezTo>
                  <a:pt x="50529" y="406513"/>
                  <a:pt x="34224" y="406400"/>
                  <a:pt x="20369" y="401782"/>
                </a:cubicBezTo>
                <a:lnTo>
                  <a:pt x="48078" y="484909"/>
                </a:lnTo>
                <a:lnTo>
                  <a:pt x="61933" y="526473"/>
                </a:lnTo>
                <a:cubicBezTo>
                  <a:pt x="57315" y="544946"/>
                  <a:pt x="58640" y="566048"/>
                  <a:pt x="48078" y="581891"/>
                </a:cubicBezTo>
                <a:cubicBezTo>
                  <a:pt x="-21495" y="686249"/>
                  <a:pt x="-5934" y="498764"/>
                  <a:pt x="34223" y="498764"/>
                </a:cubicBezTo>
                <a:lnTo>
                  <a:pt x="48078" y="498764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48932" y="2303807"/>
            <a:ext cx="279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 flipV="1">
            <a:off x="4180724" y="1839538"/>
            <a:ext cx="186230" cy="103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_-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590800" y="2686051"/>
            <a:ext cx="4343400" cy="1130012"/>
            <a:chOff x="450941" y="3910445"/>
            <a:chExt cx="4081704" cy="150668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32645" y="3945715"/>
              <a:ext cx="0" cy="123242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054047" y="5036127"/>
              <a:ext cx="0" cy="28401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50941" y="3910445"/>
              <a:ext cx="8362" cy="1219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604528" y="4800600"/>
              <a:ext cx="0" cy="61652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88683" y="5153891"/>
              <a:ext cx="1416379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60998" y="5105400"/>
              <a:ext cx="2143530" cy="4849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/>
          <p:cNvSpPr/>
          <p:nvPr/>
        </p:nvSpPr>
        <p:spPr>
          <a:xfrm rot="18633782">
            <a:off x="4689922" y="3681129"/>
            <a:ext cx="598315" cy="1846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019550"/>
            <a:ext cx="9144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spc="-15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অতএব, </a:t>
            </a:r>
            <a:r>
              <a:rPr lang="bn-BD" sz="3200" b="1" spc="-15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নিবৃত্তি বিভব, ফটো ইলেকট্রন কে ছুটে যেতে দেয় না। অর্থাৎ ইলেক্টনের গতিশক্তি শুন্য করে দেয়।</a:t>
            </a:r>
            <a:endParaRPr lang="en-US" sz="3200" b="1" spc="-15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49" y="111920"/>
            <a:ext cx="13716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38550"/>
            <a:ext cx="1828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61" descr="Rutherford’s-Model-Of-Atoms-And-Its-Limitations-1.png"/>
          <p:cNvPicPr>
            <a:picLocks noChangeAspect="1"/>
          </p:cNvPicPr>
          <p:nvPr/>
        </p:nvPicPr>
        <p:blipFill>
          <a:blip r:embed="rId3"/>
          <a:srcRect l="9000" t="11290" r="50000" b="3917"/>
          <a:stretch>
            <a:fillRect/>
          </a:stretch>
        </p:blipFill>
        <p:spPr>
          <a:xfrm>
            <a:off x="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934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9 0.0125 L -0.33628 0.255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08941 7.40741E-7 L -4.44444E-6 7.40741E-7 Z " pathEditMode="relative" ptsTypes="A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74" grpId="0" animBg="1"/>
      <p:bldP spid="74" grpId="1" animBg="1"/>
      <p:bldP spid="10" grpId="0" animBg="1"/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04802" y="819150"/>
            <a:ext cx="7842299" cy="3276600"/>
            <a:chOff x="3628958" y="2864313"/>
            <a:chExt cx="1679743" cy="1690481"/>
          </a:xfrm>
        </p:grpSpPr>
        <p:sp>
          <p:nvSpPr>
            <p:cNvPr id="11" name="Oval 10"/>
            <p:cNvSpPr/>
            <p:nvPr/>
          </p:nvSpPr>
          <p:spPr>
            <a:xfrm rot="675062">
              <a:off x="3628958" y="3519055"/>
              <a:ext cx="1679743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85771">
              <a:off x="3828688" y="3526028"/>
              <a:ext cx="1466677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5868332">
              <a:off x="3631168" y="3519054"/>
              <a:ext cx="1690481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322754" y="3510749"/>
              <a:ext cx="340799" cy="48886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020928" y="4118819"/>
              <a:ext cx="88662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476408" y="2970288"/>
              <a:ext cx="88662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71613" y="3691342"/>
              <a:ext cx="94629" cy="1143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28800" y="-1905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BD" sz="6600" b="1" cap="all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cap="all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0" y="-1"/>
            <a:ext cx="2743200" cy="2528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92840" y="971552"/>
            <a:ext cx="905116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-15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  <a:endParaRPr lang="bn-BD" sz="11500" b="1" cap="all" spc="-15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cap="all" spc="-150" dirty="0" smtClean="0">
                <a:ln w="9000" cmpd="sng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অধ্যায়ঃ ৮</a:t>
            </a:r>
          </a:p>
          <a:p>
            <a:pPr algn="ctr"/>
            <a:r>
              <a:rPr lang="bn-BD" sz="7200" b="1" cap="all" spc="-15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আধুনিক পদার্থবিজ্ঞানের সুচনা</a:t>
            </a:r>
            <a:endParaRPr lang="en-US" sz="7200" b="1" cap="all" spc="-15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895350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-1905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 কম্পাঙ্কঃ </a:t>
            </a:r>
            <a:r>
              <a:rPr lang="bn-BD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 ধাতুর ক্ষেত্রে একটি ন্যূনতম কম্পাঙ্ক আছে যার চেয়ে কম কম্পাঙ্কবিশিষ্ট কোনো আলো ঐ ধাতু থেকে ইলেক্ট্রন নির্গত করতে পারে না। ন্যূনতম ঐ কম্পাঙ্ককে উক্ত ধাতুর সূচন কম্পাঙ্ক বলে। </a:t>
            </a:r>
          </a:p>
          <a:p>
            <a:pPr algn="just"/>
            <a:r>
              <a:rPr lang="bn-BD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 কম্পাঙ্ক</a:t>
            </a:r>
            <a:r>
              <a:rPr lang="en-US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/>
          <a:stretch>
            <a:fillRect/>
          </a:stretch>
        </p:blipFill>
        <p:spPr bwMode="auto">
          <a:xfrm>
            <a:off x="1981200" y="1352550"/>
            <a:ext cx="1905000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34315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নিবৃত্তি বিভবঃ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ক্যাথোড প্লেটের সাপেক্ষে অ্যানোড প্লেটে যে ন্যূনতম ঋণ বিভব দিলে আলোক তড়িৎ প্রবাহমাত্রা সদ্য বন্ধ হয়ে যায়, সেই বিভবকে নিবৃত্তি বিভব বলে। </a:t>
            </a:r>
          </a:p>
          <a:p>
            <a:pPr algn="just"/>
            <a:r>
              <a:rPr lang="bn-BD" sz="36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 অপেক্ষকঃ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ধাতব পৃষ্ট হতে শূন্য বেগসম্পন্ন ইলেকট্রন নির্গত করতে যতটুকু শক্তির প্রয়োজন তাকে ঐ ধাতুর কারর অপেক্ষক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4775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spc="-15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 তড়িৎ ক্রিয়ার বৈশিষ্ট্যঃ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আলোক তড়িৎ ক্রিয়া একটি তাৎক্ষণিক ঘটনা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প্রত্যেক ধাতু হতে আলোক ইলেকট্রন নির্গমনের জন্য একটি সূচন কম্পাঙ্ক থাকে। 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 ইলেক্ট্রনের বেগ কোনো নির্দিষ্ট শীর্ষ মানের মধ্যে হতে পারে 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 ইলেক্ট্রনের সর্বোচ্চ গতিবেগ আপতিত রশ্মির কম্পাঙ্কের সমানুপাতিক </a:t>
            </a:r>
          </a:p>
          <a:p>
            <a:pPr>
              <a:buFont typeface="Wingdings" pitchFamily="2" charset="2"/>
              <a:buChar char="q"/>
            </a:pPr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 ইলেক্ট্রনের নির্গমনের হার আপতিত আলোকের প্রাবল্যের সমানুপাতিক। 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528"/>
            <a:ext cx="6934200" cy="708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ফটো তড়িৎ ক্রিয়ার ব্যবহারিক প্রয়োগ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50"/>
            <a:ext cx="4572000" cy="2057400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42950"/>
            <a:ext cx="4572000" cy="2057400"/>
          </a:xfrm>
          <a:prstGeom prst="rect">
            <a:avLst/>
          </a:prstGeom>
        </p:spPr>
      </p:pic>
      <p:pic>
        <p:nvPicPr>
          <p:cNvPr id="19" name="Picture 18" descr="solar-drone-515702472-iStock_narvikk.jpg"/>
          <p:cNvPicPr>
            <a:picLocks noChangeAspect="1"/>
          </p:cNvPicPr>
          <p:nvPr/>
        </p:nvPicPr>
        <p:blipFill>
          <a:blip r:embed="rId4"/>
          <a:srcRect l="5599" t="12963" r="3701" b="27778"/>
          <a:stretch>
            <a:fillRect/>
          </a:stretch>
        </p:blipFill>
        <p:spPr>
          <a:xfrm>
            <a:off x="4572000" y="2800350"/>
            <a:ext cx="4572000" cy="2362200"/>
          </a:xfrm>
          <a:prstGeom prst="rect">
            <a:avLst/>
          </a:prstGeom>
        </p:spPr>
      </p:pic>
      <p:pic>
        <p:nvPicPr>
          <p:cNvPr id="20" name="Picture 19" descr="solar-power-sattelite.jpg"/>
          <p:cNvPicPr>
            <a:picLocks noChangeAspect="1"/>
          </p:cNvPicPr>
          <p:nvPr/>
        </p:nvPicPr>
        <p:blipFill>
          <a:blip r:embed="rId5"/>
          <a:srcRect l="3333" t="3150" b="8661"/>
          <a:stretch>
            <a:fillRect/>
          </a:stretch>
        </p:blipFill>
        <p:spPr>
          <a:xfrm>
            <a:off x="0" y="2800350"/>
            <a:ext cx="45720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47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3657600" cy="742950"/>
          </a:xfrm>
        </p:spPr>
        <p:txBody>
          <a:bodyPr>
            <a:noAutofit/>
          </a:bodyPr>
          <a:lstStyle/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05150"/>
            <a:ext cx="9144000" cy="1543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spc="-300" dirty="0" smtClean="0">
                <a:latin typeface="NikoshBAN" pitchFamily="2" charset="0"/>
                <a:cs typeface="NikoshBAN" pitchFamily="2" charset="0"/>
              </a:rPr>
              <a:t>২। এই পরীক্ষাটিতে আলোর কোন তত্ত্ব  ব্যাখ্যা করা যায়,</a:t>
            </a:r>
            <a:r>
              <a:rPr lang="en-US" sz="4800" spc="-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spc="-300" dirty="0" smtClean="0">
                <a:latin typeface="NikoshBAN" pitchFamily="2" charset="0"/>
                <a:cs typeface="NikoshBAN" pitchFamily="2" charset="0"/>
              </a:rPr>
              <a:t>নিজেদের মধ্যে </a:t>
            </a:r>
            <a:r>
              <a:rPr lang="bn-BD" sz="4800" spc="-300" dirty="0">
                <a:latin typeface="NikoshBAN" pitchFamily="2" charset="0"/>
                <a:cs typeface="NikoshBAN" pitchFamily="2" charset="0"/>
              </a:rPr>
              <a:t>আলোচনা কর </a:t>
            </a:r>
            <a:r>
              <a:rPr lang="bn-BD" sz="4800" spc="-3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spc="-3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800" spc="-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35255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4800" spc="-150" dirty="0" smtClean="0">
                <a:latin typeface="NikoshBAN" pitchFamily="2" charset="0"/>
                <a:cs typeface="NikoshBAN" pitchFamily="2" charset="0"/>
              </a:rPr>
              <a:t>আলোক </a:t>
            </a:r>
            <a:r>
              <a:rPr lang="as-IN" sz="4800" spc="-150" dirty="0">
                <a:latin typeface="NikoshBAN" pitchFamily="2" charset="0"/>
                <a:cs typeface="NikoshBAN" pitchFamily="2" charset="0"/>
              </a:rPr>
              <a:t>তড়িৎ ক্রিয়ার </a:t>
            </a:r>
            <a:r>
              <a:rPr lang="as-IN" sz="4800" spc="-150" dirty="0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bn-BD" sz="4800" spc="-150" dirty="0" smtClean="0">
                <a:latin typeface="NikoshBAN" pitchFamily="2" charset="0"/>
                <a:cs typeface="NikoshBAN" pitchFamily="2" charset="0"/>
              </a:rPr>
              <a:t>টি  নিজেদের মধ্যে আলোচনা কর ।</a:t>
            </a:r>
          </a:p>
        </p:txBody>
      </p:sp>
    </p:spTree>
    <p:extLst>
      <p:ext uri="{BB962C8B-B14F-4D97-AF65-F5344CB8AC3E}">
        <p14:creationId xmlns="" xmlns:p14="http://schemas.microsoft.com/office/powerpoint/2010/main" val="36239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0" y="206375"/>
            <a:ext cx="3962400" cy="857250"/>
          </a:xfrm>
        </p:spPr>
        <p:txBody>
          <a:bodyPr>
            <a:no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45218"/>
            <a:ext cx="91440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পরীক্ষাটিতে আপতিত আলোক কণার সংখ্যা বাড়ালে, নির্গত ফটো ইলেক্ট্রনের সংখ্যার কিরুপ পরিবর্তন হবে? </a:t>
            </a:r>
          </a:p>
          <a:p>
            <a:pPr algn="just">
              <a:buFont typeface="Wingdings" pitchFamily="2" charset="2"/>
              <a:buChar char="q"/>
            </a:pP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 অপেক্ষক, সূচন কম্পাঙ্ক ও নিবৃত্তি বিভব সম্পর্কে ব্যাখ্যা কর। </a:t>
            </a:r>
          </a:p>
          <a:p>
            <a:pPr algn="just">
              <a:buFont typeface="Wingdings" pitchFamily="2" charset="2"/>
              <a:buChar char="q"/>
            </a:pPr>
            <a:r>
              <a:rPr lang="bn-BD" sz="32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এক্স-রশ্মি বা গামা রশ্মি দ্বারা আলোক তড়িৎ ক্রিয়া ঘটানো সম্ভব কি না ব্যাখ্যা কর। </a:t>
            </a:r>
            <a:endParaRPr lang="en-US" sz="32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Rutherford’s-Model-Of-Atoms-And-Its-Limitations-1.png"/>
          <p:cNvPicPr>
            <a:picLocks noChangeAspect="1"/>
          </p:cNvPicPr>
          <p:nvPr/>
        </p:nvPicPr>
        <p:blipFill>
          <a:blip r:embed="rId3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436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33550"/>
            <a:ext cx="9144000" cy="193675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914400" indent="-914400">
              <a:buNone/>
            </a:pP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kv</a:t>
            </a:r>
            <a:r>
              <a:rPr lang="en-US" sz="4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 পার্থক্য প্রয়োগ করলে স্থির অবস্থা থেকে একটি ইলেক্ট্রন যে চূড়ান্ত বেগ প্রাপ্ত হবে, তার মান নির্নয় কর।  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5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858887"/>
            <a:ext cx="74676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19900" b="1" dirty="0" smtClean="0">
                <a:ln w="3810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cap="none" spc="0" dirty="0">
              <a:ln w="3810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0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6781800" y="-1"/>
            <a:ext cx="2362200" cy="2114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041668" y="2038350"/>
            <a:ext cx="5375377" cy="10687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66800" y="590550"/>
            <a:ext cx="1447800" cy="1390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114800" y="2266950"/>
            <a:ext cx="876300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_e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0509">
            <a:off x="2546327" y="2961740"/>
            <a:ext cx="1803876" cy="116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018129" y="3105150"/>
            <a:ext cx="934871" cy="40011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ধাতব </a:t>
            </a:r>
            <a:r>
              <a:rPr lang="as-IN" sz="2000" dirty="0" smtClean="0">
                <a:latin typeface="NikoshBAN" pitchFamily="2" charset="0"/>
                <a:cs typeface="NikoshBAN" pitchFamily="2" charset="0"/>
              </a:rPr>
              <a:t>পৃষ্ঠ</a:t>
            </a:r>
            <a:endParaRPr lang="as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551089">
            <a:off x="35707" y="1330497"/>
            <a:ext cx="2345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আপতিত আলোক রশ্মি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52600" y="19050"/>
            <a:ext cx="5029200" cy="8001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s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as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পর্যবেক্ষ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as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0.03797 L 0.29166 0.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9583 -0.377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9" grpId="2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9778"/>
            <a:ext cx="5372100" cy="53697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 গুলো পর্যবেক্ষণ  কর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DOEL\Desktop\p10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33550"/>
            <a:ext cx="3810000" cy="2686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EL\Desktop\htt\picture college\Chemistry_PhotoelectricEff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338"/>
            <a:ext cx="4572000" cy="3075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09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10000" contrast="-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050"/>
            <a:ext cx="9143999" cy="51434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85950"/>
            <a:ext cx="9144000" cy="742950"/>
          </a:xfrm>
        </p:spPr>
        <p:txBody>
          <a:bodyPr>
            <a:noAutofit/>
          </a:bodyPr>
          <a:lstStyle/>
          <a:p>
            <a:r>
              <a:rPr lang="bn-BD" sz="6000" b="1" cap="all" spc="-15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আলোক</a:t>
            </a:r>
            <a:r>
              <a:rPr lang="en-US" sz="6000" b="1" cap="all" spc="-15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/</a:t>
            </a:r>
            <a:r>
              <a:rPr lang="bn-BD" sz="6000" b="1" cap="all" spc="-15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ফটো </a:t>
            </a:r>
            <a:r>
              <a:rPr lang="bn-BD" sz="6000" b="1" cap="all" spc="-150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তড়িৎ </a:t>
            </a:r>
            <a:r>
              <a:rPr lang="bn-BD" sz="6000" b="1" cap="all" spc="-15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ক্রিয়ার পরীক্ষা</a:t>
            </a:r>
            <a:endParaRPr lang="en-US" sz="5400" b="1" cap="all" spc="-15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52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3505200" y="1676399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7853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spc="-3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 তড়িৎ ক্রিয়াঃ </a:t>
            </a:r>
            <a:r>
              <a:rPr lang="bn-BD" sz="3200" b="1" spc="-150" dirty="0" smtClean="0">
                <a:ln>
                  <a:solidFill>
                    <a:srgbClr val="00B05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কোনো ধাতব পদার্থের উপর যথোপযুক্ত কম্পাঙ্কের দৃশ্যমান আলোক কিংবা অন্য কোনো বিদ্যুৎ চুম্বকীয় তরঙ্গ আপতিত হলে ঐ পদার্থ হতে ইলেকট্রন নির্গত হয়। এ ঘটনাকেই আলোক তড়িৎ ক্রিয়া বলে।  </a:t>
            </a:r>
            <a:endParaRPr lang="en-US" sz="3200" b="1" spc="-150" dirty="0">
              <a:ln>
                <a:solidFill>
                  <a:srgbClr val="00B050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spc="-150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আলোক রশ্মি যতোক্ষণ পর্যন্ত ধাতব পদার্থে আপতিত হয় ততোক্ষণ ইলেক্ট্রন নির্গত হয় এবং নির্গত ইলেক্ট্রনকে ফটো ইলেকট্রন বলে। </a:t>
            </a:r>
            <a:endParaRPr lang="en-US" sz="3600" b="1" spc="-150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5582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সোডিয়াম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Na),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পটাশিয়াম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K),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সিজিয়াম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Cs),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লিথিয়াম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Li),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রুবিডিয়াম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3600" b="1" spc="-150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n-BD" sz="3600" b="1" spc="-150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প্রভৃতি ক্ষারধর্মী পদার্থের উপর দৃশ্যমান আলোক আপতিত হলে অধিক পরিমানে ফটো ইলেকট্রন নির্গত হয় । </a:t>
            </a:r>
            <a:endParaRPr lang="en-US" sz="3600" b="1" spc="-150" dirty="0">
              <a:ln>
                <a:solidFill>
                  <a:srgbClr val="00B050"/>
                </a:solidFill>
              </a:ln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39113"/>
            <a:ext cx="9144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১৯০৫ সালে প্ল্যাংকের কোয়ান্টাম তত্ত্ব ব্যবহার করে </a:t>
            </a:r>
          </a:p>
          <a:p>
            <a:pPr algn="ctr"/>
            <a:r>
              <a:rPr lang="bn-BD" sz="4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ফটোতড়িত ক্রিয়া ব্যাখ্যা করেন।</a:t>
            </a:r>
            <a:endParaRPr lang="en-US" sz="4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0420"/>
            <a:ext cx="3124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আলবার্ট আইনস্টাইন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5000" r="8333"/>
          <a:stretch>
            <a:fillRect/>
          </a:stretch>
        </p:blipFill>
        <p:spPr>
          <a:xfrm>
            <a:off x="0" y="0"/>
            <a:ext cx="3962400" cy="3943350"/>
          </a:xfrm>
          <a:prstGeom prst="rect">
            <a:avLst/>
          </a:prstGeom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l="2941" r="2941"/>
          <a:stretch>
            <a:fillRect/>
          </a:stretch>
        </p:blipFill>
        <p:spPr>
          <a:xfrm>
            <a:off x="3962400" y="895350"/>
            <a:ext cx="51816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5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upload.wikimedia.org/wikipedia/commons/4/48/Willoughby_Smith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Willoughby_Smith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1" y="0"/>
            <a:ext cx="2992582" cy="2571750"/>
          </a:xfrm>
          <a:prstGeom prst="rect">
            <a:avLst/>
          </a:prstGeom>
        </p:spPr>
      </p:pic>
      <p:pic>
        <p:nvPicPr>
          <p:cNvPr id="8" name="Picture 7" descr="hertz.jp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6151475" y="-19050"/>
            <a:ext cx="2992525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2171640"/>
            <a:ext cx="29718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1887 Heinrich Hertz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Wilhelm_Hallwachs.jpg"/>
          <p:cNvPicPr>
            <a:picLocks noChangeAspect="1"/>
          </p:cNvPicPr>
          <p:nvPr/>
        </p:nvPicPr>
        <p:blipFill>
          <a:blip r:embed="rId5">
            <a:lum bright="-10000"/>
          </a:blip>
          <a:stretch>
            <a:fillRect/>
          </a:stretch>
        </p:blipFill>
        <p:spPr>
          <a:xfrm>
            <a:off x="0" y="2571750"/>
            <a:ext cx="2971800" cy="2590800"/>
          </a:xfrm>
          <a:prstGeom prst="rect">
            <a:avLst/>
          </a:prstGeom>
        </p:spPr>
      </p:pic>
      <p:pic>
        <p:nvPicPr>
          <p:cNvPr id="12" name="Picture 11" descr="200px-J.J_Thomson.jpg"/>
          <p:cNvPicPr>
            <a:picLocks noChangeAspect="1"/>
          </p:cNvPicPr>
          <p:nvPr/>
        </p:nvPicPr>
        <p:blipFill>
          <a:blip r:embed="rId6">
            <a:lum bright="-10000"/>
          </a:blip>
          <a:stretch>
            <a:fillRect/>
          </a:stretch>
        </p:blipFill>
        <p:spPr>
          <a:xfrm>
            <a:off x="6172200" y="2571750"/>
            <a:ext cx="2971800" cy="2571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743390"/>
            <a:ext cx="29718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1888 Wilhelm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Hallwachs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705350"/>
            <a:ext cx="29718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1889 J. J. Thomson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171640"/>
            <a:ext cx="29718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1873      Willoughby Smith</a:t>
            </a:r>
          </a:p>
        </p:txBody>
      </p:sp>
      <p:pic>
        <p:nvPicPr>
          <p:cNvPr id="18" name="Picture 17" descr="225px-Phillipp_Lenard_in_19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-19050"/>
            <a:ext cx="3200400" cy="381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71800" y="3790950"/>
            <a:ext cx="32004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1900 Philipp Lenard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1" y="440055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Discovery Of Photo Electric Effect</a:t>
            </a:r>
            <a:endParaRPr lang="en-US" sz="20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-19050"/>
            <a:ext cx="2971800" cy="68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42950"/>
            <a:ext cx="9144000" cy="43243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-----</a:t>
            </a: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ফটো বা আলোক তড়িৎ ক্রিয়া ও ফটো ইলেক্ট্রন কি বলতে পারবে 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আলোক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ক্রিয়ার পরীক্ষা বর্ননা করতে পারবে</a:t>
            </a:r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আলোক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ক্রিয়ার পরীক্ষালব্ধ ফলাফল </a:t>
            </a: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utherford’s-Model-Of-Atoms-And-Its-Limitations-1.png"/>
          <p:cNvPicPr>
            <a:picLocks noChangeAspect="1"/>
          </p:cNvPicPr>
          <p:nvPr/>
        </p:nvPicPr>
        <p:blipFill>
          <a:blip r:embed="rId2"/>
          <a:srcRect l="9000" t="11290" r="50000" b="3917"/>
          <a:stretch>
            <a:fillRect/>
          </a:stretch>
        </p:blipFill>
        <p:spPr>
          <a:xfrm>
            <a:off x="7315200" y="-1"/>
            <a:ext cx="1828800" cy="1657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07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6127</TotalTime>
  <Words>626</Words>
  <Application>Microsoft Office PowerPoint</Application>
  <PresentationFormat>On-screen Show (16:9)</PresentationFormat>
  <Paragraphs>147</Paragraphs>
  <Slides>26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স্বাগতম</vt:lpstr>
      <vt:lpstr>Slide 2</vt:lpstr>
      <vt:lpstr>ছবিটি পর্যবেক্ষণ  কর</vt:lpstr>
      <vt:lpstr>ছবি গুলো পর্যবেক্ষণ  কর</vt:lpstr>
      <vt:lpstr>Slide 5</vt:lpstr>
      <vt:lpstr>Slide 6</vt:lpstr>
      <vt:lpstr>Slide 7</vt:lpstr>
      <vt:lpstr>Slide 8</vt:lpstr>
      <vt:lpstr>শিখনফল</vt:lpstr>
      <vt:lpstr>ঘটনাটি পর্যবেক্ষন করি</vt:lpstr>
      <vt:lpstr>পরমানুর ওপর আলো পড়ছে</vt:lpstr>
      <vt:lpstr>Slide 12</vt:lpstr>
      <vt:lpstr>ফোটন কি?</vt:lpstr>
      <vt:lpstr>নিরবিচ্ছিন্ন আলোক রশ্মি হলো ফোটনের সমষ্টি</vt:lpstr>
      <vt:lpstr>কিভাবে ইলেক্ট্রন ফোটনকে শোষণ  করে ?</vt:lpstr>
      <vt:lpstr>Slide 16</vt:lpstr>
      <vt:lpstr>সূচন কম্পাংক কি?</vt:lpstr>
      <vt:lpstr>Slide 18</vt:lpstr>
      <vt:lpstr>Slide 19</vt:lpstr>
      <vt:lpstr>Slide 20</vt:lpstr>
      <vt:lpstr>Slide 21</vt:lpstr>
      <vt:lpstr>ফটো তড়িৎ ক্রিয়ার ব্যবহারিক প্রয়োগ</vt:lpstr>
      <vt:lpstr>দলগত কাজ</vt:lpstr>
      <vt:lpstr>মূল্যায়ন 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DELL</cp:lastModifiedBy>
  <cp:revision>372</cp:revision>
  <dcterms:created xsi:type="dcterms:W3CDTF">2006-08-16T00:00:00Z</dcterms:created>
  <dcterms:modified xsi:type="dcterms:W3CDTF">2020-12-28T10:34:58Z</dcterms:modified>
</cp:coreProperties>
</file>