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7" r:id="rId2"/>
    <p:sldId id="275" r:id="rId3"/>
    <p:sldId id="274" r:id="rId4"/>
    <p:sldId id="276" r:id="rId5"/>
    <p:sldId id="259" r:id="rId6"/>
    <p:sldId id="260" r:id="rId7"/>
    <p:sldId id="262" r:id="rId8"/>
    <p:sldId id="273" r:id="rId9"/>
    <p:sldId id="261" r:id="rId10"/>
    <p:sldId id="265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1244" autoAdjust="0"/>
  </p:normalViewPr>
  <p:slideViewPr>
    <p:cSldViewPr>
      <p:cViewPr>
        <p:scale>
          <a:sx n="70" d="100"/>
          <a:sy n="70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5A447-8D52-4197-8B9E-5A7419CAEA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D930E74C-2DB9-4511-B55A-DF6A2374E62B}" type="pres">
      <dgm:prSet presAssocID="{2645A447-8D52-4197-8B9E-5A7419CAEA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54C38-D023-4C96-94ED-4864286FE23A}" type="presOf" srcId="{2645A447-8D52-4197-8B9E-5A7419CAEA88}" destId="{D930E74C-2DB9-4511-B55A-DF6A2374E6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0E7D7-4B2E-469C-8F04-DBF057FF4017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C6E29-522B-475E-8003-E2CB1E6CA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7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6E29-522B-475E-8003-E2CB1E6CAB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6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6E29-522B-475E-8003-E2CB1E6CAB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EF06-D9CA-48BB-A4BE-7A0FFA358F5E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56B7-E911-4CB7-9064-4CE7CE95F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EF06-D9CA-48BB-A4BE-7A0FFA358F5E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56B7-E911-4CB7-9064-4CE7CE95F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2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EF06-D9CA-48BB-A4BE-7A0FFA358F5E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56B7-E911-4CB7-9064-4CE7CE95F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5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EF06-D9CA-48BB-A4BE-7A0FFA358F5E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56B7-E911-4CB7-9064-4CE7CE95F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4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EF06-D9CA-48BB-A4BE-7A0FFA358F5E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56B7-E911-4CB7-9064-4CE7CE95F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8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EF06-D9CA-48BB-A4BE-7A0FFA358F5E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56B7-E911-4CB7-9064-4CE7CE95F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0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EF06-D9CA-48BB-A4BE-7A0FFA358F5E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56B7-E911-4CB7-9064-4CE7CE95F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6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EF06-D9CA-48BB-A4BE-7A0FFA358F5E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56B7-E911-4CB7-9064-4CE7CE95F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EF06-D9CA-48BB-A4BE-7A0FFA358F5E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56B7-E911-4CB7-9064-4CE7CE95F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3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EF06-D9CA-48BB-A4BE-7A0FFA358F5E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56B7-E911-4CB7-9064-4CE7CE95F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8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EF06-D9CA-48BB-A4BE-7A0FFA358F5E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56B7-E911-4CB7-9064-4CE7CE95F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0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EF06-D9CA-48BB-A4BE-7A0FFA358F5E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C56B7-E911-4CB7-9064-4CE7CE95F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5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894608" y="228600"/>
            <a:ext cx="5271655" cy="612648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LEARNING  OUTCOMES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34" y="864694"/>
            <a:ext cx="9109365" cy="59933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By the end of the lesson  the learners  will be able to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4000" b="1" dirty="0" smtClean="0">
                <a:solidFill>
                  <a:schemeClr val="accent6"/>
                </a:solidFill>
              </a:rPr>
              <a:t>1.Tell about preposition . </a:t>
            </a:r>
          </a:p>
          <a:p>
            <a:endParaRPr lang="en-US" sz="4000" b="1" dirty="0" smtClean="0">
              <a:solidFill>
                <a:schemeClr val="accent6"/>
              </a:solidFill>
            </a:endParaRPr>
          </a:p>
          <a:p>
            <a:r>
              <a:rPr lang="en-US" sz="4000" b="1" dirty="0" smtClean="0">
                <a:solidFill>
                  <a:schemeClr val="accent6"/>
                </a:solidFill>
              </a:rPr>
              <a:t>2.Write the kinds of preposition . </a:t>
            </a:r>
          </a:p>
          <a:p>
            <a:endParaRPr lang="en-US" sz="4000" b="1" dirty="0" smtClean="0">
              <a:solidFill>
                <a:schemeClr val="accent6"/>
              </a:solidFill>
            </a:endParaRPr>
          </a:p>
          <a:p>
            <a:r>
              <a:rPr lang="en-US" sz="4000" b="1" dirty="0" smtClean="0">
                <a:solidFill>
                  <a:schemeClr val="accent6"/>
                </a:solidFill>
              </a:rPr>
              <a:t>3.Identify the prepositions .</a:t>
            </a:r>
          </a:p>
          <a:p>
            <a:pPr algn="ctr"/>
            <a:r>
              <a:rPr lang="en-US" sz="2800" dirty="0" smtClean="0"/>
              <a:t> </a:t>
            </a:r>
          </a:p>
          <a:p>
            <a:pPr algn="ctr"/>
            <a:endParaRPr lang="en-US" sz="2800" dirty="0" smtClean="0"/>
          </a:p>
          <a:p>
            <a:pPr marL="285750" indent="-285750" algn="ctr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1188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Definition of preposition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133600"/>
            <a:ext cx="9144000" cy="42464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A preposition is a word placed before  a noun or a pronoun or a noun equivalent to show its relation to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some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other  word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in a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sentence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35527"/>
            <a:ext cx="57150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Kinds of preposition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34491" y="1915806"/>
            <a:ext cx="5181600" cy="4495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4325320" y="879417"/>
            <a:ext cx="826008" cy="10946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0" y="1620982"/>
            <a:ext cx="3253187" cy="119841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Simple preposition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-83126" y="3200400"/>
            <a:ext cx="2410690" cy="11701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Double preposition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>
            <a:off x="-27710" y="4772891"/>
            <a:ext cx="2576945" cy="484632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Compound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-83126" y="5410200"/>
            <a:ext cx="2417617" cy="1143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Phrase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7156373" y="5257523"/>
            <a:ext cx="2006906" cy="9893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Participle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7537129" y="3684915"/>
            <a:ext cx="1606871" cy="95758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Disguised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6376223" y="1673490"/>
            <a:ext cx="2158177" cy="99351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Detached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-90055"/>
            <a:ext cx="5846617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Example  of preposition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270" y="983811"/>
            <a:ext cx="1447801" cy="941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-46081" y="2483702"/>
            <a:ext cx="1597790" cy="102149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3270" y="3810001"/>
            <a:ext cx="1528439" cy="1219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Compound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9535" y="5936672"/>
            <a:ext cx="1745673" cy="942109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Phrase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95600" y="1188027"/>
            <a:ext cx="5943599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The cat is </a:t>
            </a:r>
            <a:r>
              <a:rPr lang="en-US" sz="3200" b="1" u="sng" dirty="0" smtClean="0">
                <a:solidFill>
                  <a:srgbClr val="FFC000"/>
                </a:solidFill>
              </a:rPr>
              <a:t>on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 the table. 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11" y="1430343"/>
            <a:ext cx="630382" cy="895349"/>
          </a:xfrm>
          <a:prstGeom prst="rect">
            <a:avLst/>
          </a:prstGeom>
        </p:spPr>
      </p:pic>
      <p:pic>
        <p:nvPicPr>
          <p:cNvPr id="9" name="Picture 8" descr="31694-Clipart-Illustration-Of-A-Friendly-Ginger-Kitty-Cat-Smiling-And-Facing-To-The-Right.jpg"/>
          <p:cNvPicPr>
            <a:picLocks noChangeAspect="1"/>
          </p:cNvPicPr>
          <p:nvPr/>
        </p:nvPicPr>
        <p:blipFill>
          <a:blip r:embed="rId4" cstate="print"/>
          <a:srcRect r="222" b="6587"/>
          <a:stretch>
            <a:fillRect/>
          </a:stretch>
        </p:blipFill>
        <p:spPr>
          <a:xfrm>
            <a:off x="1513066" y="692727"/>
            <a:ext cx="127317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57600"/>
            <a:ext cx="2390775" cy="1959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23" y="1704580"/>
            <a:ext cx="1868778" cy="1518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71" y="2483702"/>
            <a:ext cx="1466850" cy="857250"/>
          </a:xfrm>
          <a:prstGeom prst="rect">
            <a:avLst/>
          </a:prstGeom>
        </p:spPr>
      </p:pic>
      <p:sp>
        <p:nvSpPr>
          <p:cNvPr id="11" name="Flowchart: Process 10"/>
          <p:cNvSpPr/>
          <p:nvPr/>
        </p:nvSpPr>
        <p:spPr>
          <a:xfrm>
            <a:off x="4630882" y="2606002"/>
            <a:ext cx="4513118" cy="8931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Two  boy s are entering  </a:t>
            </a:r>
            <a:r>
              <a:rPr lang="en-US" sz="3200" b="1" u="sng" dirty="0" smtClean="0">
                <a:solidFill>
                  <a:srgbClr val="FF0000"/>
                </a:solidFill>
              </a:rPr>
              <a:t>into</a:t>
            </a:r>
            <a:r>
              <a:rPr lang="en-US" sz="3200" dirty="0" smtClean="0"/>
              <a:t>  the room</a:t>
            </a:r>
            <a:endParaRPr lang="en-US" sz="3200" dirty="0"/>
          </a:p>
        </p:txBody>
      </p:sp>
      <p:sp>
        <p:nvSpPr>
          <p:cNvPr id="13" name="Flowchart: Process 12"/>
          <p:cNvSpPr/>
          <p:nvPr/>
        </p:nvSpPr>
        <p:spPr>
          <a:xfrm>
            <a:off x="4648200" y="3962400"/>
            <a:ext cx="4495800" cy="1069849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 boy sat </a:t>
            </a:r>
            <a:r>
              <a:rPr lang="en-US" sz="3200" b="1" u="sng" dirty="0" smtClean="0">
                <a:solidFill>
                  <a:srgbClr val="002060"/>
                </a:solidFill>
              </a:rPr>
              <a:t>beside</a:t>
            </a:r>
            <a:r>
              <a:rPr lang="en-US" sz="3200" dirty="0" smtClean="0"/>
              <a:t> his mother.</a:t>
            </a:r>
            <a:endParaRPr lang="en-US" sz="3200" dirty="0"/>
          </a:p>
        </p:txBody>
      </p:sp>
      <p:sp>
        <p:nvSpPr>
          <p:cNvPr id="15" name="Flowchart: Process 14"/>
          <p:cNvSpPr/>
          <p:nvPr/>
        </p:nvSpPr>
        <p:spPr>
          <a:xfrm>
            <a:off x="3810000" y="5936671"/>
            <a:ext cx="5334000" cy="8965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Please give  me a pen a </a:t>
            </a:r>
            <a:r>
              <a:rPr lang="en-US" sz="3200" b="1" u="sng" dirty="0" smtClean="0">
                <a:solidFill>
                  <a:srgbClr val="FF0000"/>
                </a:solidFill>
              </a:rPr>
              <a:t>instead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</a:rPr>
              <a:t>of</a:t>
            </a:r>
            <a:r>
              <a:rPr lang="en-US" sz="3200" dirty="0" smtClean="0"/>
              <a:t>  pencil.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808">
            <a:off x="2009583" y="5718356"/>
            <a:ext cx="766622" cy="1010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6938" flipH="1" flipV="1">
            <a:off x="2671517" y="5990180"/>
            <a:ext cx="448163" cy="8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2" grpId="0" animBg="1"/>
      <p:bldP spid="14" grpId="0" animBg="1"/>
      <p:bldP spid="11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97849"/>
            <a:ext cx="9157855" cy="6844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64438" y="877443"/>
            <a:ext cx="1770171" cy="96926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participle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-76200" y="2971800"/>
            <a:ext cx="1890713" cy="102322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Disguised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4438" y="4929561"/>
            <a:ext cx="1916762" cy="107403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Detached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3" y="228600"/>
            <a:ext cx="2147887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4636607"/>
            <a:ext cx="2287888" cy="1659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2252662"/>
            <a:ext cx="2314577" cy="21431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86200" y="864298"/>
            <a:ext cx="4657725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 river flows </a:t>
            </a:r>
            <a:r>
              <a:rPr lang="en-US" sz="3200" b="1" u="sng" dirty="0" smtClean="0">
                <a:solidFill>
                  <a:srgbClr val="FF0000"/>
                </a:solidFill>
              </a:rPr>
              <a:t>past  </a:t>
            </a:r>
            <a:r>
              <a:rPr lang="en-US" sz="3200" dirty="0" smtClean="0"/>
              <a:t> the village.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100514" y="2962271"/>
            <a:ext cx="4443411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It is  </a:t>
            </a:r>
            <a:r>
              <a:rPr lang="en-US" sz="2400" b="1" dirty="0" smtClean="0"/>
              <a:t>12</a:t>
            </a: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/>
              <a:t>, clock</a:t>
            </a:r>
            <a:endParaRPr lang="en-US" sz="2400" dirty="0"/>
          </a:p>
        </p:txBody>
      </p:sp>
      <p:sp>
        <p:nvSpPr>
          <p:cNvPr id="11" name="Flowchart: Process 10"/>
          <p:cNvSpPr/>
          <p:nvPr/>
        </p:nvSpPr>
        <p:spPr>
          <a:xfrm>
            <a:off x="4286250" y="5160256"/>
            <a:ext cx="4329113" cy="84334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is  Dhaka famous </a:t>
            </a:r>
            <a:r>
              <a:rPr lang="en-US" sz="3200" b="1" dirty="0" smtClean="0">
                <a:solidFill>
                  <a:srgbClr val="FFFF00"/>
                </a:solidFill>
              </a:rPr>
              <a:t>for?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3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056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200" dirty="0" smtClean="0">
              <a:latin typeface="Times New Roman"/>
              <a:ea typeface="Times New Roman"/>
            </a:endParaRPr>
          </a:p>
          <a:p>
            <a:pPr lvl="0"/>
            <a:endParaRPr lang="en-US" sz="3200" dirty="0">
              <a:latin typeface="Times New Roman"/>
              <a:ea typeface="Times New Roman"/>
            </a:endParaRPr>
          </a:p>
          <a:p>
            <a:pPr lvl="0"/>
            <a:endParaRPr lang="en-US" sz="3200" dirty="0" smtClean="0">
              <a:latin typeface="Times New Roman"/>
              <a:ea typeface="Times New Roman"/>
            </a:endParaRPr>
          </a:p>
          <a:p>
            <a:pPr lvl="0"/>
            <a:r>
              <a:rPr lang="en-US" sz="3200" dirty="0" smtClean="0">
                <a:latin typeface="Times New Roman"/>
                <a:ea typeface="Times New Roman"/>
              </a:rPr>
              <a:t>*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Fill in the gaps with preposition from the box.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Times New Roman"/>
            </a:endParaRPr>
          </a:p>
          <a:p>
            <a:pPr lvl="0"/>
            <a:r>
              <a:rPr lang="en-US" sz="3200" dirty="0" smtClean="0">
                <a:latin typeface="Times New Roman"/>
                <a:ea typeface="Times New Roman"/>
              </a:rPr>
              <a:t>                 </a:t>
            </a:r>
          </a:p>
          <a:p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smtClean="0">
                <a:latin typeface="Times New Roman"/>
                <a:ea typeface="Times New Roman"/>
              </a:rPr>
              <a:t>           </a:t>
            </a:r>
            <a:r>
              <a:rPr lang="en-US" sz="3200" dirty="0">
                <a:latin typeface="Times New Roman"/>
                <a:ea typeface="Times New Roman"/>
              </a:rPr>
              <a:t/>
            </a:r>
            <a:br>
              <a:rPr lang="en-US" sz="3200" dirty="0">
                <a:latin typeface="Times New Roman"/>
                <a:ea typeface="Times New Roman"/>
              </a:rPr>
            </a:br>
            <a:r>
              <a:rPr lang="en-US" sz="3200" dirty="0" smtClean="0">
                <a:latin typeface="Times New Roman"/>
                <a:ea typeface="Times New Roman"/>
              </a:rPr>
              <a:t>           </a:t>
            </a:r>
            <a:r>
              <a:rPr lang="en-US" sz="3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with—for—to—with—out—of</a:t>
            </a:r>
            <a:r>
              <a:rPr lang="en-US" sz="3200" dirty="0">
                <a:latin typeface="Times New Roman"/>
                <a:ea typeface="Times New Roman"/>
              </a:rPr>
              <a:t/>
            </a:r>
            <a:br>
              <a:rPr lang="en-US" sz="3200" dirty="0">
                <a:latin typeface="Times New Roman"/>
                <a:ea typeface="Times New Roman"/>
              </a:rPr>
            </a:br>
            <a:r>
              <a:rPr lang="en-US" sz="3200" dirty="0">
                <a:solidFill>
                  <a:schemeClr val="tx1"/>
                </a:solidFill>
                <a:latin typeface="Times New Roman"/>
                <a:ea typeface="Times New Roman"/>
              </a:rPr>
              <a:t>Man has an unquenchable thirst (a) — knowledge. He is never satisfied (b) — what he has known and learnt. The curiosity (c) </a:t>
            </a:r>
            <a:r>
              <a:rPr lang="en-US" sz="3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— knowing.</a:t>
            </a:r>
            <a:endParaRPr lang="en-US" sz="3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  <a:latin typeface="Times New Roman"/>
                <a:ea typeface="Times New Roman"/>
              </a:rPr>
              <a:t>coupled (d) — the indomitable spirit (e) — adventure has inspired him to undertake and carry (f) — dangerous </a:t>
            </a:r>
            <a:r>
              <a:rPr lang="en-US" sz="3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tasks.</a:t>
            </a:r>
          </a:p>
          <a:p>
            <a:pPr lvl="0"/>
            <a:r>
              <a:rPr lang="en-US" sz="3200" dirty="0" smtClean="0">
                <a:latin typeface="Times New Roman"/>
                <a:ea typeface="Times New Roman"/>
              </a:rPr>
              <a:t> </a:t>
            </a:r>
            <a:endParaRPr lang="en-US" sz="3200" u="sng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228600"/>
            <a:ext cx="5181600" cy="11144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Pair work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7800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81200" y="1363599"/>
            <a:ext cx="5410200" cy="14954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800" dirty="0" smtClean="0">
                <a:solidFill>
                  <a:srgbClr val="FFC000"/>
                </a:solidFill>
              </a:rPr>
              <a:t>Group work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85800" y="3124200"/>
            <a:ext cx="80010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Find out the preposition from the sentences</a:t>
            </a:r>
            <a:endParaRPr lang="en-US" sz="3200" dirty="0"/>
          </a:p>
        </p:txBody>
      </p:sp>
      <p:sp>
        <p:nvSpPr>
          <p:cNvPr id="5" name="Flowchart: Process 4"/>
          <p:cNvSpPr/>
          <p:nvPr/>
        </p:nvSpPr>
        <p:spPr>
          <a:xfrm>
            <a:off x="1395412" y="4267200"/>
            <a:ext cx="6276975" cy="137160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Education is the back bone of  a nation. No progress can be made without education . Ignorance is similar to darkness.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74042124"/>
              </p:ext>
            </p:extLst>
          </p:nvPr>
        </p:nvGraphicFramePr>
        <p:xfrm>
          <a:off x="1733550" y="-714376"/>
          <a:ext cx="5029200" cy="170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nip Single Corner Rectangle 5"/>
          <p:cNvSpPr/>
          <p:nvPr/>
        </p:nvSpPr>
        <p:spPr>
          <a:xfrm>
            <a:off x="2176463" y="990600"/>
            <a:ext cx="4572000" cy="1219200"/>
          </a:xfrm>
          <a:prstGeom prst="snip1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Evaluation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176463" y="2895600"/>
            <a:ext cx="4386263" cy="200263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*What is preposition?</a:t>
            </a:r>
          </a:p>
          <a:p>
            <a:pPr algn="ctr"/>
            <a:r>
              <a:rPr lang="en-US" sz="3200" dirty="0" smtClean="0"/>
              <a:t>*How many kinds of preposition are there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1650" y="304800"/>
            <a:ext cx="440055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Home work</a:t>
            </a:r>
            <a:endParaRPr lang="en-US" sz="4400" dirty="0"/>
          </a:p>
        </p:txBody>
      </p:sp>
      <p:sp>
        <p:nvSpPr>
          <p:cNvPr id="4" name="Flowchart: Process 3"/>
          <p:cNvSpPr/>
          <p:nvPr/>
        </p:nvSpPr>
        <p:spPr>
          <a:xfrm>
            <a:off x="919162" y="1514475"/>
            <a:ext cx="6858000" cy="92697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Make five  sentences with following  preposition.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714500" y="3043237"/>
            <a:ext cx="4457700" cy="1843087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On , to, behind, of with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9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8310" y="990600"/>
            <a:ext cx="4503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 all .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01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12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Welcome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" y="112776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73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81000"/>
            <a:ext cx="8534400" cy="5562600"/>
            <a:chOff x="533400" y="200464"/>
            <a:chExt cx="8534400" cy="5562600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1150493"/>
              <a:ext cx="5334000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Saifuddin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Khan </a:t>
              </a:r>
            </a:p>
            <a:p>
              <a:r>
                <a:rPr lang="en-US" sz="3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Lecturer in English </a:t>
              </a:r>
            </a:p>
            <a:p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Haji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Goyes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Uddin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Mohila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Fajil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Madrasah </a:t>
              </a:r>
            </a:p>
            <a:p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Bhangura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Pabna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Mobile : 01710-449379 </a:t>
              </a:r>
            </a:p>
            <a:p>
              <a:r>
                <a:rPr lang="en-US" sz="2800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E-mail:skhan84bd@gmail.com</a:t>
              </a:r>
              <a:r>
                <a:rPr lang="en-US" sz="3200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5562600" y="200464"/>
              <a:ext cx="3505200" cy="5562600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512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" y="1200443"/>
            <a:ext cx="9144000" cy="56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91" y="152400"/>
            <a:ext cx="9118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Let’s see some images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053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78636" cy="69965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lvl="0" algn="ctr"/>
            <a:endParaRPr lang="en-US" dirty="0">
              <a:solidFill>
                <a:prstClr val="white"/>
              </a:solidFill>
              <a:latin typeface="Constantia"/>
            </a:endParaRPr>
          </a:p>
          <a:p>
            <a:pPr lvl="0" algn="ctr"/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lvl="0" algn="ctr"/>
            <a:endParaRPr lang="en-US" dirty="0">
              <a:solidFill>
                <a:prstClr val="white"/>
              </a:solidFill>
              <a:latin typeface="Constantia"/>
            </a:endParaRPr>
          </a:p>
          <a:p>
            <a:pPr lvl="0" algn="ctr"/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lvl="0" algn="ctr"/>
            <a:r>
              <a:rPr lang="en-US" dirty="0" smtClean="0">
                <a:solidFill>
                  <a:prstClr val="white"/>
                </a:solidFill>
                <a:latin typeface="Constantia"/>
              </a:rPr>
              <a:t>.</a:t>
            </a:r>
          </a:p>
          <a:p>
            <a:pPr lvl="0" algn="ctr"/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lvl="0" algn="ctr"/>
            <a:r>
              <a:rPr lang="en-US" dirty="0" smtClean="0">
                <a:solidFill>
                  <a:prstClr val="white"/>
                </a:solidFill>
                <a:latin typeface="Constantia"/>
              </a:rPr>
              <a:t>*</a:t>
            </a:r>
            <a:r>
              <a:rPr lang="en-US" sz="4000" dirty="0" smtClean="0">
                <a:solidFill>
                  <a:prstClr val="white"/>
                </a:solidFill>
                <a:latin typeface="Constantia"/>
              </a:rPr>
              <a:t>The </a:t>
            </a:r>
            <a:r>
              <a:rPr lang="en-US" sz="4000" dirty="0">
                <a:solidFill>
                  <a:prstClr val="white"/>
                </a:solidFill>
                <a:latin typeface="Constantia"/>
              </a:rPr>
              <a:t>cat  </a:t>
            </a:r>
            <a:r>
              <a:rPr lang="en-US" sz="4000" dirty="0" smtClean="0">
                <a:solidFill>
                  <a:prstClr val="white"/>
                </a:solidFill>
                <a:latin typeface="Constantia"/>
              </a:rPr>
              <a:t>is </a:t>
            </a:r>
            <a:r>
              <a:rPr lang="en-US" sz="4000" u="sng" dirty="0" smtClean="0">
                <a:solidFill>
                  <a:srgbClr val="FF0000"/>
                </a:solidFill>
                <a:latin typeface="Constantia"/>
              </a:rPr>
              <a:t>on </a:t>
            </a:r>
            <a:r>
              <a:rPr lang="en-US" sz="4000" dirty="0" smtClean="0">
                <a:solidFill>
                  <a:prstClr val="white"/>
                </a:solidFill>
                <a:latin typeface="Constantia"/>
              </a:rPr>
              <a:t>the car </a:t>
            </a:r>
            <a:endParaRPr lang="en-US" sz="400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47" y="702507"/>
            <a:ext cx="3698298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15" y="2359190"/>
            <a:ext cx="980917" cy="948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80" y="516619"/>
            <a:ext cx="733058" cy="708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16" y="859875"/>
            <a:ext cx="733058" cy="7085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000" y="3798067"/>
            <a:ext cx="5333816" cy="2770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The cat is   </a:t>
            </a:r>
            <a:r>
              <a:rPr lang="en-US" sz="3600" b="1" u="sng" dirty="0" smtClean="0">
                <a:solidFill>
                  <a:srgbClr val="FFC000"/>
                </a:solidFill>
              </a:rPr>
              <a:t>in  </a:t>
            </a:r>
            <a:r>
              <a:rPr lang="en-US" sz="3600" b="1" dirty="0" smtClean="0"/>
              <a:t>    the </a:t>
            </a:r>
            <a:r>
              <a:rPr lang="en-US" sz="3600" dirty="0" smtClean="0"/>
              <a:t> car.</a:t>
            </a:r>
          </a:p>
          <a:p>
            <a:pPr algn="ctr"/>
            <a:r>
              <a:rPr lang="en-US" sz="3600" dirty="0" smtClean="0"/>
              <a:t>The cat is </a:t>
            </a:r>
            <a:r>
              <a:rPr lang="en-US" sz="3600" u="sng" dirty="0" smtClean="0">
                <a:solidFill>
                  <a:srgbClr val="FF0000"/>
                </a:solidFill>
              </a:rPr>
              <a:t>under </a:t>
            </a:r>
            <a:r>
              <a:rPr lang="en-US" sz="3600" dirty="0" smtClean="0"/>
              <a:t> the car.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680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05641" y="0"/>
            <a:ext cx="8839200" cy="67818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4876800"/>
            <a:ext cx="2800350" cy="1885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3048000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3" y="609600"/>
            <a:ext cx="1943100" cy="2352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0732" y="1066800"/>
            <a:ext cx="5103668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There  is a man     </a:t>
            </a:r>
            <a:r>
              <a:rPr lang="en-US" sz="3600" b="1" u="sng" dirty="0" smtClean="0">
                <a:solidFill>
                  <a:srgbClr val="FF0000"/>
                </a:solidFill>
              </a:rPr>
              <a:t>in </a:t>
            </a:r>
            <a:r>
              <a:rPr lang="en-US" sz="3600" dirty="0" smtClean="0"/>
              <a:t>        the picture.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855027" y="3328555"/>
            <a:ext cx="5219699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There  a cow    looking </a:t>
            </a:r>
            <a:r>
              <a:rPr lang="en-US" sz="3200" u="sng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/>
              <a:t>    me      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837708" y="5167745"/>
            <a:ext cx="5098473" cy="9854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The flowers are   </a:t>
            </a:r>
            <a:r>
              <a:rPr lang="en-US" sz="3600" b="1" u="sng" dirty="0" smtClean="0">
                <a:solidFill>
                  <a:srgbClr val="FF0000"/>
                </a:solidFill>
              </a:rPr>
              <a:t>on</a:t>
            </a:r>
            <a:r>
              <a:rPr lang="en-US" sz="3600" b="1" dirty="0" smtClean="0"/>
              <a:t>     t</a:t>
            </a:r>
            <a:r>
              <a:rPr lang="en-US" sz="3600" dirty="0" smtClean="0"/>
              <a:t>he table.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8" y="4610099"/>
            <a:ext cx="2218461" cy="93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8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-96119" y="80962"/>
            <a:ext cx="9171710" cy="6685884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19" y="1066800"/>
            <a:ext cx="280035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41031"/>
            <a:ext cx="1714500" cy="1581150"/>
          </a:xfrm>
          <a:prstGeom prst="rect">
            <a:avLst/>
          </a:prstGeom>
        </p:spPr>
      </p:pic>
      <p:pic>
        <p:nvPicPr>
          <p:cNvPr id="7" name="Picture 6" descr="botanics_chair_350.jpg"/>
          <p:cNvPicPr>
            <a:picLocks noChangeAspect="1"/>
          </p:cNvPicPr>
          <p:nvPr/>
        </p:nvPicPr>
        <p:blipFill>
          <a:blip r:embed="rId4" cstate="print"/>
          <a:srcRect l="25143" t="4571" r="22285" b="6286"/>
          <a:stretch>
            <a:fillRect/>
          </a:stretch>
        </p:blipFill>
        <p:spPr>
          <a:xfrm>
            <a:off x="237256" y="3657600"/>
            <a:ext cx="2133600" cy="1907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29" y="4953000"/>
            <a:ext cx="732326" cy="9357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0" y="1525831"/>
            <a:ext cx="510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The butterfly is </a:t>
            </a:r>
            <a:r>
              <a:rPr lang="en-US" sz="2800" b="1" u="sng" dirty="0" smtClean="0">
                <a:solidFill>
                  <a:srgbClr val="FF0000"/>
                </a:solidFill>
              </a:rPr>
              <a:t>above</a:t>
            </a:r>
            <a:r>
              <a:rPr lang="en-US" sz="2800" dirty="0" smtClean="0">
                <a:solidFill>
                  <a:srgbClr val="FFC000"/>
                </a:solidFill>
              </a:rPr>
              <a:t>  the table.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6163" y="4419600"/>
            <a:ext cx="4843462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cat is </a:t>
            </a:r>
            <a:r>
              <a:rPr lang="en-US" sz="2800" b="1" u="sng" dirty="0" smtClean="0">
                <a:solidFill>
                  <a:srgbClr val="FF0000"/>
                </a:solidFill>
              </a:rPr>
              <a:t>in front of </a:t>
            </a:r>
            <a:r>
              <a:rPr lang="en-US" sz="2800" dirty="0" smtClean="0"/>
              <a:t>the chair.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77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45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Dear </a:t>
            </a:r>
            <a:r>
              <a:rPr lang="en-US" sz="3600" dirty="0" err="1" smtClean="0">
                <a:solidFill>
                  <a:srgbClr val="002060"/>
                </a:solidFill>
              </a:rPr>
              <a:t>ss</a:t>
            </a:r>
            <a:r>
              <a:rPr lang="en-US" sz="3600" dirty="0" smtClean="0">
                <a:solidFill>
                  <a:srgbClr val="002060"/>
                </a:solidFill>
              </a:rPr>
              <a:t> do you know what types of words  on, in , under, </a:t>
            </a:r>
            <a:r>
              <a:rPr lang="en-US" sz="3600" dirty="0" err="1" smtClean="0">
                <a:solidFill>
                  <a:srgbClr val="002060"/>
                </a:solidFill>
              </a:rPr>
              <a:t>at,above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048000"/>
            <a:ext cx="3810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“Preposition”</a:t>
            </a: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838200"/>
            <a:ext cx="6934200" cy="990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 So our </a:t>
            </a:r>
            <a:r>
              <a:rPr lang="en-US" sz="4000" b="1" dirty="0" smtClean="0"/>
              <a:t>Today’s   Lesson is …..</a:t>
            </a:r>
            <a:endParaRPr lang="en-US" sz="4000" b="1" dirty="0"/>
          </a:p>
        </p:txBody>
      </p:sp>
      <p:sp>
        <p:nvSpPr>
          <p:cNvPr id="4" name="Oval 3"/>
          <p:cNvSpPr/>
          <p:nvPr/>
        </p:nvSpPr>
        <p:spPr>
          <a:xfrm>
            <a:off x="1752600" y="2819400"/>
            <a:ext cx="5181600" cy="121920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preposition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415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334</Words>
  <Application>Microsoft Office PowerPoint</Application>
  <PresentationFormat>On-screen Show (4:3)</PresentationFormat>
  <Paragraphs>83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Constantia</vt:lpstr>
      <vt:lpstr>Times New Roman</vt:lpstr>
      <vt:lpstr>Office Theme</vt:lpstr>
      <vt:lpstr>PowerPoint Presentation</vt:lpstr>
      <vt:lpstr>Welcome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hp</cp:lastModifiedBy>
  <cp:revision>100</cp:revision>
  <dcterms:created xsi:type="dcterms:W3CDTF">2014-08-05T18:51:18Z</dcterms:created>
  <dcterms:modified xsi:type="dcterms:W3CDTF">2020-12-29T12:49:24Z</dcterms:modified>
</cp:coreProperties>
</file>