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7" r:id="rId5"/>
    <p:sldId id="275" r:id="rId6"/>
    <p:sldId id="261" r:id="rId7"/>
    <p:sldId id="260" r:id="rId8"/>
    <p:sldId id="259" r:id="rId9"/>
    <p:sldId id="265" r:id="rId10"/>
    <p:sldId id="266" r:id="rId11"/>
    <p:sldId id="264" r:id="rId12"/>
    <p:sldId id="273" r:id="rId13"/>
    <p:sldId id="272" r:id="rId14"/>
    <p:sldId id="271" r:id="rId15"/>
    <p:sldId id="268" r:id="rId16"/>
    <p:sldId id="269" r:id="rId17"/>
    <p:sldId id="279" r:id="rId18"/>
    <p:sldId id="27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25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445B7A-2A1C-498E-9E7D-FE8B4478A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7DA376-038D-4DB5-BFB9-F81759EC8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29ADD1-2C6C-406E-895A-93F10C22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49B25D-479E-407F-B2A1-604AC90C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43AF76-FF0C-4CBD-BE75-09285487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D95A8-18E9-49B5-8046-E8D62E50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1C7009-E744-48F2-B0FF-C123E0703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59FCC3-D3E1-4A6E-98E8-D21DBAC3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6D84B8-0FA1-4637-96C1-31F4F94A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F84D27-5299-4AEC-9A7F-398A7F1B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3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4612CE3-0DE3-4ACE-BF0B-B97238AE8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3C29908-9666-4630-A578-B3023E3B6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381F20-5B74-47F0-B0A3-1A567C0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50DD56-F2FA-476E-9D69-976EF33E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A911-2D35-4753-926F-5C35515F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FCF96-7E6C-41F7-A325-446CE082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982129-0FE9-4934-9EE6-EDD0B8D0C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A228CA-DE50-4373-81AD-BFEB515EF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43DD14-C175-47FE-98BA-6F4DF776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1C2CBF-D357-49C6-9D57-CB622A35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4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FE0DCC-321E-458C-B832-BBC568B0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1F467B-C773-461C-BE4B-EAB58A4DC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5EB230-9FC8-4CFF-AB54-113F1254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D92282-1F23-4225-A745-AEC37F48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7002EA-0EE8-4792-8721-39F1444C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D271E-3E89-41F7-AB95-368523AC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EB202D-5B05-49E4-A115-02334AC88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AC8110-4BF1-4FE2-892D-646FD3E4D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0FD7CE-5EDC-4629-9E23-D434CF5C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E5D4C8-B941-4A30-A245-4066453F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6E8E29-654B-4148-93E8-EE375B46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6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5FD65-3B4A-4CC6-9C74-D9980753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C20AB5-C2B7-40FF-A0A2-4B5547CA2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63F45E5-BC9E-4B6A-9142-D03CA4C05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2D3224-827B-4653-BB70-804A7FA1B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70EB88-B91F-4A50-AF6A-0C7C293B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180C9A4-2E7F-4406-BA8D-74D82B31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FD523A3-C5D0-4529-9A0E-A3AEC2CA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4BEE11-BA07-4005-9989-CCC7344A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3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C7DCC4-F39B-4E7A-BA48-8E36E7A0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3AD501-A62E-4922-B033-169FC370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8879ECF-8932-408D-9895-9EA92C25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014084-85BD-4FA1-BD51-ACA283B2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D2E444-2C6D-4BC5-9236-8FBA80B8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31BC37B-CE57-46D8-BED2-5F83C1E1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B890AF-67BB-4E95-A573-DAE4C1BC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7BDCBC-619F-4434-84E2-DEC30567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593B52-8068-46BA-9C43-C8E94017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C81E8C-E6C8-46BB-A20F-3A3AC9B75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E78C-69F1-4C29-80C1-905803A4B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97A3AA-7CAF-4AF7-B58E-ACB90AB9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346D26-C8F8-4275-A2B4-4A5DA26B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C9B523-4543-49EB-9985-4F981B107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3782F40-C305-406F-988A-E86A4D9DB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B0ED82-01F6-4D25-9087-489769D42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9B4DA6-0940-4534-9B89-A8346A90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DD90E8-D876-4ECA-92E0-E1638FC0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DED83C-FA8D-4F40-9FE3-CF679DB8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0677F7F-2A3F-4A76-9B46-5B291E0A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4A07D6-C9CF-4FFB-AF60-C65EF1A8A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72A339-1F91-4E51-9A94-932AC918D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2B8A-CA02-4BF1-B758-27058240A13F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645F14-7F20-4C23-81DA-1CB16301D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672D57-AE25-4BCB-B2C5-4BA0D27D7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F675-796E-4CDA-A0CD-1C677EE9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6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7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ery And Vein Structure As A Human Circulation Concept With ...">
            <a:extLst>
              <a:ext uri="{FF2B5EF4-FFF2-40B4-BE49-F238E27FC236}">
                <a16:creationId xmlns="" xmlns:a16="http://schemas.microsoft.com/office/drawing/2014/main" id="{75F9A12E-A396-4F46-83EC-729486C7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04037"/>
            <a:ext cx="10366375" cy="60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A52966-12F8-4C8A-808B-83BB65C711CA}"/>
              </a:ext>
            </a:extLst>
          </p:cNvPr>
          <p:cNvSpPr txBox="1"/>
          <p:nvPr/>
        </p:nvSpPr>
        <p:spPr>
          <a:xfrm>
            <a:off x="2923518" y="2102899"/>
            <a:ext cx="6041347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15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3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00" b="1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4E559DD-0D0E-413B-9F88-AB863E929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28028"/>
              </p:ext>
            </p:extLst>
          </p:nvPr>
        </p:nvGraphicFramePr>
        <p:xfrm>
          <a:off x="1981200" y="1219200"/>
          <a:ext cx="8382000" cy="478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88744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1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46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C:\Users\User\Desktop\123456\1794781_10152926514908268_6845016137634346824_n.jpg">
            <a:extLst>
              <a:ext uri="{FF2B5EF4-FFF2-40B4-BE49-F238E27FC236}">
                <a16:creationId xmlns="" xmlns:a16="http://schemas.microsoft.com/office/drawing/2014/main" id="{BA1E6283-09C2-44AF-858C-5B977CAA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1437" y="1683765"/>
            <a:ext cx="4572000" cy="37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123456\artery.gif">
            <a:extLst>
              <a:ext uri="{FF2B5EF4-FFF2-40B4-BE49-F238E27FC236}">
                <a16:creationId xmlns="" xmlns:a16="http://schemas.microsoft.com/office/drawing/2014/main" id="{1979FED9-6E73-4848-AD8A-FDE6CB8FB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91" y="2012605"/>
            <a:ext cx="3698492" cy="255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ED48BE-F296-413C-812B-F249CFF49195}"/>
              </a:ext>
            </a:extLst>
          </p:cNvPr>
          <p:cNvSpPr txBox="1"/>
          <p:nvPr/>
        </p:nvSpPr>
        <p:spPr>
          <a:xfrm>
            <a:off x="3909575" y="368942"/>
            <a:ext cx="4191000" cy="40011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চিত্র দেখে চিত্রের বৈশিষ্ট্য বল ?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\Desktop\123a.jpg">
            <a:extLst>
              <a:ext uri="{FF2B5EF4-FFF2-40B4-BE49-F238E27FC236}">
                <a16:creationId xmlns="" xmlns:a16="http://schemas.microsoft.com/office/drawing/2014/main" id="{1836120F-BA6D-4B90-88F9-8C3EB5DFE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31233"/>
            <a:ext cx="1903516" cy="27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C4BE36-F4AB-4B0E-A72A-A1C7A39D82F4}"/>
              </a:ext>
            </a:extLst>
          </p:cNvPr>
          <p:cNvSpPr txBox="1"/>
          <p:nvPr/>
        </p:nvSpPr>
        <p:spPr>
          <a:xfrm>
            <a:off x="6747387" y="2902060"/>
            <a:ext cx="3352800" cy="95410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পেশিতন্তুতে চুলের মত অতি সূক্ষ্ণ রক্তনালী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708BEC-8574-4E00-A528-3AC8F023CEB3}"/>
              </a:ext>
            </a:extLst>
          </p:cNvPr>
          <p:cNvSpPr txBox="1"/>
          <p:nvPr/>
        </p:nvSpPr>
        <p:spPr>
          <a:xfrm>
            <a:off x="6581009" y="2765261"/>
            <a:ext cx="3352800" cy="144655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রক্তনালীগুলো একদিকে ক্ষুদ্রতম ধমনী অন্যদিকে ক্ষুদ্রতম শিরার মধ্যে সংযোগ সাধন করেছে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1670B2-1B81-47F7-9A68-0A1D18AFA794}"/>
              </a:ext>
            </a:extLst>
          </p:cNvPr>
          <p:cNvSpPr txBox="1"/>
          <p:nvPr/>
        </p:nvSpPr>
        <p:spPr>
          <a:xfrm>
            <a:off x="6683477" y="2902060"/>
            <a:ext cx="3352800" cy="830997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এই  রক্তনালীর প্রাচীর অত্যন্ত পাতলা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http://www.harunyahya.com/image/The_Miracle_of_The_Blood_And_Heart/217_capillary.jpg">
            <a:extLst>
              <a:ext uri="{FF2B5EF4-FFF2-40B4-BE49-F238E27FC236}">
                <a16:creationId xmlns="" xmlns:a16="http://schemas.microsoft.com/office/drawing/2014/main" id="{8B9A531E-0407-40A2-BAF1-085A997FA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200" y="147370"/>
            <a:ext cx="1414968" cy="9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575C8C-293B-4A90-A861-07F2424D0174}"/>
              </a:ext>
            </a:extLst>
          </p:cNvPr>
          <p:cNvSpPr txBox="1"/>
          <p:nvPr/>
        </p:nvSpPr>
        <p:spPr>
          <a:xfrm rot="20154152">
            <a:off x="644832" y="61025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কৈশিক</a:t>
            </a:r>
            <a:r>
              <a:rPr lang="bn-BD" sz="2800" b="1" dirty="0">
                <a:solidFill>
                  <a:srgbClr val="6666FF"/>
                </a:solidFill>
                <a:latin typeface="NikoshBAN" pitchFamily="2" charset="0"/>
                <a:cs typeface="NikoshBAN" pitchFamily="2" charset="0"/>
              </a:rPr>
              <a:t> জালিকা </a:t>
            </a:r>
            <a:endParaRPr lang="en-US" sz="2800" b="1" dirty="0">
              <a:solidFill>
                <a:srgbClr val="66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2C4554-FCF6-4EE4-9914-381714AA4964}"/>
              </a:ext>
            </a:extLst>
          </p:cNvPr>
          <p:cNvSpPr txBox="1"/>
          <p:nvPr/>
        </p:nvSpPr>
        <p:spPr>
          <a:xfrm>
            <a:off x="6602384" y="4211811"/>
            <a:ext cx="3497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ক্রমান্বয়ে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শাখা-প্রশাখায়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অতিসূক্ষ্ণ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সূক্ষ্ণনালি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কৈশিকনালি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3675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PT - মোঃ লুৎফুল কবির ভুঁইয়া সহকারী ...">
            <a:extLst>
              <a:ext uri="{FF2B5EF4-FFF2-40B4-BE49-F238E27FC236}">
                <a16:creationId xmlns="" xmlns:a16="http://schemas.microsoft.com/office/drawing/2014/main" id="{4E4BEB3C-A8FC-40E2-963E-16BB2490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05" y="457200"/>
            <a:ext cx="1003359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30">
            <a:extLst>
              <a:ext uri="{FF2B5EF4-FFF2-40B4-BE49-F238E27FC236}">
                <a16:creationId xmlns="" xmlns:a16="http://schemas.microsoft.com/office/drawing/2014/main" id="{CC8DE7DA-86BD-49E7-903C-7745F5CF9F69}"/>
              </a:ext>
            </a:extLst>
          </p:cNvPr>
          <p:cNvSpPr/>
          <p:nvPr/>
        </p:nvSpPr>
        <p:spPr>
          <a:xfrm>
            <a:off x="1147202" y="320003"/>
            <a:ext cx="6444446" cy="51077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বল চিত্রের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কয়স্তর বিশিষ্ট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518039-A094-46FC-9237-5F7C21BB45C8}"/>
              </a:ext>
            </a:extLst>
          </p:cNvPr>
          <p:cNvSpPr txBox="1"/>
          <p:nvPr/>
        </p:nvSpPr>
        <p:spPr>
          <a:xfrm>
            <a:off x="8099580" y="247741"/>
            <a:ext cx="293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তিনস্তর বিশিষ্ট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PPT - মোঃ লুৎফুল কবির ভুঁইয়া সহকারী ...">
            <a:extLst>
              <a:ext uri="{FF2B5EF4-FFF2-40B4-BE49-F238E27FC236}">
                <a16:creationId xmlns="" xmlns:a16="http://schemas.microsoft.com/office/drawing/2014/main" id="{F7F6A96C-B8B2-4ABA-8D91-B43DB42A3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22" b="84375" l="12891" r="54395">
                        <a14:foregroundMark x1="49414" y1="73958" x2="49414" y2="73958"/>
                        <a14:foregroundMark x1="49121" y1="73958" x2="49121" y2="73958"/>
                        <a14:foregroundMark x1="48438" y1="75130" x2="48438" y2="75130"/>
                        <a14:foregroundMark x1="44824" y1="71094" x2="44824" y2="71094"/>
                        <a14:foregroundMark x1="43359" y1="70833" x2="43359" y2="70833"/>
                        <a14:foregroundMark x1="42969" y1="45964" x2="42969" y2="47396"/>
                        <a14:foregroundMark x1="45605" y1="46875" x2="45605" y2="46875"/>
                        <a14:foregroundMark x1="50000" y1="46354" x2="50000" y2="46354"/>
                        <a14:foregroundMark x1="51758" y1="40495" x2="51758" y2="40495"/>
                        <a14:foregroundMark x1="52930" y1="38281" x2="52930" y2="38281"/>
                        <a14:foregroundMark x1="52441" y1="38281" x2="52441" y2="38281"/>
                        <a14:foregroundMark x1="51172" y1="38151" x2="51172" y2="38151"/>
                        <a14:foregroundMark x1="53320" y1="35807" x2="53320" y2="35807"/>
                        <a14:foregroundMark x1="54395" y1="37500" x2="54395" y2="37500"/>
                        <a14:foregroundMark x1="54004" y1="37760" x2="54004" y2="37760"/>
                        <a14:foregroundMark x1="28906" y1="12240" x2="28906" y2="12240"/>
                        <a14:foregroundMark x1="27930" y1="10938" x2="27930" y2="10938"/>
                        <a14:foregroundMark x1="27344" y1="13281" x2="27344" y2="13281"/>
                        <a14:foregroundMark x1="25684" y1="25130" x2="25684" y2="25130"/>
                        <a14:foregroundMark x1="24805" y1="29036" x2="24805" y2="29036"/>
                        <a14:foregroundMark x1="17871" y1="24219" x2="16699" y2="26172"/>
                        <a14:foregroundMark x1="17188" y1="26823" x2="17188" y2="26823"/>
                        <a14:foregroundMark x1="17285" y1="30078" x2="17285" y2="30078"/>
                        <a14:foregroundMark x1="15820" y1="30990" x2="15820" y2="30990"/>
                        <a14:foregroundMark x1="15723" y1="34766" x2="15723" y2="34766"/>
                        <a14:foregroundMark x1="15723" y1="36198" x2="15723" y2="36198"/>
                        <a14:foregroundMark x1="15234" y1="41536" x2="15234" y2="41536"/>
                        <a14:foregroundMark x1="25195" y1="56250" x2="25195" y2="56250"/>
                        <a14:foregroundMark x1="25684" y1="56250" x2="26270" y2="56250"/>
                        <a14:foregroundMark x1="27441" y1="56250" x2="27441" y2="56250"/>
                        <a14:foregroundMark x1="22168" y1="57161" x2="22168" y2="57161"/>
                        <a14:foregroundMark x1="20801" y1="57161" x2="20801" y2="57161"/>
                        <a14:foregroundMark x1="20605" y1="57161" x2="20605" y2="57161"/>
                        <a14:foregroundMark x1="23340" y1="58203" x2="23340" y2="58203"/>
                        <a14:foregroundMark x1="45801" y1="44401" x2="45801" y2="44401"/>
                        <a14:foregroundMark x1="50586" y1="45703" x2="50586" y2="45703"/>
                        <a14:foregroundMark x1="48438" y1="45182" x2="48438" y2="45182"/>
                        <a14:foregroundMark x1="52148" y1="47656" x2="52148" y2="47656"/>
                        <a14:foregroundMark x1="48828" y1="50000" x2="49902" y2="50000"/>
                        <a14:foregroundMark x1="51465" y1="50000" x2="51465" y2="50000"/>
                        <a14:foregroundMark x1="51563" y1="49740" x2="51563" y2="49740"/>
                        <a14:backgroundMark x1="35156" y1="16667" x2="35156" y2="16667"/>
                        <a14:backgroundMark x1="38477" y1="17188" x2="39258" y2="17578"/>
                        <a14:backgroundMark x1="41699" y1="17188" x2="42383" y2="17057"/>
                        <a14:backgroundMark x1="44238" y1="16146" x2="44238" y2="16146"/>
                        <a14:backgroundMark x1="45508" y1="16276" x2="45508" y2="16276"/>
                        <a14:backgroundMark x1="43652" y1="16276" x2="43652" y2="16276"/>
                        <a14:backgroundMark x1="40723" y1="16276" x2="40723" y2="16276"/>
                        <a14:backgroundMark x1="38379" y1="9375" x2="38379" y2="9375"/>
                        <a14:backgroundMark x1="33105" y1="9115" x2="33105" y2="9115"/>
                        <a14:backgroundMark x1="34766" y1="9115" x2="34766" y2="9115"/>
                        <a14:backgroundMark x1="35645" y1="9115" x2="35645" y2="9115"/>
                        <a14:backgroundMark x1="39063" y1="9115" x2="39063" y2="9115"/>
                        <a14:backgroundMark x1="39648" y1="9115" x2="39648" y2="9115"/>
                        <a14:backgroundMark x1="35645" y1="9115" x2="35645" y2="9115"/>
                        <a14:backgroundMark x1="44336" y1="28906" x2="44336" y2="28906"/>
                        <a14:backgroundMark x1="46094" y1="28255" x2="46094" y2="28255"/>
                        <a14:backgroundMark x1="47168" y1="27995" x2="47168" y2="27995"/>
                        <a14:backgroundMark x1="48633" y1="27995" x2="48633" y2="27995"/>
                        <a14:backgroundMark x1="50293" y1="27995" x2="50293" y2="27995"/>
                        <a14:backgroundMark x1="49512" y1="27474" x2="49512" y2="27474"/>
                        <a14:backgroundMark x1="47559" y1="28125" x2="47559" y2="28125"/>
                        <a14:backgroundMark x1="45410" y1="28125" x2="45410" y2="28125"/>
                        <a14:backgroundMark x1="45020" y1="37109" x2="45020" y2="37109"/>
                        <a14:backgroundMark x1="46094" y1="37109" x2="46094" y2="37109"/>
                        <a14:backgroundMark x1="46094" y1="37109" x2="46582" y2="37109"/>
                        <a14:backgroundMark x1="47070" y1="37109" x2="47070" y2="37109"/>
                        <a14:backgroundMark x1="48145" y1="37109" x2="48145" y2="37109"/>
                        <a14:backgroundMark x1="49023" y1="37109" x2="49512" y2="37630"/>
                        <a14:backgroundMark x1="49707" y1="37630" x2="49707" y2="37630"/>
                        <a14:backgroundMark x1="50000" y1="37630" x2="50977" y2="37630"/>
                        <a14:backgroundMark x1="51172" y1="36719" x2="51172" y2="36719"/>
                        <a14:backgroundMark x1="52051" y1="36589" x2="52051" y2="36589"/>
                        <a14:backgroundMark x1="52246" y1="37109" x2="52246" y2="37109"/>
                        <a14:backgroundMark x1="52441" y1="39453" x2="52441" y2="39453"/>
                        <a14:backgroundMark x1="50293" y1="39453" x2="50293" y2="39453"/>
                        <a14:backgroundMark x1="52734" y1="39453" x2="52734" y2="39453"/>
                        <a14:backgroundMark x1="35449" y1="42839" x2="35449" y2="42839"/>
                        <a14:backgroundMark x1="37109" y1="42969" x2="37109" y2="42969"/>
                        <a14:backgroundMark x1="39746" y1="44010" x2="39746" y2="44010"/>
                        <a14:backgroundMark x1="40332" y1="44010" x2="40332" y2="44010"/>
                        <a14:backgroundMark x1="43164" y1="44010" x2="43164" y2="44010"/>
                        <a14:backgroundMark x1="43457" y1="44010" x2="44824" y2="44010"/>
                        <a14:backgroundMark x1="46680" y1="44010" x2="46680" y2="44010"/>
                        <a14:backgroundMark x1="49023" y1="44271" x2="49023" y2="44271"/>
                        <a14:backgroundMark x1="49707" y1="44271" x2="49707" y2="44271"/>
                        <a14:backgroundMark x1="49805" y1="44271" x2="49805" y2="44271"/>
                        <a14:backgroundMark x1="45117" y1="48307" x2="45117" y2="48307"/>
                        <a14:backgroundMark x1="45117" y1="48307" x2="45117" y2="48307"/>
                        <a14:backgroundMark x1="45117" y1="48307" x2="43750" y2="44531"/>
                        <a14:backgroundMark x1="39160" y1="72135" x2="39160" y2="72135"/>
                        <a14:backgroundMark x1="40820" y1="72005" x2="40820" y2="72005"/>
                        <a14:backgroundMark x1="42383" y1="72135" x2="42383" y2="72135"/>
                        <a14:backgroundMark x1="43848" y1="72135" x2="44531" y2="72526"/>
                        <a14:backgroundMark x1="45508" y1="73047" x2="45508" y2="73047"/>
                        <a14:backgroundMark x1="46680" y1="73047" x2="47168" y2="73047"/>
                        <a14:backgroundMark x1="50488" y1="73047" x2="50781" y2="73047"/>
                        <a14:backgroundMark x1="52441" y1="72266" x2="52441" y2="72266"/>
                        <a14:backgroundMark x1="51270" y1="72135" x2="51270" y2="72135"/>
                        <a14:backgroundMark x1="51465" y1="72135" x2="51465" y2="72135"/>
                        <a14:backgroundMark x1="51855" y1="72135" x2="51855" y2="72135"/>
                        <a14:backgroundMark x1="49316" y1="55469" x2="49316" y2="55469"/>
                        <a14:backgroundMark x1="46289" y1="56380" x2="46289" y2="56380"/>
                        <a14:backgroundMark x1="45020" y1="55859" x2="45020" y2="55859"/>
                        <a14:backgroundMark x1="44043" y1="55859" x2="44043" y2="55859"/>
                        <a14:backgroundMark x1="52734" y1="55859" x2="52734" y2="55859"/>
                        <a14:backgroundMark x1="53125" y1="55859" x2="53125" y2="55859"/>
                        <a14:backgroundMark x1="55078" y1="55859" x2="55078" y2="55859"/>
                        <a14:backgroundMark x1="51465" y1="55859" x2="51465" y2="55859"/>
                        <a14:backgroundMark x1="50977" y1="55859" x2="50977" y2="55859"/>
                        <a14:backgroundMark x1="49512" y1="55339" x2="49512" y2="55339"/>
                        <a14:backgroundMark x1="47949" y1="55339" x2="47949" y2="55339"/>
                        <a14:backgroundMark x1="46582" y1="56380" x2="46582" y2="56380"/>
                        <a14:backgroundMark x1="47559" y1="55729" x2="47559" y2="55729"/>
                        <a14:backgroundMark x1="50000" y1="47786" x2="50000" y2="47786"/>
                        <a14:backgroundMark x1="48730" y1="48047" x2="48730" y2="48047"/>
                        <a14:backgroundMark x1="47949" y1="47396" x2="47949" y2="47396"/>
                        <a14:backgroundMark x1="46875" y1="46875" x2="46875" y2="46875"/>
                        <a14:backgroundMark x1="50684" y1="48828" x2="50684" y2="48828"/>
                        <a14:backgroundMark x1="52539" y1="48177" x2="52539" y2="48177"/>
                        <a14:backgroundMark x1="52539" y1="48177" x2="53027" y2="48177"/>
                        <a14:backgroundMark x1="53125" y1="48177" x2="53125" y2="48177"/>
                        <a14:backgroundMark x1="49707" y1="48177" x2="49707" y2="48177"/>
                        <a14:backgroundMark x1="48535" y1="48177" x2="48535" y2="48177"/>
                        <a14:backgroundMark x1="46875" y1="46875" x2="46875" y2="46875"/>
                        <a14:backgroundMark x1="31348" y1="67318" x2="31348" y2="67318"/>
                        <a14:backgroundMark x1="29102" y1="66927" x2="29102" y2="66927"/>
                        <a14:backgroundMark x1="25684" y1="67708" x2="25684" y2="67708"/>
                        <a14:backgroundMark x1="23535" y1="67708" x2="23535" y2="67708"/>
                        <a14:backgroundMark x1="22559" y1="67708" x2="22559" y2="67708"/>
                        <a14:backgroundMark x1="22461" y1="67708" x2="22461" y2="67708"/>
                        <a14:backgroundMark x1="21680" y1="66406" x2="21680" y2="66406"/>
                        <a14:backgroundMark x1="24805" y1="54427" x2="24805" y2="54427"/>
                        <a14:backgroundMark x1="23730" y1="54557" x2="21875" y2="54818"/>
                        <a14:backgroundMark x1="19922" y1="54818" x2="19922" y2="54818"/>
                        <a14:backgroundMark x1="18555" y1="54818" x2="18555" y2="54818"/>
                        <a14:backgroundMark x1="16699" y1="54818" x2="16699" y2="54818"/>
                        <a14:backgroundMark x1="16406" y1="49089" x2="16406" y2="49089"/>
                        <a14:backgroundMark x1="17676" y1="49089" x2="20898" y2="48828"/>
                        <a14:backgroundMark x1="20898" y1="48828" x2="20898" y2="48828"/>
                        <a14:backgroundMark x1="21777" y1="48828" x2="21777" y2="48828"/>
                        <a14:backgroundMark x1="20898" y1="54818" x2="27344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5" t="6790" r="45585" b="15560"/>
          <a:stretch/>
        </p:blipFill>
        <p:spPr bwMode="auto">
          <a:xfrm>
            <a:off x="2812970" y="1121402"/>
            <a:ext cx="4167963" cy="46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D5246E8-46C9-4E03-9112-4690F70DD02D}"/>
              </a:ext>
            </a:extLst>
          </p:cNvPr>
          <p:cNvCxnSpPr/>
          <p:nvPr/>
        </p:nvCxnSpPr>
        <p:spPr>
          <a:xfrm>
            <a:off x="5329342" y="1382233"/>
            <a:ext cx="33031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F6B6367-EFEE-48BA-96A8-CD44E717CA07}"/>
              </a:ext>
            </a:extLst>
          </p:cNvPr>
          <p:cNvCxnSpPr>
            <a:cxnSpLocks/>
          </p:cNvCxnSpPr>
          <p:nvPr/>
        </p:nvCxnSpPr>
        <p:spPr>
          <a:xfrm>
            <a:off x="5436782" y="2955852"/>
            <a:ext cx="33138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817C641-DB03-4963-B200-639C72925D9E}"/>
              </a:ext>
            </a:extLst>
          </p:cNvPr>
          <p:cNvCxnSpPr>
            <a:cxnSpLocks/>
          </p:cNvCxnSpPr>
          <p:nvPr/>
        </p:nvCxnSpPr>
        <p:spPr>
          <a:xfrm>
            <a:off x="5143499" y="4375298"/>
            <a:ext cx="3607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64A6A37-B63A-42A7-8199-6F907F395D34}"/>
              </a:ext>
            </a:extLst>
          </p:cNvPr>
          <p:cNvSpPr txBox="1"/>
          <p:nvPr/>
        </p:nvSpPr>
        <p:spPr>
          <a:xfrm>
            <a:off x="8941978" y="1182178"/>
            <a:ext cx="1325531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EDBD9BB-8B78-4442-BF5D-CE7C68095D01}"/>
              </a:ext>
            </a:extLst>
          </p:cNvPr>
          <p:cNvSpPr txBox="1"/>
          <p:nvPr/>
        </p:nvSpPr>
        <p:spPr>
          <a:xfrm>
            <a:off x="9032814" y="2728280"/>
            <a:ext cx="1325531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মাঝের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9F41260-C9AD-49FC-8A89-4013E005D856}"/>
              </a:ext>
            </a:extLst>
          </p:cNvPr>
          <p:cNvSpPr txBox="1"/>
          <p:nvPr/>
        </p:nvSpPr>
        <p:spPr>
          <a:xfrm>
            <a:off x="9033928" y="4172979"/>
            <a:ext cx="1325531" cy="40011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0437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32">
            <a:extLst>
              <a:ext uri="{FF2B5EF4-FFF2-40B4-BE49-F238E27FC236}">
                <a16:creationId xmlns="" xmlns:a16="http://schemas.microsoft.com/office/drawing/2014/main" id="{55028F8E-AFFF-4D45-9C78-D32C7ADACE9C}"/>
              </a:ext>
            </a:extLst>
          </p:cNvPr>
          <p:cNvSpPr/>
          <p:nvPr/>
        </p:nvSpPr>
        <p:spPr>
          <a:xfrm>
            <a:off x="2622998" y="404113"/>
            <a:ext cx="7513072" cy="5107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বল চিত্রের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41C547-D7FF-4585-B752-2051C13E3BAB}"/>
              </a:ext>
            </a:extLst>
          </p:cNvPr>
          <p:cNvSpPr txBox="1"/>
          <p:nvPr/>
        </p:nvSpPr>
        <p:spPr>
          <a:xfrm>
            <a:off x="6859642" y="2199532"/>
            <a:ext cx="3657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হৃৎপিন্ড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প্রকোষ্ঠবিশিষ্ট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অলিন্দ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প্রকোষ্ঠ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Heart Trivia: How Much Blood Does Your Heart Pump Each Day ...">
            <a:extLst>
              <a:ext uri="{FF2B5EF4-FFF2-40B4-BE49-F238E27FC236}">
                <a16:creationId xmlns="" xmlns:a16="http://schemas.microsoft.com/office/drawing/2014/main" id="{5C2DC205-0C2B-40F1-8444-BFA1B7B98F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34" y="1721942"/>
            <a:ext cx="3657600" cy="383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24">
            <a:extLst>
              <a:ext uri="{FF2B5EF4-FFF2-40B4-BE49-F238E27FC236}">
                <a16:creationId xmlns="" xmlns:a16="http://schemas.microsoft.com/office/drawing/2014/main" id="{BA1AD98B-3E83-4D8D-A5CB-7BAA42536290}"/>
              </a:ext>
            </a:extLst>
          </p:cNvPr>
          <p:cNvSpPr/>
          <p:nvPr/>
        </p:nvSpPr>
        <p:spPr>
          <a:xfrm>
            <a:off x="1841319" y="400263"/>
            <a:ext cx="5574891" cy="57888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8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দেখে বল চিত্রের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5.gif">
            <a:extLst>
              <a:ext uri="{FF2B5EF4-FFF2-40B4-BE49-F238E27FC236}">
                <a16:creationId xmlns="" xmlns:a16="http://schemas.microsoft.com/office/drawing/2014/main" id="{F1661C8E-5265-4CC6-AA81-476A2AD26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3" y="1648721"/>
            <a:ext cx="4859080" cy="40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98022F6-422D-4D03-8646-B24FFCF25356}"/>
              </a:ext>
            </a:extLst>
          </p:cNvPr>
          <p:cNvSpPr txBox="1"/>
          <p:nvPr/>
        </p:nvSpPr>
        <p:spPr>
          <a:xfrm>
            <a:off x="6528389" y="1905506"/>
            <a:ext cx="48590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বক্ষগহবরের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মোচাকৃতির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পেরিকার্ডিয়াম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স্তরবিশিষ্ট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পর্দা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হৃৎপেশী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হৃৎপেশী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প্রসারণে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সক্ষ্ম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কমবেশি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৭২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সংকোচিত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3D3B21-F993-41BD-8627-A6EE8500E778}"/>
              </a:ext>
            </a:extLst>
          </p:cNvPr>
          <p:cNvSpPr txBox="1"/>
          <p:nvPr/>
        </p:nvSpPr>
        <p:spPr>
          <a:xfrm rot="19482549">
            <a:off x="296861" y="524548"/>
            <a:ext cx="139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bn-BD" sz="2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106E5F-3F29-4373-AA2A-A9FD20FF3BCC}"/>
              </a:ext>
            </a:extLst>
          </p:cNvPr>
          <p:cNvSpPr txBox="1"/>
          <p:nvPr/>
        </p:nvSpPr>
        <p:spPr>
          <a:xfrm>
            <a:off x="4953000" y="444788"/>
            <a:ext cx="20930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ছকটি পূরণ কর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625DEF2-062B-4882-A4B7-EC71825A9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14417"/>
              </p:ext>
            </p:extLst>
          </p:nvPr>
        </p:nvGraphicFramePr>
        <p:xfrm>
          <a:off x="1866900" y="1641390"/>
          <a:ext cx="8610600" cy="3911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710861"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রক্তনালী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উৎপত্তি</a:t>
                      </a:r>
                      <a:r>
                        <a:rPr lang="bn-BD" b="1" baseline="0" dirty="0">
                          <a:latin typeface="NikoshBAN" pitchFamily="2" charset="0"/>
                          <a:cs typeface="NikoshBAN" pitchFamily="2" charset="0"/>
                        </a:rPr>
                        <a:t> ও সমাপ্তি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রক্ত প্রবাহের দিক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রক্তের প্রকৃতি</a:t>
                      </a:r>
                      <a:r>
                        <a:rPr lang="bn-BD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প্রাচীর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baseline="0" dirty="0">
                          <a:latin typeface="NikoshBAN" pitchFamily="2" charset="0"/>
                          <a:cs typeface="NikoshBAN" pitchFamily="2" charset="0"/>
                        </a:rPr>
                        <a:t>ভিতরের নালীপথ 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কপাটিকা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r>
                        <a:rPr lang="bn-BD" b="1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b="1" dirty="0">
                          <a:latin typeface="NikoshBAN" pitchFamily="2" charset="0"/>
                          <a:cs typeface="NikoshBAN" pitchFamily="2" charset="0"/>
                        </a:rPr>
                        <a:t>রক্তচাপ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5595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678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123a.jpg">
            <a:extLst>
              <a:ext uri="{FF2B5EF4-FFF2-40B4-BE49-F238E27FC236}">
                <a16:creationId xmlns="" xmlns:a16="http://schemas.microsoft.com/office/drawing/2014/main" id="{87CB90A5-094D-44A6-B151-3D0F3F03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39" y="2924787"/>
            <a:ext cx="963942" cy="10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123a.jpg">
            <a:extLst>
              <a:ext uri="{FF2B5EF4-FFF2-40B4-BE49-F238E27FC236}">
                <a16:creationId xmlns="" xmlns:a16="http://schemas.microsoft.com/office/drawing/2014/main" id="{8D31852A-B635-4A44-8F40-303E8627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45" y="4442643"/>
            <a:ext cx="947129" cy="10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AB43CD-959D-4A16-98FA-A9161C3A14CE}"/>
              </a:ext>
            </a:extLst>
          </p:cNvPr>
          <p:cNvSpPr txBox="1"/>
          <p:nvPr/>
        </p:nvSpPr>
        <p:spPr>
          <a:xfrm>
            <a:off x="3374923" y="2864628"/>
            <a:ext cx="106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হৃদপিণ্ড ও কৈশিক জালিকা </a:t>
            </a:r>
            <a:endParaRPr lang="en-US" sz="16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18EAA9-FF09-4B87-92D9-67E528688B38}"/>
              </a:ext>
            </a:extLst>
          </p:cNvPr>
          <p:cNvSpPr txBox="1"/>
          <p:nvPr/>
        </p:nvSpPr>
        <p:spPr>
          <a:xfrm>
            <a:off x="5624053" y="2982139"/>
            <a:ext cx="105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bn-BD" sz="1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সমৃদ্ধ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336DA96-AB9F-4E5C-8B55-6B04B467B47D}"/>
              </a:ext>
            </a:extLst>
          </p:cNvPr>
          <p:cNvSpPr txBox="1"/>
          <p:nvPr/>
        </p:nvSpPr>
        <p:spPr>
          <a:xfrm>
            <a:off x="4662948" y="281791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হৃদপিণ্ড  থেকে দেহের দিকে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9C8857-2D97-4675-B6E9-B3CB936ECBD3}"/>
              </a:ext>
            </a:extLst>
          </p:cNvPr>
          <p:cNvSpPr txBox="1"/>
          <p:nvPr/>
        </p:nvSpPr>
        <p:spPr>
          <a:xfrm>
            <a:off x="6592525" y="30949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পুরু</a:t>
            </a:r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A4D2E6-306B-4516-9A5C-EFD173A8F066}"/>
              </a:ext>
            </a:extLst>
          </p:cNvPr>
          <p:cNvSpPr txBox="1"/>
          <p:nvPr/>
        </p:nvSpPr>
        <p:spPr>
          <a:xfrm>
            <a:off x="7358216" y="306264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71613C-2A3C-4307-A068-FF5407D2A8B3}"/>
              </a:ext>
            </a:extLst>
          </p:cNvPr>
          <p:cNvSpPr txBox="1"/>
          <p:nvPr/>
        </p:nvSpPr>
        <p:spPr>
          <a:xfrm>
            <a:off x="8305800" y="30949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1B26B79-3AF5-4E32-879D-220087FECBF7}"/>
              </a:ext>
            </a:extLst>
          </p:cNvPr>
          <p:cNvSpPr txBox="1"/>
          <p:nvPr/>
        </p:nvSpPr>
        <p:spPr>
          <a:xfrm>
            <a:off x="8911713" y="288980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দেহের ভিতরের দিকে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24E7BA-46C3-4FFF-A5F8-5BE4D844E37B}"/>
              </a:ext>
            </a:extLst>
          </p:cNvPr>
          <p:cNvSpPr txBox="1"/>
          <p:nvPr/>
        </p:nvSpPr>
        <p:spPr>
          <a:xfrm>
            <a:off x="9831029" y="30949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9FED3C-4010-43C9-9582-FCD04AA96381}"/>
              </a:ext>
            </a:extLst>
          </p:cNvPr>
          <p:cNvSpPr txBox="1"/>
          <p:nvPr/>
        </p:nvSpPr>
        <p:spPr>
          <a:xfrm>
            <a:off x="3374923" y="4498836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কৈশিক জালিকা ও হৃদপিণ্ড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C6C535A-57C9-41EB-AEF7-B421BE6E3AD2}"/>
              </a:ext>
            </a:extLst>
          </p:cNvPr>
          <p:cNvSpPr txBox="1"/>
          <p:nvPr/>
        </p:nvSpPr>
        <p:spPr>
          <a:xfrm>
            <a:off x="4652675" y="4683502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দেহ থেকে হৃদপিণ্ডের দিকে  </a:t>
            </a:r>
            <a:endParaRPr lang="en-US" sz="1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7C3AAE-0522-4ABF-9B43-387AFAFED0F4}"/>
              </a:ext>
            </a:extLst>
          </p:cNvPr>
          <p:cNvSpPr txBox="1"/>
          <p:nvPr/>
        </p:nvSpPr>
        <p:spPr>
          <a:xfrm>
            <a:off x="5624052" y="4461591"/>
            <a:ext cx="105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bn-BD" sz="1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সমৃদ্ধ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6CE4FD-DC26-4CF7-8A49-C5A148A17E94}"/>
              </a:ext>
            </a:extLst>
          </p:cNvPr>
          <p:cNvSpPr txBox="1"/>
          <p:nvPr/>
        </p:nvSpPr>
        <p:spPr>
          <a:xfrm>
            <a:off x="6512640" y="440650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</a:t>
            </a:r>
          </a:p>
          <a:p>
            <a:r>
              <a:rPr lang="bn-BD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পুরু  </a:t>
            </a:r>
            <a:endParaRPr lang="en-US" sz="1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3B5685E-F1F8-417D-9C7C-27626E51ABBC}"/>
              </a:ext>
            </a:extLst>
          </p:cNvPr>
          <p:cNvSpPr txBox="1"/>
          <p:nvPr/>
        </p:nvSpPr>
        <p:spPr>
          <a:xfrm>
            <a:off x="7243916" y="444264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1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ওড়া</a:t>
            </a:r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DC29A5A-196D-4BA1-9522-3494F27C3160}"/>
              </a:ext>
            </a:extLst>
          </p:cNvPr>
          <p:cNvSpPr txBox="1"/>
          <p:nvPr/>
        </p:nvSpPr>
        <p:spPr>
          <a:xfrm>
            <a:off x="8118987" y="4450721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43689E-75CD-4B37-99A1-9423443F1911}"/>
              </a:ext>
            </a:extLst>
          </p:cNvPr>
          <p:cNvSpPr txBox="1"/>
          <p:nvPr/>
        </p:nvSpPr>
        <p:spPr>
          <a:xfrm>
            <a:off x="8984795" y="4560391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দেহের প্রান্তের দিকে   </a:t>
            </a:r>
            <a:endParaRPr lang="en-US" sz="1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9B47729-2556-4691-AB31-1696CE49ED0E}"/>
              </a:ext>
            </a:extLst>
          </p:cNvPr>
          <p:cNvSpPr txBox="1"/>
          <p:nvPr/>
        </p:nvSpPr>
        <p:spPr>
          <a:xfrm>
            <a:off x="9711813" y="454500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bn-BD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1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88B570-B15F-4E9E-932A-D93F7E24A6DB}"/>
              </a:ext>
            </a:extLst>
          </p:cNvPr>
          <p:cNvSpPr/>
          <p:nvPr/>
        </p:nvSpPr>
        <p:spPr>
          <a:xfrm>
            <a:off x="2057400" y="457201"/>
            <a:ext cx="17876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Users\User\Desktop\istock-red-check-mark.jpg">
            <a:extLst>
              <a:ext uri="{FF2B5EF4-FFF2-40B4-BE49-F238E27FC236}">
                <a16:creationId xmlns="" xmlns:a16="http://schemas.microsoft.com/office/drawing/2014/main" id="{D2D5EACF-E3CD-4768-A170-F3057DAC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130" y="5585100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q.jpg">
            <a:extLst>
              <a:ext uri="{FF2B5EF4-FFF2-40B4-BE49-F238E27FC236}">
                <a16:creationId xmlns="" xmlns:a16="http://schemas.microsoft.com/office/drawing/2014/main" id="{DC2098FC-62DD-446D-BE9F-81FEA4C5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41" y="619703"/>
            <a:ext cx="894733" cy="182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d.jpg">
            <a:extLst>
              <a:ext uri="{FF2B5EF4-FFF2-40B4-BE49-F238E27FC236}">
                <a16:creationId xmlns="" xmlns:a16="http://schemas.microsoft.com/office/drawing/2014/main" id="{4002910C-6DB7-4183-B715-7AADCED1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9" y="483060"/>
            <a:ext cx="904643" cy="19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r.jpg">
            <a:extLst>
              <a:ext uri="{FF2B5EF4-FFF2-40B4-BE49-F238E27FC236}">
                <a16:creationId xmlns="" xmlns:a16="http://schemas.microsoft.com/office/drawing/2014/main" id="{0EA904DF-7A9E-4921-A53C-12BC0686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44" y="872699"/>
            <a:ext cx="2682154" cy="9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8F1544-89C1-45B8-9324-830F4C35C90A}"/>
              </a:ext>
            </a:extLst>
          </p:cNvPr>
          <p:cNvSpPr txBox="1"/>
          <p:nvPr/>
        </p:nvSpPr>
        <p:spPr>
          <a:xfrm>
            <a:off x="6234809" y="2433852"/>
            <a:ext cx="44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0FF945-6A98-45D5-90C9-D62B4054AF38}"/>
              </a:ext>
            </a:extLst>
          </p:cNvPr>
          <p:cNvSpPr txBox="1"/>
          <p:nvPr/>
        </p:nvSpPr>
        <p:spPr>
          <a:xfrm>
            <a:off x="4282846" y="2511028"/>
            <a:ext cx="44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365DF8-DA97-44A2-91B0-D8F919D2FF32}"/>
              </a:ext>
            </a:extLst>
          </p:cNvPr>
          <p:cNvSpPr txBox="1"/>
          <p:nvPr/>
        </p:nvSpPr>
        <p:spPr>
          <a:xfrm>
            <a:off x="8370978" y="2310741"/>
            <a:ext cx="59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C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5546A3-A0CF-44B9-A602-C824EA2DAA8B}"/>
              </a:ext>
            </a:extLst>
          </p:cNvPr>
          <p:cNvSpPr txBox="1"/>
          <p:nvPr/>
        </p:nvSpPr>
        <p:spPr>
          <a:xfrm>
            <a:off x="5115930" y="3381852"/>
            <a:ext cx="265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রক্তবাহিকা কী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CDDA69-C3B5-4140-BF12-C71E59158D32}"/>
              </a:ext>
            </a:extLst>
          </p:cNvPr>
          <p:cNvSpPr txBox="1"/>
          <p:nvPr/>
        </p:nvSpPr>
        <p:spPr>
          <a:xfrm>
            <a:off x="2139291" y="3089465"/>
            <a:ext cx="454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এর মধ্যে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পার্থক্য হল-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BF5275E-869F-4E0E-8B55-C2E199173533}"/>
              </a:ext>
            </a:extLst>
          </p:cNvPr>
          <p:cNvSpPr txBox="1"/>
          <p:nvPr/>
        </p:nvSpPr>
        <p:spPr>
          <a:xfrm>
            <a:off x="2217335" y="3686377"/>
            <a:ext cx="5348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এর গহ্বর ছোট, 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এর গহ্বর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বড়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DD956CE-3F0E-4323-8CD2-1A76984F886A}"/>
              </a:ext>
            </a:extLst>
          </p:cNvPr>
          <p:cNvSpPr txBox="1"/>
          <p:nvPr/>
        </p:nvSpPr>
        <p:spPr>
          <a:xfrm>
            <a:off x="2139292" y="4258454"/>
            <a:ext cx="467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II.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এর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নাড়ীস্পন্দন আছে,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এর নাই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EC258F4-425F-4ECA-8B76-A1B8C550580B}"/>
              </a:ext>
            </a:extLst>
          </p:cNvPr>
          <p:cNvSpPr txBox="1"/>
          <p:nvPr/>
        </p:nvSpPr>
        <p:spPr>
          <a:xfrm>
            <a:off x="2139292" y="4769492"/>
            <a:ext cx="768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যুক্ত রক্ত বহন করে,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যুক্ত রক্ত বহন করে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705EA29-6BB8-4805-882B-001EE37F347D}"/>
              </a:ext>
            </a:extLst>
          </p:cNvPr>
          <p:cNvSpPr txBox="1"/>
          <p:nvPr/>
        </p:nvSpPr>
        <p:spPr>
          <a:xfrm>
            <a:off x="2057401" y="5292713"/>
            <a:ext cx="406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কোনটি সঠিক-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518A5E-5FB3-472B-B28A-ECF1843D427C}"/>
              </a:ext>
            </a:extLst>
          </p:cNvPr>
          <p:cNvSpPr txBox="1"/>
          <p:nvPr/>
        </p:nvSpPr>
        <p:spPr>
          <a:xfrm>
            <a:off x="1915830" y="5715001"/>
            <a:ext cx="143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.I,II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59A6940-97D1-43F4-AEB1-A87B7A8A5C62}"/>
              </a:ext>
            </a:extLst>
          </p:cNvPr>
          <p:cNvSpPr txBox="1"/>
          <p:nvPr/>
        </p:nvSpPr>
        <p:spPr>
          <a:xfrm>
            <a:off x="3764021" y="5727291"/>
            <a:ext cx="143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.I,III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9767F92-8D37-4187-B231-4FAF18487815}"/>
              </a:ext>
            </a:extLst>
          </p:cNvPr>
          <p:cNvSpPr txBox="1"/>
          <p:nvPr/>
        </p:nvSpPr>
        <p:spPr>
          <a:xfrm>
            <a:off x="5401220" y="5712797"/>
            <a:ext cx="143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.III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44FD433-4264-4CEB-90EA-0D6AEBAB1F8E}"/>
              </a:ext>
            </a:extLst>
          </p:cNvPr>
          <p:cNvSpPr txBox="1"/>
          <p:nvPr/>
        </p:nvSpPr>
        <p:spPr>
          <a:xfrm>
            <a:off x="7282515" y="5708135"/>
            <a:ext cx="143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.II,III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CA08350-2739-49D2-ADB1-F7619BBB2B6F}"/>
              </a:ext>
            </a:extLst>
          </p:cNvPr>
          <p:cNvSpPr txBox="1"/>
          <p:nvPr/>
        </p:nvSpPr>
        <p:spPr>
          <a:xfrm>
            <a:off x="2172504" y="3568987"/>
            <a:ext cx="4062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চিত্র 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latin typeface="NikoshBAN" pitchFamily="2" charset="0"/>
                <a:cs typeface="NikoshBAN" pitchFamily="2" charset="0"/>
              </a:rPr>
              <a:t>একটি বৈশিষ্ট্য হলো  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8707282-AEEF-432C-9D46-FC4C25DD92F7}"/>
              </a:ext>
            </a:extLst>
          </p:cNvPr>
          <p:cNvSpPr txBox="1"/>
          <p:nvPr/>
        </p:nvSpPr>
        <p:spPr>
          <a:xfrm>
            <a:off x="2202127" y="4149931"/>
            <a:ext cx="4608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কৈশিক নালী থেকে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আরম্ভ হয়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89AC103-3278-4069-A9BC-153401CB268B}"/>
              </a:ext>
            </a:extLst>
          </p:cNvPr>
          <p:cNvSpPr txBox="1"/>
          <p:nvPr/>
        </p:nvSpPr>
        <p:spPr>
          <a:xfrm>
            <a:off x="6457198" y="4149931"/>
            <a:ext cx="355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নালীপথ সরু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ওকপাটিকা নেই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91F4223-144D-4DF3-8E1C-77C528197BBB}"/>
              </a:ext>
            </a:extLst>
          </p:cNvPr>
          <p:cNvSpPr txBox="1"/>
          <p:nvPr/>
        </p:nvSpPr>
        <p:spPr>
          <a:xfrm>
            <a:off x="2229830" y="4656401"/>
            <a:ext cx="3213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প্রাচীর পুরু ও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স্থিতিস্থাপক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71AAF43-59CB-4290-A169-859749EAB005}"/>
              </a:ext>
            </a:extLst>
          </p:cNvPr>
          <p:cNvSpPr txBox="1"/>
          <p:nvPr/>
        </p:nvSpPr>
        <p:spPr>
          <a:xfrm>
            <a:off x="6457199" y="4676981"/>
            <a:ext cx="328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b="1" dirty="0">
                <a:latin typeface="NikoshBAN" pitchFamily="2" charset="0"/>
                <a:cs typeface="NikoshBAN" pitchFamily="2" charset="0"/>
              </a:rPr>
              <a:t>কৈশিক নালীতে শেষ হয়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="" xmlns:a16="http://schemas.microsoft.com/office/drawing/2014/main" id="{ABA0F34C-E450-445F-8E62-31BC091EA1F7}"/>
              </a:ext>
            </a:extLst>
          </p:cNvPr>
          <p:cNvSpPr/>
          <p:nvPr/>
        </p:nvSpPr>
        <p:spPr>
          <a:xfrm>
            <a:off x="3352800" y="466482"/>
            <a:ext cx="5486400" cy="12010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25516E-87EA-406D-B492-4C02D4EB4CF0}"/>
              </a:ext>
            </a:extLst>
          </p:cNvPr>
          <p:cNvSpPr txBox="1"/>
          <p:nvPr/>
        </p:nvSpPr>
        <p:spPr>
          <a:xfrm>
            <a:off x="4267200" y="2057400"/>
            <a:ext cx="2286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কপাটিকা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কৈশিকনালী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অলিন্দ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নিলয়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3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2C0BD0-EF24-4B87-99CA-3595AF5E8770}"/>
              </a:ext>
            </a:extLst>
          </p:cNvPr>
          <p:cNvSpPr txBox="1"/>
          <p:nvPr/>
        </p:nvSpPr>
        <p:spPr>
          <a:xfrm>
            <a:off x="4772247" y="420988"/>
            <a:ext cx="20930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BF57DB-C327-4973-A295-C8ABE418F210}"/>
              </a:ext>
            </a:extLst>
          </p:cNvPr>
          <p:cNvSpPr txBox="1"/>
          <p:nvPr/>
        </p:nvSpPr>
        <p:spPr>
          <a:xfrm>
            <a:off x="1385776" y="1199575"/>
            <a:ext cx="6583325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A52A61-C048-4B2A-AE30-E658549FB52D}"/>
              </a:ext>
            </a:extLst>
          </p:cNvPr>
          <p:cNvSpPr txBox="1"/>
          <p:nvPr/>
        </p:nvSpPr>
        <p:spPr>
          <a:xfrm>
            <a:off x="1385776" y="1805209"/>
            <a:ext cx="9773097" cy="1938992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খাচ্ছি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শ্বাস-প্রশ্বাসের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পরিশোধিত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পরিশোধিত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স্যার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হৃৎপিন্ডের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বুঝালেন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733FDE-B506-4B3D-9B8D-42DF737D1FA6}"/>
              </a:ext>
            </a:extLst>
          </p:cNvPr>
          <p:cNvSpPr txBox="1"/>
          <p:nvPr/>
        </p:nvSpPr>
        <p:spPr>
          <a:xfrm>
            <a:off x="1773864" y="3783857"/>
            <a:ext cx="209304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?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3295DB-F650-454E-AC57-02514C9EF3CF}"/>
              </a:ext>
            </a:extLst>
          </p:cNvPr>
          <p:cNvSpPr txBox="1"/>
          <p:nvPr/>
        </p:nvSpPr>
        <p:spPr>
          <a:xfrm>
            <a:off x="1773864" y="4399678"/>
            <a:ext cx="432213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8C2AA3-6946-421D-AE5C-E5880EA773D8}"/>
              </a:ext>
            </a:extLst>
          </p:cNvPr>
          <p:cNvSpPr txBox="1"/>
          <p:nvPr/>
        </p:nvSpPr>
        <p:spPr>
          <a:xfrm>
            <a:off x="1773864" y="5005312"/>
            <a:ext cx="580715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প্রাণীদেহের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D1E603-659D-413B-AE6E-F06EDCCFBB96}"/>
              </a:ext>
            </a:extLst>
          </p:cNvPr>
          <p:cNvSpPr txBox="1"/>
          <p:nvPr/>
        </p:nvSpPr>
        <p:spPr>
          <a:xfrm>
            <a:off x="1773864" y="5645490"/>
            <a:ext cx="7295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শিরা-এই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নামকরণের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9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ery And Vein Structure As A Human Circulation Concept With ...">
            <a:extLst>
              <a:ext uri="{FF2B5EF4-FFF2-40B4-BE49-F238E27FC236}">
                <a16:creationId xmlns="" xmlns:a16="http://schemas.microsoft.com/office/drawing/2014/main" id="{E2E9A443-1BE6-407F-AC3E-8B5790AF1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04037"/>
            <a:ext cx="10366375" cy="60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B1285E6-72FE-4187-B596-BF72985A44EC}"/>
              </a:ext>
            </a:extLst>
          </p:cNvPr>
          <p:cNvSpPr txBox="1"/>
          <p:nvPr/>
        </p:nvSpPr>
        <p:spPr>
          <a:xfrm>
            <a:off x="2923518" y="2102899"/>
            <a:ext cx="6041347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13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3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3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00" b="1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E852D8-14A0-47DF-BA02-3A2C96E5F640}"/>
              </a:ext>
            </a:extLst>
          </p:cNvPr>
          <p:cNvSpPr txBox="1"/>
          <p:nvPr/>
        </p:nvSpPr>
        <p:spPr>
          <a:xfrm>
            <a:off x="851540" y="3977147"/>
            <a:ext cx="4959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গুনজন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পদবিঃ 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বাজুয়া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দাকোপ,খুলনা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14.png">
            <a:extLst>
              <a:ext uri="{FF2B5EF4-FFF2-40B4-BE49-F238E27FC236}">
                <a16:creationId xmlns="" xmlns:a16="http://schemas.microsoft.com/office/drawing/2014/main" id="{98B83DDF-5125-422C-A51B-013E02F8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80521">
            <a:off x="5202015" y="2591655"/>
            <a:ext cx="2920444" cy="29204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E47D57-0781-446B-A334-0F12C50B1BE1}"/>
              </a:ext>
            </a:extLst>
          </p:cNvPr>
          <p:cNvSpPr txBox="1"/>
          <p:nvPr/>
        </p:nvSpPr>
        <p:spPr>
          <a:xfrm>
            <a:off x="7549610" y="4051877"/>
            <a:ext cx="4297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শ্রেণী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- অধ্যায়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পাঠ- (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৯-১০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ং: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৫৩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৫৫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E27B41-0E44-429C-AFDC-6B27D6A6ADC5}"/>
              </a:ext>
            </a:extLst>
          </p:cNvPr>
          <p:cNvSpPr/>
          <p:nvPr/>
        </p:nvSpPr>
        <p:spPr>
          <a:xfrm>
            <a:off x="4654266" y="663406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35B076-D43D-46CD-9926-953AF0907051}"/>
              </a:ext>
            </a:extLst>
          </p:cNvPr>
          <p:cNvSpPr/>
          <p:nvPr/>
        </p:nvSpPr>
        <p:spPr>
          <a:xfrm>
            <a:off x="8851199" y="1319906"/>
            <a:ext cx="1918611" cy="23585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C:\Users\Hp\Desktop\kuakat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61" y="1029596"/>
            <a:ext cx="2667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32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A03DA733-C338-4774-A543-7B13F72B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5" y="1071229"/>
            <a:ext cx="4051004" cy="5159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রক্ত দেওয়ার আগে এই ৫টি বিষয় মাথায় ...">
            <a:extLst>
              <a:ext uri="{FF2B5EF4-FFF2-40B4-BE49-F238E27FC236}">
                <a16:creationId xmlns="" xmlns:a16="http://schemas.microsoft.com/office/drawing/2014/main" id="{36A8EC3A-6086-4D05-AE86-1EE4FB90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30" y="1071229"/>
            <a:ext cx="3593804" cy="5159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CB1CEC-1FE1-4862-B96D-0B840BF2D5C2}"/>
              </a:ext>
            </a:extLst>
          </p:cNvPr>
          <p:cNvSpPr txBox="1"/>
          <p:nvPr/>
        </p:nvSpPr>
        <p:spPr>
          <a:xfrm>
            <a:off x="3657600" y="222651"/>
            <a:ext cx="5083791" cy="412194"/>
          </a:xfrm>
          <a:prstGeom prst="round2DiagRect">
            <a:avLst>
              <a:gd name="adj1" fmla="val 18946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DCDE40-77B9-4CC8-B0D0-857564418F6A}"/>
              </a:ext>
            </a:extLst>
          </p:cNvPr>
          <p:cNvSpPr txBox="1"/>
          <p:nvPr/>
        </p:nvSpPr>
        <p:spPr>
          <a:xfrm>
            <a:off x="1207827" y="195013"/>
            <a:ext cx="10338179" cy="583942"/>
          </a:xfrm>
          <a:prstGeom prst="round2DiagRect">
            <a:avLst>
              <a:gd name="adj1" fmla="val 18946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রক্তবাহিকা বা রক্তনালী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হৃৎপিন্ড (Heart) হৃৎপেশী দ্বারা তৈরী ...">
            <a:extLst>
              <a:ext uri="{FF2B5EF4-FFF2-40B4-BE49-F238E27FC236}">
                <a16:creationId xmlns="" xmlns:a16="http://schemas.microsoft.com/office/drawing/2014/main" id="{FBCD1CE0-2E7A-4DE4-917E-37F34ACF1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65" y="1071229"/>
            <a:ext cx="3593804" cy="5159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ইয়োগা: সুদেহী মনের খোঁজে ।০৬। অন্য ...">
            <a:extLst>
              <a:ext uri="{FF2B5EF4-FFF2-40B4-BE49-F238E27FC236}">
                <a16:creationId xmlns="" xmlns:a16="http://schemas.microsoft.com/office/drawing/2014/main" id="{4B4FCB17-0208-4961-893D-25DE9E07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54" y="0"/>
            <a:ext cx="4784651" cy="66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7AD6205-8F57-40ED-AED2-5196786248A5}"/>
              </a:ext>
            </a:extLst>
          </p:cNvPr>
          <p:cNvSpPr txBox="1"/>
          <p:nvPr/>
        </p:nvSpPr>
        <p:spPr>
          <a:xfrm>
            <a:off x="2923518" y="2102899"/>
            <a:ext cx="6041347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5678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1300" b="1" dirty="0" err="1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রক্তনালী</a:t>
            </a:r>
            <a:r>
              <a:rPr lang="en-US" sz="113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300" b="1" dirty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300" b="1" dirty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5DD9E07-6151-4850-95D4-EE61B0CFEB1B}"/>
              </a:ext>
            </a:extLst>
          </p:cNvPr>
          <p:cNvSpPr txBox="1"/>
          <p:nvPr/>
        </p:nvSpPr>
        <p:spPr>
          <a:xfrm>
            <a:off x="8623441" y="5503625"/>
            <a:ext cx="1921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পৃষ্ঠাঃ৫৩-৫৫  </a:t>
            </a:r>
          </a:p>
        </p:txBody>
      </p:sp>
    </p:spTree>
    <p:extLst>
      <p:ext uri="{BB962C8B-B14F-4D97-AF65-F5344CB8AC3E}">
        <p14:creationId xmlns:p14="http://schemas.microsoft.com/office/powerpoint/2010/main" val="268003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.gif">
            <a:extLst>
              <a:ext uri="{FF2B5EF4-FFF2-40B4-BE49-F238E27FC236}">
                <a16:creationId xmlns="" xmlns:a16="http://schemas.microsoft.com/office/drawing/2014/main" id="{00F3F828-02D8-40B3-9131-65FF3DCA5C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9" y="1261793"/>
            <a:ext cx="7105110" cy="45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New folder (2)\pppp.gif">
            <a:extLst>
              <a:ext uri="{FF2B5EF4-FFF2-40B4-BE49-F238E27FC236}">
                <a16:creationId xmlns="" xmlns:a16="http://schemas.microsoft.com/office/drawing/2014/main" id="{5927BA86-329A-4854-BBE2-64586A58F4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59" y="1128132"/>
            <a:ext cx="7315200" cy="444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9B3C39-6321-46E5-A7C9-CD4B884EC2F2}"/>
              </a:ext>
            </a:extLst>
          </p:cNvPr>
          <p:cNvSpPr txBox="1"/>
          <p:nvPr/>
        </p:nvSpPr>
        <p:spPr>
          <a:xfrm>
            <a:off x="4743449" y="381001"/>
            <a:ext cx="2495550" cy="446544"/>
          </a:xfrm>
          <a:prstGeom prst="round2DiagRect">
            <a:avLst>
              <a:gd name="adj1" fmla="val 18946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421C45A-F1F7-453E-988F-F9E9EFA23139}"/>
              </a:ext>
            </a:extLst>
          </p:cNvPr>
          <p:cNvSpPr/>
          <p:nvPr/>
        </p:nvSpPr>
        <p:spPr>
          <a:xfrm>
            <a:off x="6234546" y="5411849"/>
            <a:ext cx="1614055" cy="2943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DF6E8A-CE16-420D-9BF6-39171973531B}"/>
              </a:ext>
            </a:extLst>
          </p:cNvPr>
          <p:cNvSpPr txBox="1"/>
          <p:nvPr/>
        </p:nvSpPr>
        <p:spPr>
          <a:xfrm>
            <a:off x="4104745" y="381000"/>
            <a:ext cx="3982509" cy="446544"/>
          </a:xfrm>
          <a:prstGeom prst="round2DiagRect">
            <a:avLst>
              <a:gd name="adj1" fmla="val 18946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রক্তবাহিকা বা রক্তনালী কী  ?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Root\Animated-gif-spinning-question-mark-picture-moving.gif">
            <a:extLst>
              <a:ext uri="{FF2B5EF4-FFF2-40B4-BE49-F238E27FC236}">
                <a16:creationId xmlns="" xmlns:a16="http://schemas.microsoft.com/office/drawing/2014/main" id="{8DF4A8EE-004B-4DF7-BE6E-CA362CF559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69" y="6129426"/>
            <a:ext cx="369711" cy="5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1E396E-E0C5-40B8-924E-BCDFE6261AA6}"/>
              </a:ext>
            </a:extLst>
          </p:cNvPr>
          <p:cNvSpPr txBox="1"/>
          <p:nvPr/>
        </p:nvSpPr>
        <p:spPr>
          <a:xfrm>
            <a:off x="2438399" y="6129426"/>
            <a:ext cx="731520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যেসব নালীর মধ্য দিয়ে রক্ত প্রবাহিত হয়  সেসব নালীকেই রক্তনালী বলে ।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tery and Vein Cross Section Diagram | Quizlet">
            <a:extLst>
              <a:ext uri="{FF2B5EF4-FFF2-40B4-BE49-F238E27FC236}">
                <a16:creationId xmlns="" xmlns:a16="http://schemas.microsoft.com/office/drawing/2014/main" id="{362061D9-1EBA-488D-9B49-14DC70FF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5" y="1069956"/>
            <a:ext cx="8729329" cy="47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B2BBCF-8D73-4952-B8EF-A3D67C1D6DBA}"/>
              </a:ext>
            </a:extLst>
          </p:cNvPr>
          <p:cNvSpPr txBox="1"/>
          <p:nvPr/>
        </p:nvSpPr>
        <p:spPr>
          <a:xfrm>
            <a:off x="3060376" y="369808"/>
            <a:ext cx="57433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রক্তনালি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B835C7-3200-41F8-84C0-9FE70CFE3E9C}"/>
              </a:ext>
            </a:extLst>
          </p:cNvPr>
          <p:cNvSpPr txBox="1"/>
          <p:nvPr/>
        </p:nvSpPr>
        <p:spPr>
          <a:xfrm>
            <a:off x="1904709" y="5495655"/>
            <a:ext cx="142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20D2FF-4391-48A7-BC2A-87E6BD3108AF}"/>
              </a:ext>
            </a:extLst>
          </p:cNvPr>
          <p:cNvSpPr txBox="1"/>
          <p:nvPr/>
        </p:nvSpPr>
        <p:spPr>
          <a:xfrm>
            <a:off x="6340413" y="5641849"/>
            <a:ext cx="1424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F2709A3-1B52-454D-BCA5-9ADF0F9D9D97}"/>
              </a:ext>
            </a:extLst>
          </p:cNvPr>
          <p:cNvSpPr txBox="1"/>
          <p:nvPr/>
        </p:nvSpPr>
        <p:spPr>
          <a:xfrm>
            <a:off x="8456291" y="1069956"/>
            <a:ext cx="243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কৈশিকনালি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384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7637D2-40F5-4225-BD0D-CFAEF414E43D}"/>
              </a:ext>
            </a:extLst>
          </p:cNvPr>
          <p:cNvSpPr txBox="1"/>
          <p:nvPr/>
        </p:nvSpPr>
        <p:spPr>
          <a:xfrm>
            <a:off x="4869426" y="1261255"/>
            <a:ext cx="2133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30DBFD-7815-4BBB-952B-156EB129D359}"/>
              </a:ext>
            </a:extLst>
          </p:cNvPr>
          <p:cNvSpPr txBox="1"/>
          <p:nvPr/>
        </p:nvSpPr>
        <p:spPr>
          <a:xfrm>
            <a:off x="8160313" y="138436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মি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6987DD-1358-4256-B14F-73034BD904FF}"/>
              </a:ext>
            </a:extLst>
          </p:cNvPr>
          <p:cNvSpPr txBox="1"/>
          <p:nvPr/>
        </p:nvSpPr>
        <p:spPr>
          <a:xfrm>
            <a:off x="2209800" y="3193312"/>
            <a:ext cx="77724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রক্তনালী কী লিখ  ?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গঠন,আকৃতি ও কাজের ভিত্তিতে রক্তনালীর প্রকারভেদ লিখ?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09BEE54C-9412-49FB-B6B4-69ED82B02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0328"/>
              </p:ext>
            </p:extLst>
          </p:nvPr>
        </p:nvGraphicFramePr>
        <p:xfrm>
          <a:off x="1967024" y="1010093"/>
          <a:ext cx="8661990" cy="5454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9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2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95215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20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726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2" descr="C:\Users\User\Desktop\5.gif">
            <a:extLst>
              <a:ext uri="{FF2B5EF4-FFF2-40B4-BE49-F238E27FC236}">
                <a16:creationId xmlns="" xmlns:a16="http://schemas.microsoft.com/office/drawing/2014/main" id="{DC4F3765-EC58-4247-B04D-6D2EA740E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13" y="1542396"/>
            <a:ext cx="4016593" cy="40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69DE895-842D-4BA0-B4DA-35F5C9A7252B}"/>
              </a:ext>
            </a:extLst>
          </p:cNvPr>
          <p:cNvSpPr/>
          <p:nvPr/>
        </p:nvSpPr>
        <p:spPr>
          <a:xfrm>
            <a:off x="2323215" y="1745553"/>
            <a:ext cx="707923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4F91201-2D23-4041-91A1-32AFCFFF3443}"/>
              </a:ext>
            </a:extLst>
          </p:cNvPr>
          <p:cNvSpPr/>
          <p:nvPr/>
        </p:nvSpPr>
        <p:spPr>
          <a:xfrm>
            <a:off x="4803401" y="1593153"/>
            <a:ext cx="1371600" cy="304800"/>
          </a:xfrm>
          <a:prstGeom prst="rect">
            <a:avLst/>
          </a:prstGeom>
          <a:solidFill>
            <a:srgbClr val="FDC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24">
            <a:extLst>
              <a:ext uri="{FF2B5EF4-FFF2-40B4-BE49-F238E27FC236}">
                <a16:creationId xmlns="" xmlns:a16="http://schemas.microsoft.com/office/drawing/2014/main" id="{A6C37065-9A3E-46B7-BEE8-88BB2AC84A2F}"/>
              </a:ext>
            </a:extLst>
          </p:cNvPr>
          <p:cNvSpPr/>
          <p:nvPr/>
        </p:nvSpPr>
        <p:spPr>
          <a:xfrm>
            <a:off x="3606324" y="199360"/>
            <a:ext cx="5574891" cy="5107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বল চিত্রের রক্তনালীর বৈশিষ্ট্য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938325F-FAD1-4FC0-B2AC-BDE075B3A82A}"/>
              </a:ext>
            </a:extLst>
          </p:cNvPr>
          <p:cNvSpPr txBox="1"/>
          <p:nvPr/>
        </p:nvSpPr>
        <p:spPr>
          <a:xfrm>
            <a:off x="4395362" y="205035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B40CC59-DD02-42D9-8F48-ECE1CE44508C}"/>
              </a:ext>
            </a:extLst>
          </p:cNvPr>
          <p:cNvSpPr txBox="1"/>
          <p:nvPr/>
        </p:nvSpPr>
        <p:spPr>
          <a:xfrm>
            <a:off x="5860368" y="188522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</a:t>
            </a: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2AC8569-3E9D-480F-AFA2-6CFAA1FFE589}"/>
              </a:ext>
            </a:extLst>
          </p:cNvPr>
          <p:cNvSpPr txBox="1"/>
          <p:nvPr/>
        </p:nvSpPr>
        <p:spPr>
          <a:xfrm>
            <a:off x="6666614" y="291553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রক্তনালীর মাধ্যমে অক্সিজেন সমৃদ্ধ রক্ত হৃদপিন্ড থেকে উৎপন্ন হয়ে সারাদেহে বাহিত হয়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C:\Users\User\Desktop\123456\bloodtransport copy.jpg">
            <a:extLst>
              <a:ext uri="{FF2B5EF4-FFF2-40B4-BE49-F238E27FC236}">
                <a16:creationId xmlns="" xmlns:a16="http://schemas.microsoft.com/office/drawing/2014/main" id="{E57680C1-EF45-4AC1-8138-DAD69B21F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r="65010" b="23294"/>
          <a:stretch/>
        </p:blipFill>
        <p:spPr bwMode="auto">
          <a:xfrm>
            <a:off x="2236657" y="1577329"/>
            <a:ext cx="3540752" cy="41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 Diagonal Corner Rectangle 30">
            <a:extLst>
              <a:ext uri="{FF2B5EF4-FFF2-40B4-BE49-F238E27FC236}">
                <a16:creationId xmlns="" xmlns:a16="http://schemas.microsoft.com/office/drawing/2014/main" id="{9F13B290-E317-4A87-A089-E5E1C91DD4AB}"/>
              </a:ext>
            </a:extLst>
          </p:cNvPr>
          <p:cNvSpPr/>
          <p:nvPr/>
        </p:nvSpPr>
        <p:spPr>
          <a:xfrm>
            <a:off x="2798849" y="206247"/>
            <a:ext cx="7189839" cy="44267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দেখে বল চিত্রের রক্তনালীর প্রাচীর কয়স্তর বিশিষ্ট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62BF786-DEDE-4445-B34F-13E71ECA4FE9}"/>
              </a:ext>
            </a:extLst>
          </p:cNvPr>
          <p:cNvSpPr txBox="1"/>
          <p:nvPr/>
        </p:nvSpPr>
        <p:spPr>
          <a:xfrm>
            <a:off x="6666614" y="342183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রক্তনালীর প্রাচীর তিনস্তর বিশিষ্ট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32">
            <a:extLst>
              <a:ext uri="{FF2B5EF4-FFF2-40B4-BE49-F238E27FC236}">
                <a16:creationId xmlns="" xmlns:a16="http://schemas.microsoft.com/office/drawing/2014/main" id="{6EAF88CE-3154-4152-9380-D24787511835}"/>
              </a:ext>
            </a:extLst>
          </p:cNvPr>
          <p:cNvSpPr/>
          <p:nvPr/>
        </p:nvSpPr>
        <p:spPr>
          <a:xfrm>
            <a:off x="2550409" y="213134"/>
            <a:ext cx="7513072" cy="44267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দেখে বল চিত্রের রক্তনালীর প্রাচীর ও নালীপথ কেমন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21CE001-D126-4DA1-B4E3-E699D0DEEE06}"/>
              </a:ext>
            </a:extLst>
          </p:cNvPr>
          <p:cNvSpPr txBox="1"/>
          <p:nvPr/>
        </p:nvSpPr>
        <p:spPr>
          <a:xfrm>
            <a:off x="6832532" y="3094354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রক্তনালীর প্রাচীর পুরু ও নালীপথ সরু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3" descr="C:\Users\User\Desktop\2.jpg">
            <a:extLst>
              <a:ext uri="{FF2B5EF4-FFF2-40B4-BE49-F238E27FC236}">
                <a16:creationId xmlns="" xmlns:a16="http://schemas.microsoft.com/office/drawing/2014/main" id="{DF874A57-6B9C-49A7-BB1A-609B9918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33" y="1466859"/>
            <a:ext cx="4099551" cy="41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 Diagonal Corner Rectangle 35">
            <a:extLst>
              <a:ext uri="{FF2B5EF4-FFF2-40B4-BE49-F238E27FC236}">
                <a16:creationId xmlns="" xmlns:a16="http://schemas.microsoft.com/office/drawing/2014/main" id="{DA671F7C-702B-450D-8F7B-3EB0B57963FB}"/>
              </a:ext>
            </a:extLst>
          </p:cNvPr>
          <p:cNvSpPr/>
          <p:nvPr/>
        </p:nvSpPr>
        <p:spPr>
          <a:xfrm>
            <a:off x="2975849" y="164397"/>
            <a:ext cx="6732639" cy="442674"/>
          </a:xfrm>
          <a:prstGeom prst="round2Diag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বল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রক্তনালীর কপাটিকা আছে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D1A63D6-9090-4E60-A039-1933727768EA}"/>
              </a:ext>
            </a:extLst>
          </p:cNvPr>
          <p:cNvSpPr txBox="1"/>
          <p:nvPr/>
        </p:nvSpPr>
        <p:spPr>
          <a:xfrm>
            <a:off x="6825158" y="307016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এই রক্তনালীর কপাটিকা থাকে না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1F68C229-94A9-48D0-A443-A393CEF476EA}"/>
              </a:ext>
            </a:extLst>
          </p:cNvPr>
          <p:cNvSpPr/>
          <p:nvPr/>
        </p:nvSpPr>
        <p:spPr>
          <a:xfrm>
            <a:off x="2799358" y="490011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A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AB80CD9-E727-4A6D-B6A9-3223637D6A23}"/>
              </a:ext>
            </a:extLst>
          </p:cNvPr>
          <p:cNvSpPr/>
          <p:nvPr/>
        </p:nvSpPr>
        <p:spPr>
          <a:xfrm>
            <a:off x="4929272" y="490011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B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DD41F17-5DFD-4F52-BE86-A740FFD677BF}"/>
              </a:ext>
            </a:extLst>
          </p:cNvPr>
          <p:cNvSpPr txBox="1"/>
          <p:nvPr/>
        </p:nvSpPr>
        <p:spPr>
          <a:xfrm rot="19047808">
            <a:off x="625258" y="475786"/>
            <a:ext cx="129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ধম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49E6179-B0FD-46A4-85D2-7D554EB35B0A}"/>
              </a:ext>
            </a:extLst>
          </p:cNvPr>
          <p:cNvSpPr txBox="1"/>
          <p:nvPr/>
        </p:nvSpPr>
        <p:spPr>
          <a:xfrm>
            <a:off x="6708199" y="2909687"/>
            <a:ext cx="3891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রক্তবাহী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নালি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হৃৎপিণ্ড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অঙ্গে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C -0.00208 -0.00069 -0.00451 -0.00069 -0.00642 -0.00208 C -0.01076 -0.00532 -0.01094 -0.01088 -0.01597 -0.01273 C -0.02239 -0.01504 -0.02899 -0.01551 -0.03542 -0.01713 C -0.04045 -0.01852 -0.05 -0.02361 -0.05 -0.02361 C -0.05451 -0.02315 -0.06892 -0.02569 -0.07413 -0.01713 C -0.07726 -0.0118 -0.07552 -0.0037 -0.07743 0.00232 C -0.07899 0.00695 -0.08385 0.01505 -0.08385 0.01505 C -0.08437 0.0301 -0.08403 0.04514 -0.08542 0.06019 C -0.08576 0.06343 -0.08854 0.06574 -0.08871 0.06898 C -0.0901 0.09607 -0.08941 0.12338 -0.09028 0.1507 C -0.09062 0.15949 -0.09514 0.17639 -0.09514 0.17639 C -0.09653 0.22431 -0.09774 0.27292 -0.10156 0.3206 C -0.10208 0.33843 -0.10173 0.35648 -0.10312 0.37431 C -0.1033 0.37685 -0.10555 0.37848 -0.10642 0.38079 C -0.10781 0.38496 -0.10955 0.39352 -0.10955 0.39352 C -0.11094 0.41065 -0.11163 0.42824 -0.11441 0.44514 C -0.11632 0.45672 -0.11927 0.46528 -0.11927 0.47755 " pathEditMode="relative" ptsTypes="fffffffffffffffff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6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3" grpId="0" animBg="1"/>
      <p:bldP spid="23" grpId="1" animBg="1"/>
      <p:bldP spid="24" grpId="0"/>
      <p:bldP spid="24" grpId="1"/>
      <p:bldP spid="25" grpId="0"/>
      <p:bldP spid="26" grpId="0"/>
      <p:bldP spid="27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123456\8a8ecc6c7cc45a237ace0b7beeff91ec.jpg">
            <a:extLst>
              <a:ext uri="{FF2B5EF4-FFF2-40B4-BE49-F238E27FC236}">
                <a16:creationId xmlns="" xmlns:a16="http://schemas.microsoft.com/office/drawing/2014/main" id="{B8119A05-11E5-4EB5-AA15-1BE00B3CD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154493" y="1133540"/>
            <a:ext cx="2438400" cy="52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4959A3E8-4C71-43B2-A2FE-80AD149352A3}"/>
              </a:ext>
            </a:extLst>
          </p:cNvPr>
          <p:cNvCxnSpPr/>
          <p:nvPr/>
        </p:nvCxnSpPr>
        <p:spPr>
          <a:xfrm flipH="1" flipV="1">
            <a:off x="3830893" y="4981640"/>
            <a:ext cx="76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E7C3AC3-2C67-4544-8183-0BED6AE25B4D}"/>
              </a:ext>
            </a:extLst>
          </p:cNvPr>
          <p:cNvCxnSpPr/>
          <p:nvPr/>
        </p:nvCxnSpPr>
        <p:spPr>
          <a:xfrm flipH="1" flipV="1">
            <a:off x="3792793" y="5567888"/>
            <a:ext cx="76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742D26ED-1043-4897-B2EA-BC93F1A71D72}"/>
              </a:ext>
            </a:extLst>
          </p:cNvPr>
          <p:cNvCxnSpPr/>
          <p:nvPr/>
        </p:nvCxnSpPr>
        <p:spPr>
          <a:xfrm flipV="1">
            <a:off x="3373693" y="3880839"/>
            <a:ext cx="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D91C99E0-D3FE-4622-9DE7-207E5FFE9012}"/>
              </a:ext>
            </a:extLst>
          </p:cNvPr>
          <p:cNvCxnSpPr/>
          <p:nvPr/>
        </p:nvCxnSpPr>
        <p:spPr>
          <a:xfrm flipV="1">
            <a:off x="3154925" y="4294611"/>
            <a:ext cx="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83A3A1E-23B6-48AA-ACAA-8119F5CB721B}"/>
              </a:ext>
            </a:extLst>
          </p:cNvPr>
          <p:cNvCxnSpPr/>
          <p:nvPr/>
        </p:nvCxnSpPr>
        <p:spPr>
          <a:xfrm flipV="1">
            <a:off x="3078725" y="4733375"/>
            <a:ext cx="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F01F44A6-0EFD-483D-9913-8C0E7D139C0C}"/>
              </a:ext>
            </a:extLst>
          </p:cNvPr>
          <p:cNvCxnSpPr/>
          <p:nvPr/>
        </p:nvCxnSpPr>
        <p:spPr>
          <a:xfrm flipV="1">
            <a:off x="3068893" y="5286440"/>
            <a:ext cx="0" cy="2814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388C4AB-B82C-4226-84A2-1E0AD3ACD5DD}"/>
              </a:ext>
            </a:extLst>
          </p:cNvPr>
          <p:cNvCxnSpPr/>
          <p:nvPr/>
        </p:nvCxnSpPr>
        <p:spPr>
          <a:xfrm flipH="1" flipV="1">
            <a:off x="3669890" y="3652239"/>
            <a:ext cx="76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35F0D99-472E-492D-92AD-8773BEA39B76}"/>
              </a:ext>
            </a:extLst>
          </p:cNvPr>
          <p:cNvCxnSpPr/>
          <p:nvPr/>
        </p:nvCxnSpPr>
        <p:spPr>
          <a:xfrm flipH="1" flipV="1">
            <a:off x="3755922" y="4333940"/>
            <a:ext cx="76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3F469B7-7F68-4D02-9BDA-11155EAA4CBB}"/>
              </a:ext>
            </a:extLst>
          </p:cNvPr>
          <p:cNvCxnSpPr/>
          <p:nvPr/>
        </p:nvCxnSpPr>
        <p:spPr>
          <a:xfrm flipH="1" flipV="1">
            <a:off x="4310216" y="3161957"/>
            <a:ext cx="54080" cy="1996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7ED2915D-91AF-403C-AE55-DC4C3AAE4D7E}"/>
              </a:ext>
            </a:extLst>
          </p:cNvPr>
          <p:cNvCxnSpPr/>
          <p:nvPr/>
        </p:nvCxnSpPr>
        <p:spPr>
          <a:xfrm flipV="1">
            <a:off x="2692809" y="3361573"/>
            <a:ext cx="76200" cy="2716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B6CB7E0C-22C7-4549-8C50-10676DF44BCB}"/>
              </a:ext>
            </a:extLst>
          </p:cNvPr>
          <p:cNvCxnSpPr/>
          <p:nvPr/>
        </p:nvCxnSpPr>
        <p:spPr>
          <a:xfrm flipV="1">
            <a:off x="2775154" y="2733740"/>
            <a:ext cx="76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66156EB-2CB2-4FD3-B326-1DA54AE1BBA0}"/>
              </a:ext>
            </a:extLst>
          </p:cNvPr>
          <p:cNvCxnSpPr/>
          <p:nvPr/>
        </p:nvCxnSpPr>
        <p:spPr>
          <a:xfrm flipV="1">
            <a:off x="2851355" y="2487934"/>
            <a:ext cx="151171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193BE52-8A6B-46FA-A0EA-E00909074C6B}"/>
              </a:ext>
            </a:extLst>
          </p:cNvPr>
          <p:cNvCxnSpPr/>
          <p:nvPr/>
        </p:nvCxnSpPr>
        <p:spPr>
          <a:xfrm flipV="1">
            <a:off x="3002525" y="2253803"/>
            <a:ext cx="304800" cy="1143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6144A3B7-36F8-461A-B6DC-2023C04E31EB}"/>
              </a:ext>
            </a:extLst>
          </p:cNvPr>
          <p:cNvCxnSpPr/>
          <p:nvPr/>
        </p:nvCxnSpPr>
        <p:spPr>
          <a:xfrm flipH="1">
            <a:off x="3336822" y="2251345"/>
            <a:ext cx="228600" cy="11921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754CBE1C-52D6-4F9D-B12D-490648E947ED}"/>
              </a:ext>
            </a:extLst>
          </p:cNvPr>
          <p:cNvCxnSpPr/>
          <p:nvPr/>
        </p:nvCxnSpPr>
        <p:spPr>
          <a:xfrm flipH="1" flipV="1">
            <a:off x="3755923" y="2271624"/>
            <a:ext cx="265470" cy="1143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D14394F-D1F2-4CCA-9093-5FE9874A8018}"/>
              </a:ext>
            </a:extLst>
          </p:cNvPr>
          <p:cNvCxnSpPr/>
          <p:nvPr/>
        </p:nvCxnSpPr>
        <p:spPr>
          <a:xfrm flipH="1" flipV="1">
            <a:off x="4179938" y="2505140"/>
            <a:ext cx="762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A3E059B9-AD90-4256-9D01-C5F083143BA0}"/>
              </a:ext>
            </a:extLst>
          </p:cNvPr>
          <p:cNvCxnSpPr/>
          <p:nvPr/>
        </p:nvCxnSpPr>
        <p:spPr>
          <a:xfrm flipV="1">
            <a:off x="4364296" y="3497381"/>
            <a:ext cx="0" cy="31883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515AA683-2CA8-4AEE-8A3D-D72E5208135F}"/>
              </a:ext>
            </a:extLst>
          </p:cNvPr>
          <p:cNvCxnSpPr/>
          <p:nvPr/>
        </p:nvCxnSpPr>
        <p:spPr>
          <a:xfrm flipV="1">
            <a:off x="3479390" y="2939836"/>
            <a:ext cx="0" cy="183591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EB758866-0A58-4F6A-A120-B05B52029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70332"/>
              </p:ext>
            </p:extLst>
          </p:nvPr>
        </p:nvGraphicFramePr>
        <p:xfrm>
          <a:off x="1905000" y="1133542"/>
          <a:ext cx="8229846" cy="5265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13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85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55333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53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53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Picture 6" descr="C:\Users\User\Desktop\d.jpg">
            <a:extLst>
              <a:ext uri="{FF2B5EF4-FFF2-40B4-BE49-F238E27FC236}">
                <a16:creationId xmlns="" xmlns:a16="http://schemas.microsoft.com/office/drawing/2014/main" id="{FD2B52A6-2A96-4186-804C-BB649789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47" y="1385758"/>
            <a:ext cx="1281881" cy="27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961ED60-83E6-4C0F-A631-96F2FDAACF73}"/>
              </a:ext>
            </a:extLst>
          </p:cNvPr>
          <p:cNvSpPr txBox="1"/>
          <p:nvPr/>
        </p:nvSpPr>
        <p:spPr>
          <a:xfrm>
            <a:off x="4918586" y="307709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27" name="Round Diagonal Corner Rectangle 28">
            <a:extLst>
              <a:ext uri="{FF2B5EF4-FFF2-40B4-BE49-F238E27FC236}">
                <a16:creationId xmlns="" xmlns:a16="http://schemas.microsoft.com/office/drawing/2014/main" id="{3661C4CD-0A3D-4E93-B2EF-B1CEF32DBF72}"/>
              </a:ext>
            </a:extLst>
          </p:cNvPr>
          <p:cNvSpPr/>
          <p:nvPr/>
        </p:nvSpPr>
        <p:spPr>
          <a:xfrm>
            <a:off x="3451123" y="304800"/>
            <a:ext cx="5574891" cy="5107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বল চিত্রের রক্তনালীর বৈশিষ্ট্য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 Diagonal Corner Rectangle 29">
            <a:extLst>
              <a:ext uri="{FF2B5EF4-FFF2-40B4-BE49-F238E27FC236}">
                <a16:creationId xmlns="" xmlns:a16="http://schemas.microsoft.com/office/drawing/2014/main" id="{8C3EAF6D-7874-4846-B2AF-DC8164A9CB5C}"/>
              </a:ext>
            </a:extLst>
          </p:cNvPr>
          <p:cNvSpPr/>
          <p:nvPr/>
        </p:nvSpPr>
        <p:spPr>
          <a:xfrm>
            <a:off x="2631850" y="304800"/>
            <a:ext cx="7189839" cy="51077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4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দেখে বল চিত্রের রক্তনালীর প্রাচীর কয়স্তর বিশিষ্ট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 Diagonal Corner Rectangle 30">
            <a:extLst>
              <a:ext uri="{FF2B5EF4-FFF2-40B4-BE49-F238E27FC236}">
                <a16:creationId xmlns="" xmlns:a16="http://schemas.microsoft.com/office/drawing/2014/main" id="{B52EFB85-DF18-4F4E-9A59-119E6280A8B9}"/>
              </a:ext>
            </a:extLst>
          </p:cNvPr>
          <p:cNvSpPr/>
          <p:nvPr/>
        </p:nvSpPr>
        <p:spPr>
          <a:xfrm>
            <a:off x="2476994" y="304800"/>
            <a:ext cx="7513072" cy="64698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দেখে বল চিত্রের রক্তনালীর প্রাচীর ও নালীপথ কেমন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 Diagonal Corner Rectangle 31">
            <a:extLst>
              <a:ext uri="{FF2B5EF4-FFF2-40B4-BE49-F238E27FC236}">
                <a16:creationId xmlns="" xmlns:a16="http://schemas.microsoft.com/office/drawing/2014/main" id="{56597593-ACD3-4ED9-84C5-5330B98EC98D}"/>
              </a:ext>
            </a:extLst>
          </p:cNvPr>
          <p:cNvSpPr/>
          <p:nvPr/>
        </p:nvSpPr>
        <p:spPr>
          <a:xfrm>
            <a:off x="2867211" y="304800"/>
            <a:ext cx="6732639" cy="44267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দেখে বল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চিত্রের রক্তনালীর কপাটিকা আছে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66287C-1289-428D-BFB2-6DBCEFCEF904}"/>
              </a:ext>
            </a:extLst>
          </p:cNvPr>
          <p:cNvSpPr txBox="1"/>
          <p:nvPr/>
        </p:nvSpPr>
        <p:spPr>
          <a:xfrm>
            <a:off x="6441154" y="482797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এই রক্তনালীর মাধ্যমে কার্বন-ডাই-অক্সাইড সমৃদ্ধ রক্ত দেহের বিভিন্ন অংশ থেকে হৃদপিণ্ডে ফিরে আসে  ।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E5E8779-1F2D-43D3-9B69-D5EE65AE48F2}"/>
              </a:ext>
            </a:extLst>
          </p:cNvPr>
          <p:cNvSpPr txBox="1"/>
          <p:nvPr/>
        </p:nvSpPr>
        <p:spPr>
          <a:xfrm>
            <a:off x="6356966" y="344337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এই রক্তনালীর প্রাচীর তিনস্তর বিশিষ্ট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3B311BD-3E14-4656-8824-3855665343E3}"/>
              </a:ext>
            </a:extLst>
          </p:cNvPr>
          <p:cNvSpPr txBox="1"/>
          <p:nvPr/>
        </p:nvSpPr>
        <p:spPr>
          <a:xfrm>
            <a:off x="6451067" y="263917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এই রক্তনালীর প্রাচীর  কম পুরু ও নালীপথ চওড়া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048E54B-5282-4F4A-A0D7-9087B2ED4D38}"/>
              </a:ext>
            </a:extLst>
          </p:cNvPr>
          <p:cNvSpPr txBox="1"/>
          <p:nvPr/>
        </p:nvSpPr>
        <p:spPr>
          <a:xfrm>
            <a:off x="6441154" y="4224245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এই রক্তনালীর কপাটিকা থাকে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" descr="C:\Users\User\Desktop\111.jpg">
            <a:extLst>
              <a:ext uri="{FF2B5EF4-FFF2-40B4-BE49-F238E27FC236}">
                <a16:creationId xmlns="" xmlns:a16="http://schemas.microsoft.com/office/drawing/2014/main" id="{60FEF20C-6B34-486C-895E-CBEE5617F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81" y="2241534"/>
            <a:ext cx="2226024" cy="26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User\Desktop\2.jpg">
            <a:extLst>
              <a:ext uri="{FF2B5EF4-FFF2-40B4-BE49-F238E27FC236}">
                <a16:creationId xmlns="" xmlns:a16="http://schemas.microsoft.com/office/drawing/2014/main" id="{A33F5237-DDCF-457B-8481-8AC84C849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7"/>
          <a:stretch/>
        </p:blipFill>
        <p:spPr bwMode="auto">
          <a:xfrm>
            <a:off x="4218039" y="2106624"/>
            <a:ext cx="1823093" cy="31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85B3945-E8DC-4490-B498-5B79619912CC}"/>
              </a:ext>
            </a:extLst>
          </p:cNvPr>
          <p:cNvSpPr txBox="1"/>
          <p:nvPr/>
        </p:nvSpPr>
        <p:spPr>
          <a:xfrm rot="19482549">
            <a:off x="896289" y="584376"/>
            <a:ext cx="95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শিরা </a:t>
            </a:r>
            <a:endParaRPr lang="en-US" sz="28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2CEFFA-8C42-40F4-81B1-78C2BFFDE15A}"/>
              </a:ext>
            </a:extLst>
          </p:cNvPr>
          <p:cNvSpPr txBox="1"/>
          <p:nvPr/>
        </p:nvSpPr>
        <p:spPr>
          <a:xfrm>
            <a:off x="6525342" y="1419111"/>
            <a:ext cx="3489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রক্তনালি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হৃৎপিন্ডে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700</Words>
  <Application>Microsoft Office PowerPoint</Application>
  <PresentationFormat>Custom</PresentationFormat>
  <Paragraphs>130</Paragraphs>
  <Slides>19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AtiQ</dc:creator>
  <cp:lastModifiedBy>Windows User</cp:lastModifiedBy>
  <cp:revision>30</cp:revision>
  <dcterms:created xsi:type="dcterms:W3CDTF">2020-07-17T09:17:43Z</dcterms:created>
  <dcterms:modified xsi:type="dcterms:W3CDTF">2020-08-22T05:17:37Z</dcterms:modified>
</cp:coreProperties>
</file>