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7" r:id="rId3"/>
    <p:sldId id="261" r:id="rId4"/>
    <p:sldId id="287" r:id="rId5"/>
    <p:sldId id="280" r:id="rId6"/>
    <p:sldId id="271" r:id="rId7"/>
    <p:sldId id="272" r:id="rId8"/>
    <p:sldId id="273" r:id="rId9"/>
    <p:sldId id="288" r:id="rId10"/>
    <p:sldId id="263" r:id="rId11"/>
    <p:sldId id="269" r:id="rId12"/>
    <p:sldId id="274" r:id="rId13"/>
    <p:sldId id="289" r:id="rId14"/>
    <p:sldId id="275" r:id="rId15"/>
    <p:sldId id="276" r:id="rId16"/>
    <p:sldId id="278" r:id="rId17"/>
    <p:sldId id="290" r:id="rId18"/>
    <p:sldId id="291" r:id="rId19"/>
    <p:sldId id="285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C4C08-D46B-4570-927D-DBE696D635A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3EF08-5A1E-49AD-AE19-379929AA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FBEA8-14A8-4892-A0C2-DED5BD019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2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FBEA8-14A8-4892-A0C2-DED5BD019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FBEA8-14A8-4892-A0C2-DED5BD019C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FBEA8-14A8-4892-A0C2-DED5BD019C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36EA-15F5-4BAC-BDEC-FE45D55B3AD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3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36EA-15F5-4BAC-BDEC-FE45D55B3AD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4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36EA-15F5-4BAC-BDEC-FE45D55B3AD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9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36EA-15F5-4BAC-BDEC-FE45D55B3AD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6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36EA-15F5-4BAC-BDEC-FE45D55B3AD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1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36EA-15F5-4BAC-BDEC-FE45D55B3AD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1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36EA-15F5-4BAC-BDEC-FE45D55B3AD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4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36EA-15F5-4BAC-BDEC-FE45D55B3AD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36EA-15F5-4BAC-BDEC-FE45D55B3AD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0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36EA-15F5-4BAC-BDEC-FE45D55B3AD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36EA-15F5-4BAC-BDEC-FE45D55B3AD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7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736EA-15F5-4BAC-BDEC-FE45D55B3AD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4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4853" y="5502729"/>
            <a:ext cx="857247" cy="5210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7" b="13433"/>
          <a:stretch/>
        </p:blipFill>
        <p:spPr>
          <a:xfrm>
            <a:off x="2659294" y="1368866"/>
            <a:ext cx="6715386" cy="43050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23066" y="522481"/>
            <a:ext cx="6578221" cy="16927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রসায়ন</a:t>
            </a:r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</a:p>
          <a:p>
            <a:r>
              <a:rPr lang="bn-BD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অভিনন্দন</a:t>
            </a:r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904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38781" r="16965" b="31233"/>
          <a:stretch/>
        </p:blipFill>
        <p:spPr>
          <a:xfrm>
            <a:off x="2503032" y="383970"/>
            <a:ext cx="7575395" cy="2700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380" y="3334404"/>
            <a:ext cx="10946838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কোন পল-বুঙ্গি নিক্তির বিমের স্কেলের শূণ্য(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0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দাগের অবস্থান কোনোটির মাঝে। আবার কোনোটির বাম প্রান্তে থাকে।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3831" y="3334404"/>
            <a:ext cx="10713936" cy="2739211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 দাগটি বিমের মাঝে হলে-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0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দাগের বামে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বড় ও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টি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 দাগ(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বড় দাগের প্রতিটির মাঝে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ক্ষুদ্র দাগ) এবং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শূণ্য(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0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দাগের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ডানে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বড় ও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টি ক্ষুদ্র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5mg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ভরের রাইডার ব্যবহার করা হয়।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3831" y="3334404"/>
            <a:ext cx="10713936" cy="2246769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 দাগটি বিমের বাম প্রান্তে হলে-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0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দাগের ডানে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বড় ও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 দাগ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বড় দাগের প্রতিটির মাঝে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ক্ষুদ্র দাগ)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ভরের রাইডার ব্যবহার করা হয়।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29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5353" y="200883"/>
            <a:ext cx="6787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পল-বুঙ্গি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ব্যালেন্সে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রাইডার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5053" y="2828035"/>
            <a:ext cx="10713936" cy="3416320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পল-বুঙ্গি ব্যালেন্সর বীমের স্কেলের প্রতিটি ক্ষুদ্রতম ভাগের জন্য রাইডারের ভরকে রাইডার ধ্রুবক বলে।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অর্থাৎ নিক্তির বিমের উপর রাইডার স্থাপন করলে প্রতি দাগাঙ্গকের জন্য যে ভর পাওয়া যায় তাকে রাইডার ধ্রুবক বলে। 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রাইডার ধ্রুবকের মান বিমের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0’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অবস্থান এবং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দাগাঙ্গকের উপর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 করে।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65053" y="2828035"/>
                <a:ext cx="10713936" cy="2749086"/>
              </a:xfrm>
              <a:prstGeom prst="rect">
                <a:avLst/>
              </a:prstGeom>
              <a:noFill/>
              <a:ln w="28575">
                <a:solidFill>
                  <a:srgbClr val="92D050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ব্যালেন্সে মাঝখানে শূণ্য দাগ এবং দুই পাশে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0-100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দাগাঙ্কিত থাকলে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সেসব ক্ষেত্রে-</a:t>
                </a:r>
              </a:p>
              <a:p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রাইডার </a:t>
                </a: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রাইডারের গ্রাম এককে ভর </m:t>
                        </m:r>
                      </m:num>
                      <m:den>
                        <m:r>
                          <m:rPr>
                            <m:nor/>
                          </m:rPr>
                          <a:rPr lang="bn-BD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রাইডার স্কেলের ভাগ সংখ্যা </m:t>
                        </m:r>
                      </m:den>
                    </m:f>
                  </m:oMath>
                </a14:m>
                <a:endParaRPr lang="bn-BD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53" y="2828035"/>
                <a:ext cx="10713936" cy="27490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92D050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65053" y="2828035"/>
                <a:ext cx="10566086" cy="2749086"/>
              </a:xfrm>
              <a:prstGeom prst="rect">
                <a:avLst/>
              </a:prstGeom>
              <a:noFill/>
              <a:ln w="28575">
                <a:solidFill>
                  <a:srgbClr val="92D050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পল-বুঙ্গি ব্যালান্সে বাম দিকে শূন্য দাগ দিয়ে শুরু করে সর্বডানে বিমের দাগ সংখ্যা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bn-BD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বা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থাকলে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সেসব ক্ষেত্রে-</a:t>
                </a:r>
              </a:p>
              <a:p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রাইডার </a:t>
                </a: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bn-BD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রাইডারের গ্রাম এককে ভর </m:t>
                        </m:r>
                      </m:num>
                      <m:den>
                        <m:r>
                          <m:rPr>
                            <m:nor/>
                          </m:rPr>
                          <a:rPr lang="bn-BD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রাইডার স্কেলের ভাগ সংখ্যা </m:t>
                        </m:r>
                      </m:den>
                    </m:f>
                  </m:oMath>
                </a14:m>
                <a:endParaRPr lang="bn-BD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53" y="2828035"/>
                <a:ext cx="10566086" cy="27490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92D050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38781" r="16965" b="49419"/>
          <a:stretch/>
        </p:blipFill>
        <p:spPr>
          <a:xfrm>
            <a:off x="2286473" y="1354993"/>
            <a:ext cx="7575395" cy="1062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3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1193" y="1072824"/>
                <a:ext cx="11600597" cy="2648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গাণিতিকভাবে,</a:t>
                </a: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রাইডারের ভর 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10mg</a:t>
                </a: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রাইডারের বিমের দাগ সংখ্যা 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bn-BD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মাঝখানে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‘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0’)</a:t>
                </a:r>
                <a:r>
                  <a:rPr lang="bn-BD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হলে,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  <a:p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রাইডার </a:t>
                </a: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mg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  <m:r>
                          <m:rPr>
                            <m:nor/>
                          </m:rPr>
                          <a:rPr lang="bn-BD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SG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0.1mg = 0.0001g</a:t>
                </a: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93" y="1072824"/>
                <a:ext cx="11600597" cy="2648930"/>
              </a:xfrm>
              <a:prstGeom prst="rect">
                <a:avLst/>
              </a:prstGeom>
              <a:blipFill rotWithShape="0">
                <a:blip r:embed="rId2"/>
                <a:stretch>
                  <a:fillRect l="-1682" t="-3908" r="-2207" b="-6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238233" y="241827"/>
            <a:ext cx="7874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পল-বুঙ্গি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ব্যালেন্সে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রাইডার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নির্ণয়ঃ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9305" y="3721754"/>
                <a:ext cx="11850807" cy="2710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রাইডারের </a:t>
                </a: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ভর 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5mg</a:t>
                </a: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রাইডারের বিমের দাগ সংখ্যা 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bn-BD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বিমের সর্ববামে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‘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0’)</a:t>
                </a: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  <a:p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রাইডার ধ্রুবক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gm</m:t>
                        </m:r>
                        <m:r>
                          <m:rPr>
                            <m:nor/>
                          </m:rPr>
                          <a:rPr lang="bn-BD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  <m:r>
                          <m:rPr>
                            <m:nor/>
                          </m:rPr>
                          <a:rPr lang="bn-BD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SG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0.2mg 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0.0002g</a:t>
                </a: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5" y="3721754"/>
                <a:ext cx="11850807" cy="2710550"/>
              </a:xfrm>
              <a:prstGeom prst="rect">
                <a:avLst/>
              </a:prstGeom>
              <a:blipFill rotWithShape="0">
                <a:blip r:embed="rId3"/>
                <a:stretch>
                  <a:fillRect l="-1492" t="-4955" r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6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259714" y="1112291"/>
            <a:ext cx="10535621" cy="5299813"/>
            <a:chOff x="1259714" y="858850"/>
            <a:chExt cx="10535621" cy="5299813"/>
          </a:xfrm>
        </p:grpSpPr>
        <p:grpSp>
          <p:nvGrpSpPr>
            <p:cNvPr id="22" name="Group 21"/>
            <p:cNvGrpSpPr/>
            <p:nvPr/>
          </p:nvGrpSpPr>
          <p:grpSpPr>
            <a:xfrm>
              <a:off x="1259714" y="858850"/>
              <a:ext cx="1679250" cy="5299813"/>
              <a:chOff x="1259714" y="858850"/>
              <a:chExt cx="1679250" cy="5299813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259714" y="858850"/>
                <a:ext cx="1679250" cy="5299813"/>
                <a:chOff x="777924" y="847303"/>
                <a:chExt cx="1679250" cy="5299813"/>
              </a:xfrm>
            </p:grpSpPr>
            <p:sp>
              <p:nvSpPr>
                <p:cNvPr id="20" name="Notched Right Arrow 19"/>
                <p:cNvSpPr/>
                <p:nvPr/>
              </p:nvSpPr>
              <p:spPr>
                <a:xfrm rot="16200000">
                  <a:off x="320648" y="1304579"/>
                  <a:ext cx="2593230" cy="1678677"/>
                </a:xfrm>
                <a:prstGeom prst="notchedRightArrow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9" name="Flowchart: Off-page Connector 8"/>
                <p:cNvSpPr/>
                <p:nvPr/>
              </p:nvSpPr>
              <p:spPr>
                <a:xfrm>
                  <a:off x="1198472" y="1692322"/>
                  <a:ext cx="832513" cy="1179050"/>
                </a:xfrm>
                <a:prstGeom prst="flowChartOffpageConnector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Notched Right Arrow 38"/>
                <p:cNvSpPr/>
                <p:nvPr/>
              </p:nvSpPr>
              <p:spPr>
                <a:xfrm rot="5400000">
                  <a:off x="264545" y="3954487"/>
                  <a:ext cx="2706585" cy="1678673"/>
                </a:xfrm>
                <a:prstGeom prst="notchedRightArrow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40" name="Flowchart: Off-page Connector 39"/>
                <p:cNvSpPr/>
                <p:nvPr/>
              </p:nvSpPr>
              <p:spPr>
                <a:xfrm rot="10800000">
                  <a:off x="1196613" y="3996337"/>
                  <a:ext cx="832513" cy="1285345"/>
                </a:xfrm>
                <a:prstGeom prst="flowChartOffpageConnector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1F8E02A4-19AA-491A-8B8E-198490D326B3}"/>
                  </a:ext>
                </a:extLst>
              </p:cNvPr>
              <p:cNvSpPr/>
              <p:nvPr/>
            </p:nvSpPr>
            <p:spPr>
              <a:xfrm>
                <a:off x="1607473" y="952865"/>
                <a:ext cx="949953" cy="5170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bn-BD" sz="6600" b="1" dirty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জো     </a:t>
                </a:r>
              </a:p>
              <a:p>
                <a:pPr algn="ctr">
                  <a:defRPr/>
                </a:pPr>
                <a:r>
                  <a:rPr lang="bn-BD" sz="6600" b="1" dirty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ড়ায় কাজ</a:t>
                </a:r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3119427" y="2461926"/>
              <a:ext cx="562921" cy="540581"/>
            </a:xfrm>
            <a:prstGeom prst="ellips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225AB4E-9EB4-4B0D-8B51-99C33E5CE775}"/>
                </a:ext>
              </a:extLst>
            </p:cNvPr>
            <p:cNvSpPr/>
            <p:nvPr/>
          </p:nvSpPr>
          <p:spPr>
            <a:xfrm>
              <a:off x="2786293" y="1860607"/>
              <a:ext cx="9009042" cy="335073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5">
                  <a:lumMod val="50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923849" y="1847711"/>
              <a:ext cx="8871486" cy="3255916"/>
              <a:chOff x="2244431" y="1918423"/>
              <a:chExt cx="9437575" cy="285944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244431" y="1918423"/>
                <a:ext cx="9437575" cy="2461421"/>
                <a:chOff x="907163" y="1855223"/>
                <a:chExt cx="9686960" cy="2430971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907163" y="3632662"/>
                  <a:ext cx="734046" cy="6535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4000" b="1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২</a:t>
                  </a:r>
                  <a:r>
                    <a:rPr lang="bn-BD" sz="4000" b="1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1609471" y="1855223"/>
                  <a:ext cx="8984652" cy="1543840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accent5">
                      <a:lumMod val="50000"/>
                    </a:schemeClr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r>
                    <a:rPr lang="bn-BD" sz="3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রাইডারের ভর </a:t>
                  </a:r>
                  <a:r>
                    <a:rPr lang="en-US" sz="3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15mg</a:t>
                  </a:r>
                  <a:r>
                    <a:rPr lang="bn-BD" sz="3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bn-BD" sz="3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এবং রাইডারের বিমের দাগ সংখ্যা </a:t>
                  </a:r>
                  <a:r>
                    <a:rPr lang="en-US" sz="3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100</a:t>
                  </a:r>
                  <a:r>
                    <a:rPr lang="bn-BD" sz="3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bn-BD" sz="3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মাঝখানে </a:t>
                  </a:r>
                  <a:r>
                    <a:rPr lang="en-US" sz="3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‘</a:t>
                  </a:r>
                  <a:r>
                    <a:rPr lang="en-US" sz="3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0’)</a:t>
                  </a:r>
                  <a:r>
                    <a:rPr lang="bn-BD" sz="3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হলে</a:t>
                  </a:r>
                  <a:r>
                    <a:rPr lang="bn-BD" sz="3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,</a:t>
                  </a:r>
                  <a:r>
                    <a:rPr lang="bn-BD" sz="3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রাইডার </a:t>
                  </a:r>
                  <a:r>
                    <a:rPr lang="bn-BD" sz="3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ধ্রুবক কত?</a:t>
                  </a:r>
                  <a:r>
                    <a:rPr lang="en-US" sz="3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</a:t>
                  </a:r>
                  <a:endPara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3765208" y="4131541"/>
                <a:ext cx="18250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2935557" y="2706927"/>
              <a:ext cx="700031" cy="7534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978514" y="3954537"/>
              <a:ext cx="562921" cy="540581"/>
            </a:xfrm>
            <a:prstGeom prst="ellips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990465" y="2725404"/>
              <a:ext cx="562921" cy="540581"/>
            </a:xfrm>
            <a:prstGeom prst="ellips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Freeform 25"/>
          <p:cNvSpPr/>
          <p:nvPr/>
        </p:nvSpPr>
        <p:spPr>
          <a:xfrm>
            <a:off x="3567035" y="3904247"/>
            <a:ext cx="8228300" cy="1560535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রাইডারের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10mg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রাইডারের বিমের দাগ সংখ্যা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50(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বিমের সর্ববামে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0’)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রাইডার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ধ্রুবক কত?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" b="100000" l="207" r="997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19" y="264015"/>
            <a:ext cx="2551675" cy="18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3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8299" y="228179"/>
            <a:ext cx="9799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পল-বুঙ্গি ব্যালেন্সে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সাহয্যে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 ভর নির্ণয়ের সূত্রঃ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194" y="2767209"/>
            <a:ext cx="11546006" cy="2492990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বিমস্কেলে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(০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দাগটি বিমের মাঝের ক্ষেত্রে-</a:t>
            </a:r>
          </a:p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 ভর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ডান পাল্লায় চাপানো ওজন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°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বিমে রাইডারের অবস্থান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রাইডার ধ্রুবক</a:t>
            </a:r>
          </a:p>
          <a:p>
            <a:endParaRPr lang="bn-BD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 যে, বিমে রাইডারের অবস্থান শূন্য দাগের বাম পাশে হলে বিয়োগ (-), আর ডান পাশে হলে যোগ চিহ্ন বসাতে হবে।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194" y="2767209"/>
            <a:ext cx="11546006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বিমস্কেলে শূন্য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(০) দাগটি বিমের বাম প্রান্তের ক্ষেত্রে-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 ভর= ডান পাল্লায় চাপানো ওজন + বিমে রাইডারের অবস্থান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রাইডার ধ্রুবক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38781" r="16965" b="49036"/>
          <a:stretch/>
        </p:blipFill>
        <p:spPr>
          <a:xfrm>
            <a:off x="2326499" y="1156921"/>
            <a:ext cx="7575395" cy="1097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45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3206" y="1190304"/>
            <a:ext cx="11095630" cy="181588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বিমে শূন্য(০) দাগটি মাঝে অবস্থিত এমন একটি নিক্তির বাম পাল্লায় নেওয়া একটি ওজন বোতলসমেত বস্তুর ভর মাপতে গিয়ে ডান পাল্লায় চাপানো ওজনগুলো হলো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5g, 2g, 1g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500mg, 200mg, 50mg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20mg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বিমে রাইডারের অবস্থান শূন্য(০) দাগটির বামের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দাগে। রাইডারের ভর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5mg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হলে ওজন বোতলসমেত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বস্তুর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 কত?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73206" y="3369326"/>
                <a:ext cx="11095630" cy="2937727"/>
              </a:xfrm>
              <a:prstGeom prst="rect">
                <a:avLst/>
              </a:prstGeom>
              <a:noFill/>
              <a:ln w="28575">
                <a:solidFill>
                  <a:srgbClr val="92D050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just"/>
                <a:r>
                  <a:rPr lang="bn-BD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এক্ষেত্রে, রাইডার ধ্রুবক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mg</m:t>
                        </m:r>
                        <m:r>
                          <m:rPr>
                            <m:nor/>
                          </m:rPr>
                          <a:rPr lang="bn-BD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  <m:r>
                          <m:rPr>
                            <m:nor/>
                          </m:rPr>
                          <a:rPr lang="bn-BD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SG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0.1mg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0.0001g</a:t>
                </a:r>
              </a:p>
              <a:p>
                <a:pPr algn="just"/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বিমে ‘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 প্রান্ত পর্যন্ত ক্ষুদ্রতম ভাগ=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50</m:t>
                    </m:r>
                  </m:oMath>
                </a14:m>
                <a:r>
                  <a:rPr lang="bn-BD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pPr algn="just"/>
                <a:r>
                  <a:rPr lang="bn-BD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বোতলসমেত বস্তুর ভর=</a:t>
                </a:r>
                <a:r>
                  <a:rPr lang="bn-BD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ডান পাল্লায় চাপানো 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ওজন-বিমে </a:t>
                </a:r>
                <a:r>
                  <a:rPr lang="bn-BD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রাইডারের 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অবস্থান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রাইডার ধ্রুবক</a:t>
                </a:r>
              </a:p>
              <a:p>
                <a:pPr algn="just"/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5g + 2g + 1g + 500mg + 200mg + 50mg +20mg - 24×0.0001g</a:t>
                </a:r>
              </a:p>
              <a:p>
                <a:pPr algn="just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5g + 2g + 1g +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0.5g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0.2g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0.05g + 0.02g - 24×0.0001g</a:t>
                </a:r>
              </a:p>
              <a:p>
                <a:pPr algn="just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8.77g – 0.0024g = 8.7674g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6" y="3369326"/>
                <a:ext cx="11095630" cy="29377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92D050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815152" y="281294"/>
            <a:ext cx="8519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পল-বুঙ্গি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ব্যালেন্সে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সাহয্যে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 ভর নির্ণয়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2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1329" y="228179"/>
            <a:ext cx="8846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পল-বুঙ্গি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ব্যালেন্সে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সাহায্যে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 ভর নির্ণয়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842" y="965665"/>
            <a:ext cx="11532358" cy="181588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পল-বুঙ্গি নিক্তির বাম পাল্লায় নেওয়া একটি ওজন বোতলসমেত বস্তুর ভর মাপতে গিয়ে ডান পাল্লায় চাপানো ওজনগুলো হলো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1g, 500mg, 100mg, 50mg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20mg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বিমে রাইডারের অবস্থান বড়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3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দাগের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 পরে। রাইডারের ভর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10mg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হলে ওজন বোতলসমেত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বস্তুর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 কত?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বিমে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দাগের অবস্থান বাম প্রান্তে ]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54842" y="2781547"/>
                <a:ext cx="11532358" cy="3842334"/>
              </a:xfrm>
              <a:prstGeom prst="rect">
                <a:avLst/>
              </a:prstGeom>
              <a:noFill/>
              <a:ln w="28575">
                <a:solidFill>
                  <a:srgbClr val="92D050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bn-BD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এক্ষেত্রে, রাইডার ধ্রুবক=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200" b="1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bn-BD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bn-BD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SG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0.2mg = 0.0002g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:r>
                  <a:rPr lang="bn-BD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বিমে ‘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bn-BD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</a:t>
                </a:r>
                <a:r>
                  <a:rPr lang="bn-BD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 প্রান্ত পর্যন্ত ক্ষুদ্রতম ভাগ=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100</m:t>
                    </m:r>
                  </m:oMath>
                </a14:m>
                <a:r>
                  <a:rPr lang="bn-BD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pPr algn="just"/>
                <a:r>
                  <a:rPr lang="bn-BD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বোতলসমেত বস্তুর ভর</a:t>
                </a:r>
                <a:endPara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bn-BD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ডান পাল্লায় চাপানো ওজন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bn-BD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বিমে রাইডারের অবস্থান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BD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রাইডার ধ্রুবক</a:t>
                </a:r>
              </a:p>
              <a:p>
                <a:pPr algn="just"/>
                <a:r>
                  <a:rPr lang="bn-BD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2g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+ 1g + 500mg + 100mg + 50mg +20mg + (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3×10+1)× 0.0002g </a:t>
                </a:r>
                <a:endPara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2g + 1g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0.5g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0.1g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0.05g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0.02g + 31×0.0002g</a:t>
                </a:r>
              </a:p>
              <a:p>
                <a:pPr algn="just"/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3.67g – 0.0062g = 3.6762g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42" y="2781547"/>
                <a:ext cx="11532358" cy="38423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92D050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2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6979" y="462888"/>
            <a:ext cx="9526137" cy="830997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736979" y="1565775"/>
            <a:ext cx="9526137" cy="6096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বর্তমানে রসায়ন </a:t>
            </a:r>
            <a:r>
              <a:rPr lang="bn-BD" sz="3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ল্যাবে </a:t>
            </a:r>
            <a:r>
              <a:rPr lang="bn-BD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 ব্যালান্স </a:t>
            </a:r>
            <a:r>
              <a:rPr lang="bn-BD" sz="3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 </a:t>
            </a:r>
            <a:r>
              <a:rPr lang="bn-BD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6979" y="2262599"/>
            <a:ext cx="4885899" cy="76379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1</a:t>
            </a:r>
            <a:endParaRPr lang="en-SG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9288" y="2264654"/>
            <a:ext cx="4463827" cy="75320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2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SG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6979" y="3111690"/>
            <a:ext cx="4885899" cy="77451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SG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9288" y="3099749"/>
            <a:ext cx="4463828" cy="77451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SG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6979" y="4001069"/>
            <a:ext cx="9526137" cy="6096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পল-বুঙ্গি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উদ্ভাবিত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6979" y="4725538"/>
            <a:ext cx="4885899" cy="60846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১৮৫৬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9289" y="4725538"/>
            <a:ext cx="4486492" cy="70058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১৮৬৬ সালে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6979" y="5472752"/>
            <a:ext cx="4885899" cy="57320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১৮৭৬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9287" y="5486400"/>
            <a:ext cx="4486493" cy="57320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১৮৮৬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4417" y="3285131"/>
            <a:ext cx="488372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26584" y="4819934"/>
            <a:ext cx="488372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26889" y="424283"/>
            <a:ext cx="1433016" cy="11373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36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383" y="462888"/>
            <a:ext cx="9594373" cy="92333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682383" y="1476170"/>
            <a:ext cx="9594373" cy="99099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রাইডারের ভর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10mg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রাইডারের বিমের দাগ সংখ্যা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হলে,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রাইডার ধ্রুবক কত?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384" y="2599313"/>
            <a:ext cx="4626594" cy="71495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0.0001g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464033" y="2665844"/>
            <a:ext cx="4790364" cy="58189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0.001g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383" y="3395747"/>
            <a:ext cx="4626595" cy="58762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0.01g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7679" y="3379883"/>
            <a:ext cx="4799077" cy="58762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0.002g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2385" y="4064853"/>
            <a:ext cx="9580727" cy="6096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রাইডার কোন পদার্থের তৈরি?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2383" y="4750448"/>
            <a:ext cx="4626595" cy="61942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64035" y="4729408"/>
            <a:ext cx="4790363" cy="64046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2383" y="5473575"/>
            <a:ext cx="4626594" cy="63710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তামা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64035" y="5466182"/>
            <a:ext cx="4790362" cy="64449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প্লাটিনাম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4629" y="2738933"/>
            <a:ext cx="488372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72749" y="5556133"/>
            <a:ext cx="488372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399595" y="414353"/>
            <a:ext cx="1501252" cy="11373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</a:t>
            </a:r>
          </a:p>
          <a:p>
            <a:pPr algn="ctr"/>
            <a:r>
              <a:rPr lang="bn-BD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জন্য ক্লিক</a:t>
            </a:r>
            <a:endParaRPr lang="en-US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3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97589" y="1374915"/>
            <a:ext cx="3185464" cy="5115567"/>
            <a:chOff x="1259714" y="858850"/>
            <a:chExt cx="3265258" cy="5299813"/>
          </a:xfrm>
        </p:grpSpPr>
        <p:grpSp>
          <p:nvGrpSpPr>
            <p:cNvPr id="22" name="Group 21"/>
            <p:cNvGrpSpPr/>
            <p:nvPr/>
          </p:nvGrpSpPr>
          <p:grpSpPr>
            <a:xfrm>
              <a:off x="1259714" y="858850"/>
              <a:ext cx="1679250" cy="5299813"/>
              <a:chOff x="1259714" y="858850"/>
              <a:chExt cx="1679250" cy="5299813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259714" y="858850"/>
                <a:ext cx="1679250" cy="5299813"/>
                <a:chOff x="777924" y="847303"/>
                <a:chExt cx="1679250" cy="5299813"/>
              </a:xfrm>
            </p:grpSpPr>
            <p:sp>
              <p:nvSpPr>
                <p:cNvPr id="20" name="Notched Right Arrow 19"/>
                <p:cNvSpPr/>
                <p:nvPr/>
              </p:nvSpPr>
              <p:spPr>
                <a:xfrm rot="16200000">
                  <a:off x="320648" y="1304579"/>
                  <a:ext cx="2593230" cy="1678677"/>
                </a:xfrm>
                <a:prstGeom prst="notchedRightArrow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9" name="Flowchart: Off-page Connector 8"/>
                <p:cNvSpPr/>
                <p:nvPr/>
              </p:nvSpPr>
              <p:spPr>
                <a:xfrm>
                  <a:off x="1198472" y="1692322"/>
                  <a:ext cx="832513" cy="1179050"/>
                </a:xfrm>
                <a:prstGeom prst="flowChartOffpageConnector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Notched Right Arrow 38"/>
                <p:cNvSpPr/>
                <p:nvPr/>
              </p:nvSpPr>
              <p:spPr>
                <a:xfrm rot="5400000">
                  <a:off x="264545" y="3954487"/>
                  <a:ext cx="2706585" cy="1678673"/>
                </a:xfrm>
                <a:prstGeom prst="notchedRightArrow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40" name="Flowchart: Off-page Connector 39"/>
                <p:cNvSpPr/>
                <p:nvPr/>
              </p:nvSpPr>
              <p:spPr>
                <a:xfrm rot="10800000">
                  <a:off x="1196613" y="3996337"/>
                  <a:ext cx="832513" cy="1285345"/>
                </a:xfrm>
                <a:prstGeom prst="flowChartOffpageConnector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607473" y="868028"/>
                <a:ext cx="949953" cy="5170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66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বাড়ির</a:t>
                </a:r>
                <a:r>
                  <a:rPr lang="bn-BD" sz="6600" b="1" dirty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কাজ</a:t>
                </a:r>
                <a:endParaRPr lang="en-US" sz="4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4353411" y="4367684"/>
              <a:ext cx="171561" cy="7359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006254" y="1655008"/>
            <a:ext cx="9662582" cy="2246769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পল-বুঙ্গি নিক্তির বাম পাল্লায়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BD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ভর্তি ওজন বোতল রেখে ডান পাল্লায় চাপানো ওজনগুলো হলো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20g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g, 2g,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00mg, 100mg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50mg, 10mg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নিক্তির পয়েন্টার শূন্য দাগে নিতে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5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রাইডারকে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 দাগে রাখা হলে নমুনা ভর্তি বোতলের ভর নির্ণয় করো।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বিমে দাগ সংখ্যা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বিমের সর্বডানে ‘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05000" y="3901777"/>
            <a:ext cx="9663836" cy="2246769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জন ছাত্র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দ্রবণ তৈরি করার জন্য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পল-বুঙ্গি নিক্তির বাম পাল্লায়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10g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5g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1g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500mg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50mg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20mg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 রাখলো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5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রাইডারকে বড়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 আনার পর ছোট পাঁচ ঘরে এনে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ভর নির্ণয় করলো।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ভর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ছিলো ? </a:t>
            </a:r>
          </a:p>
          <a:p>
            <a:pPr algn="just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বিমে ‘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দাগের অবস্থান বাম প্রান্তে ]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6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0331" y="520087"/>
            <a:ext cx="2624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128854" y="6457312"/>
            <a:ext cx="1556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***Welcome everyone to the online class by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Jayanta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Kumar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Nandy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Lecturer, KFGSC***</a:t>
            </a:r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3" t="17454" r="27158" b="53883"/>
          <a:stretch/>
        </p:blipFill>
        <p:spPr>
          <a:xfrm>
            <a:off x="1928936" y="1175426"/>
            <a:ext cx="2024246" cy="25463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7174403" y="3974076"/>
            <a:ext cx="3859495" cy="2308324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রসায়ন ১ম পত্র</a:t>
            </a:r>
          </a:p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০২</a:t>
            </a:r>
            <a:r>
              <a:rPr lang="en-US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.1</a:t>
            </a:r>
            <a:r>
              <a:rPr lang="bn-BD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.২০২০</a:t>
            </a:r>
            <a:endParaRPr lang="en-US" sz="2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592CEBA-9F31-4111-BD7D-27DB35669FAB}"/>
              </a:ext>
            </a:extLst>
          </p:cNvPr>
          <p:cNvSpPr/>
          <p:nvPr/>
        </p:nvSpPr>
        <p:spPr>
          <a:xfrm>
            <a:off x="1308972" y="3974076"/>
            <a:ext cx="3780132" cy="2339102"/>
          </a:xfrm>
          <a:prstGeom prst="rect">
            <a:avLst/>
          </a:prstGeom>
          <a:ln w="5715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জয়ন্ত কুমার নন্দী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কানিজ ফাতেমা গার্লস্‌ স্কুল এন্ড কলেজ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বারইল, নবগ্রাম, মানিকগঞ্জ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০১৭১৪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৭৬৬০৬৯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jknandy84@gmail.com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30" y="370922"/>
            <a:ext cx="2381164" cy="20556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2363" y="370922"/>
            <a:ext cx="2478263" cy="20556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57" y="2002285"/>
            <a:ext cx="1600384" cy="1071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6"/>
          <a:stretch/>
        </p:blipFill>
        <p:spPr>
          <a:xfrm>
            <a:off x="5684326" y="3179298"/>
            <a:ext cx="983759" cy="310310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7602896" y="1873292"/>
            <a:ext cx="3002507" cy="1719619"/>
            <a:chOff x="7916246" y="3462007"/>
            <a:chExt cx="3002507" cy="1719619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289" r="66032" b="772"/>
            <a:stretch/>
          </p:blipFill>
          <p:spPr>
            <a:xfrm>
              <a:off x="7916246" y="3462007"/>
              <a:ext cx="3002507" cy="1719619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obliqueTopLeft"/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19" name="Rectangle 18"/>
            <p:cNvSpPr/>
            <p:nvPr/>
          </p:nvSpPr>
          <p:spPr>
            <a:xfrm rot="947630">
              <a:off x="8015547" y="4060206"/>
              <a:ext cx="17908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রসায়ন ১ম পত্র</a:t>
              </a:r>
              <a:endPara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065226">
              <a:off x="7954558" y="4414152"/>
              <a:ext cx="17908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রসায়ন ১ম পত্র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66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18" y="1452647"/>
            <a:ext cx="9114106" cy="4485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1374" y="648583"/>
            <a:ext cx="440481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4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6575" y="283446"/>
            <a:ext cx="6870792" cy="707886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BD" sz="40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তোমরা</a:t>
            </a:r>
            <a:r>
              <a:rPr lang="en-US" sz="40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ছবি দেখতে </a:t>
            </a:r>
            <a:r>
              <a:rPr lang="en-US" sz="40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93153" y="1007489"/>
            <a:ext cx="5067607" cy="4791341"/>
            <a:chOff x="3593153" y="1112291"/>
            <a:chExt cx="5067607" cy="47913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" t="8618" r="7232" b="8521"/>
            <a:stretch/>
          </p:blipFill>
          <p:spPr>
            <a:xfrm>
              <a:off x="3593153" y="1112291"/>
              <a:ext cx="5067607" cy="479134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31"/>
            <a:stretch/>
          </p:blipFill>
          <p:spPr>
            <a:xfrm>
              <a:off x="3767318" y="5018543"/>
              <a:ext cx="4776181" cy="8850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8" b="14165"/>
            <a:stretch/>
          </p:blipFill>
          <p:spPr>
            <a:xfrm>
              <a:off x="4585649" y="1863897"/>
              <a:ext cx="3152686" cy="293628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4585649" y="5798830"/>
            <a:ext cx="3252646" cy="707886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ধরনের ব্যালেন্স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2449029" y="5829607"/>
            <a:ext cx="8073395" cy="646331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রসায়ন ল্যাবে তিন ধরনের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ব্যালেন্স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829" y="2083452"/>
            <a:ext cx="3502305" cy="1754326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পল-বুঙ্গি ব্যালেন্স</a:t>
            </a:r>
          </a:p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সার্টোরিয়াস ব্যালেন্স</a:t>
            </a:r>
          </a:p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ডিজিটাল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ব্যালেন্স</a:t>
            </a:r>
            <a:endParaRPr lang="bn-BD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1" grpId="2" animBg="1"/>
      <p:bldP spid="12" grpId="0" animBg="1"/>
      <p:bldP spid="12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138986" y="1347104"/>
            <a:ext cx="6196083" cy="4529040"/>
            <a:chOff x="2614998" y="1091818"/>
            <a:chExt cx="6433468" cy="49248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3" t="4975" r="9118" b="7065"/>
            <a:stretch/>
          </p:blipFill>
          <p:spPr>
            <a:xfrm>
              <a:off x="2614998" y="1091818"/>
              <a:ext cx="6433468" cy="488589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31"/>
            <a:stretch/>
          </p:blipFill>
          <p:spPr>
            <a:xfrm>
              <a:off x="3507475" y="5349921"/>
              <a:ext cx="4719275" cy="666725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300206" y="1566567"/>
            <a:ext cx="4258145" cy="226277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 পাঠের বিষয়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343" y="223108"/>
            <a:ext cx="4657221" cy="112399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পল-বুঙ্গি ব্যালেন্স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078174" y="847303"/>
            <a:ext cx="10647350" cy="4216017"/>
            <a:chOff x="100179" y="1206132"/>
            <a:chExt cx="11383114" cy="3702641"/>
          </a:xfrm>
        </p:grpSpPr>
        <p:grpSp>
          <p:nvGrpSpPr>
            <p:cNvPr id="2" name="Group 1"/>
            <p:cNvGrpSpPr/>
            <p:nvPr/>
          </p:nvGrpSpPr>
          <p:grpSpPr>
            <a:xfrm>
              <a:off x="100179" y="1206132"/>
              <a:ext cx="11332529" cy="3702641"/>
              <a:chOff x="87393" y="1151541"/>
              <a:chExt cx="11276425" cy="370263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B225AB4E-9EB4-4B0D-8B51-99C33E5CE775}"/>
                  </a:ext>
                </a:extLst>
              </p:cNvPr>
              <p:cNvSpPr/>
              <p:nvPr/>
            </p:nvSpPr>
            <p:spPr>
              <a:xfrm>
                <a:off x="1675797" y="2029863"/>
                <a:ext cx="9684854" cy="282431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50000"/>
                  </a:schemeClr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" name="Notched Right Arrow 19"/>
              <p:cNvSpPr/>
              <p:nvPr/>
            </p:nvSpPr>
            <p:spPr>
              <a:xfrm rot="16200000">
                <a:off x="-158438" y="1397372"/>
                <a:ext cx="2277456" cy="1785794"/>
              </a:xfrm>
              <a:prstGeom prst="notchedRightArrow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1687271" y="1216602"/>
                <a:ext cx="9676547" cy="3404102"/>
                <a:chOff x="1672982" y="1373770"/>
                <a:chExt cx="9676544" cy="3404102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1672982" y="1373770"/>
                  <a:ext cx="9676544" cy="3286493"/>
                  <a:chOff x="320609" y="1317298"/>
                  <a:chExt cx="9932242" cy="3245823"/>
                </a:xfrm>
              </p:grpSpPr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946663" y="1317298"/>
                    <a:ext cx="5216324" cy="6139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   </a:t>
                    </a:r>
                    <a:r>
                      <a:rPr lang="en-US" sz="4000" b="1" u="sng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এই পাঠ শেষে শিক্ষার্থীরা</a:t>
                    </a:r>
                    <a:r>
                      <a:rPr lang="en-US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..</a:t>
                    </a:r>
                    <a:r>
                      <a:rPr lang="bn-IN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.</a:t>
                    </a:r>
                    <a:endParaRPr lang="en-US" sz="4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320609" y="3191202"/>
                    <a:ext cx="809917" cy="1371919"/>
                    <a:chOff x="320609" y="3191203"/>
                    <a:chExt cx="809917" cy="1371919"/>
                  </a:xfrm>
                </p:grpSpPr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396481" y="3191203"/>
                      <a:ext cx="734045" cy="6535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 defTabSz="8890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sz="4000" b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bn-BD" sz="4000" b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320609" y="3909590"/>
                      <a:ext cx="775683" cy="6535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 defTabSz="8890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sz="4000" b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r>
                        <a:rPr lang="bn-BD" sz="4000" b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1139088" y="2385070"/>
                    <a:ext cx="9113763" cy="2162288"/>
                    <a:chOff x="1139088" y="2385070"/>
                    <a:chExt cx="9113763" cy="2162288"/>
                  </a:xfrm>
                </p:grpSpPr>
                <p:sp>
                  <p:nvSpPr>
                    <p:cNvPr id="13" name="Freeform 12"/>
                    <p:cNvSpPr/>
                    <p:nvPr/>
                  </p:nvSpPr>
                  <p:spPr>
                    <a:xfrm>
                      <a:off x="1139088" y="2385070"/>
                      <a:ext cx="9110512" cy="705735"/>
                    </a:xfrm>
                    <a:custGeom>
                      <a:avLst/>
                      <a:gdLst>
                        <a:gd name="connsiteX0" fmla="*/ 117625 w 705734"/>
                        <a:gd name="connsiteY0" fmla="*/ 0 h 9258037"/>
                        <a:gd name="connsiteX1" fmla="*/ 588109 w 705734"/>
                        <a:gd name="connsiteY1" fmla="*/ 0 h 9258037"/>
                        <a:gd name="connsiteX2" fmla="*/ 705734 w 705734"/>
                        <a:gd name="connsiteY2" fmla="*/ 117625 h 9258037"/>
                        <a:gd name="connsiteX3" fmla="*/ 705734 w 705734"/>
                        <a:gd name="connsiteY3" fmla="*/ 9258037 h 9258037"/>
                        <a:gd name="connsiteX4" fmla="*/ 705734 w 705734"/>
                        <a:gd name="connsiteY4" fmla="*/ 9258037 h 9258037"/>
                        <a:gd name="connsiteX5" fmla="*/ 0 w 705734"/>
                        <a:gd name="connsiteY5" fmla="*/ 9258037 h 9258037"/>
                        <a:gd name="connsiteX6" fmla="*/ 0 w 705734"/>
                        <a:gd name="connsiteY6" fmla="*/ 9258037 h 9258037"/>
                        <a:gd name="connsiteX7" fmla="*/ 0 w 705734"/>
                        <a:gd name="connsiteY7" fmla="*/ 117625 h 9258037"/>
                        <a:gd name="connsiteX8" fmla="*/ 117625 w 705734"/>
                        <a:gd name="connsiteY8" fmla="*/ 0 h 92580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05734" h="9258037">
                          <a:moveTo>
                            <a:pt x="705734" y="1543046"/>
                          </a:moveTo>
                          <a:lnTo>
                            <a:pt x="705734" y="7714991"/>
                          </a:lnTo>
                          <a:cubicBezTo>
                            <a:pt x="705734" y="8567182"/>
                            <a:pt x="701719" y="9258030"/>
                            <a:pt x="696767" y="9258030"/>
                          </a:cubicBezTo>
                          <a:lnTo>
                            <a:pt x="0" y="9258030"/>
                          </a:lnTo>
                          <a:lnTo>
                            <a:pt x="0" y="9258030"/>
                          </a:lnTo>
                          <a:lnTo>
                            <a:pt x="0" y="7"/>
                          </a:lnTo>
                          <a:lnTo>
                            <a:pt x="0" y="7"/>
                          </a:lnTo>
                          <a:lnTo>
                            <a:pt x="696767" y="7"/>
                          </a:lnTo>
                          <a:cubicBezTo>
                            <a:pt x="701719" y="7"/>
                            <a:pt x="705734" y="690855"/>
                            <a:pt x="705734" y="1543046"/>
                          </a:cubicBez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accent5">
                          <a:lumMod val="50000"/>
                        </a:schemeClr>
                      </a:solidFill>
                    </a:ln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scene3d>
                      <a:camera prst="orthographicFront"/>
                      <a:lightRig rig="flat" dir="t"/>
                    </a:scene3d>
                    <a:sp3d extrusionH="12700" prstMaterial="plastic">
                      <a:bevelT w="50800" h="50800"/>
                    </a:sp3d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199137" tIns="52231" rIns="52231" bIns="52232" numCol="1" spcCol="1270" anchor="ctr" anchorCtr="0">
                      <a:noAutofit/>
                    </a:bodyPr>
                    <a:lstStyle/>
                    <a:p>
                      <a:r>
                        <a:rPr lang="bn-BD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পল-বুঙ্গি ব্যালান্সের </a:t>
                      </a:r>
                      <a:r>
                        <a:rPr lang="bn-BD" sz="3600" b="1" dirty="0" smtClean="0">
                          <a:ln w="11430"/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সংজ্ঞা বলতে পারবে</a:t>
                      </a:r>
                      <a:r>
                        <a:rPr lang="en-US" sz="3600" b="1" dirty="0" smtClean="0">
                          <a:ln w="11430"/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  <a:endParaRPr lang="bn-BD" sz="3600" b="1" dirty="0">
                        <a:ln w="11430"/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  <p:sp>
                  <p:nvSpPr>
                    <p:cNvPr id="14" name="Freeform 13"/>
                    <p:cNvSpPr/>
                    <p:nvPr/>
                  </p:nvSpPr>
                  <p:spPr>
                    <a:xfrm>
                      <a:off x="1142339" y="3114378"/>
                      <a:ext cx="9110512" cy="705735"/>
                    </a:xfrm>
                    <a:custGeom>
                      <a:avLst/>
                      <a:gdLst>
                        <a:gd name="connsiteX0" fmla="*/ 117625 w 705734"/>
                        <a:gd name="connsiteY0" fmla="*/ 0 h 9258037"/>
                        <a:gd name="connsiteX1" fmla="*/ 588109 w 705734"/>
                        <a:gd name="connsiteY1" fmla="*/ 0 h 9258037"/>
                        <a:gd name="connsiteX2" fmla="*/ 705734 w 705734"/>
                        <a:gd name="connsiteY2" fmla="*/ 117625 h 9258037"/>
                        <a:gd name="connsiteX3" fmla="*/ 705734 w 705734"/>
                        <a:gd name="connsiteY3" fmla="*/ 9258037 h 9258037"/>
                        <a:gd name="connsiteX4" fmla="*/ 705734 w 705734"/>
                        <a:gd name="connsiteY4" fmla="*/ 9258037 h 9258037"/>
                        <a:gd name="connsiteX5" fmla="*/ 0 w 705734"/>
                        <a:gd name="connsiteY5" fmla="*/ 9258037 h 9258037"/>
                        <a:gd name="connsiteX6" fmla="*/ 0 w 705734"/>
                        <a:gd name="connsiteY6" fmla="*/ 9258037 h 9258037"/>
                        <a:gd name="connsiteX7" fmla="*/ 0 w 705734"/>
                        <a:gd name="connsiteY7" fmla="*/ 117625 h 9258037"/>
                        <a:gd name="connsiteX8" fmla="*/ 117625 w 705734"/>
                        <a:gd name="connsiteY8" fmla="*/ 0 h 92580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05734" h="9258037">
                          <a:moveTo>
                            <a:pt x="705734" y="1543046"/>
                          </a:moveTo>
                          <a:lnTo>
                            <a:pt x="705734" y="7714991"/>
                          </a:lnTo>
                          <a:cubicBezTo>
                            <a:pt x="705734" y="8567182"/>
                            <a:pt x="701719" y="9258030"/>
                            <a:pt x="696767" y="9258030"/>
                          </a:cubicBezTo>
                          <a:lnTo>
                            <a:pt x="0" y="9258030"/>
                          </a:lnTo>
                          <a:lnTo>
                            <a:pt x="0" y="9258030"/>
                          </a:lnTo>
                          <a:lnTo>
                            <a:pt x="0" y="7"/>
                          </a:lnTo>
                          <a:lnTo>
                            <a:pt x="0" y="7"/>
                          </a:lnTo>
                          <a:lnTo>
                            <a:pt x="696767" y="7"/>
                          </a:lnTo>
                          <a:cubicBezTo>
                            <a:pt x="701719" y="7"/>
                            <a:pt x="705734" y="690855"/>
                            <a:pt x="705734" y="1543046"/>
                          </a:cubicBez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accent5">
                          <a:lumMod val="50000"/>
                        </a:schemeClr>
                      </a:solidFill>
                    </a:ln>
                    <a:scene3d>
                      <a:camera prst="orthographicFront"/>
                      <a:lightRig rig="flat" dir="t"/>
                    </a:scene3d>
                    <a:sp3d extrusionH="12700" prstMaterial="plastic">
                      <a:bevelT w="50800" h="50800"/>
                    </a:sp3d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199137" tIns="52231" rIns="52231" bIns="52232" numCol="1" spcCol="1270" anchor="ctr" anchorCtr="0">
                      <a:noAutofit/>
                    </a:bodyPr>
                    <a:lstStyle/>
                    <a:p>
                      <a:pPr marL="0" lvl="1" defTabSz="12446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</a:pPr>
                      <a:r>
                        <a:rPr lang="bn-BD" sz="3600" b="1" dirty="0" smtClean="0">
                          <a:ln w="11430"/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পল-বুঙ্গি ব্যালান্সের গঠন ব্যাখ্যা করতে </a:t>
                      </a:r>
                      <a:r>
                        <a:rPr lang="bn-BD" sz="36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পারবে;</a:t>
                      </a:r>
                    </a:p>
                  </p:txBody>
                </p:sp>
                <p:sp>
                  <p:nvSpPr>
                    <p:cNvPr id="15" name="Freeform 14"/>
                    <p:cNvSpPr/>
                    <p:nvPr/>
                  </p:nvSpPr>
                  <p:spPr>
                    <a:xfrm>
                      <a:off x="1143854" y="3841623"/>
                      <a:ext cx="9105546" cy="705735"/>
                    </a:xfrm>
                    <a:custGeom>
                      <a:avLst/>
                      <a:gdLst>
                        <a:gd name="connsiteX0" fmla="*/ 117625 w 705734"/>
                        <a:gd name="connsiteY0" fmla="*/ 0 h 9258037"/>
                        <a:gd name="connsiteX1" fmla="*/ 588109 w 705734"/>
                        <a:gd name="connsiteY1" fmla="*/ 0 h 9258037"/>
                        <a:gd name="connsiteX2" fmla="*/ 705734 w 705734"/>
                        <a:gd name="connsiteY2" fmla="*/ 117625 h 9258037"/>
                        <a:gd name="connsiteX3" fmla="*/ 705734 w 705734"/>
                        <a:gd name="connsiteY3" fmla="*/ 9258037 h 9258037"/>
                        <a:gd name="connsiteX4" fmla="*/ 705734 w 705734"/>
                        <a:gd name="connsiteY4" fmla="*/ 9258037 h 9258037"/>
                        <a:gd name="connsiteX5" fmla="*/ 0 w 705734"/>
                        <a:gd name="connsiteY5" fmla="*/ 9258037 h 9258037"/>
                        <a:gd name="connsiteX6" fmla="*/ 0 w 705734"/>
                        <a:gd name="connsiteY6" fmla="*/ 9258037 h 9258037"/>
                        <a:gd name="connsiteX7" fmla="*/ 0 w 705734"/>
                        <a:gd name="connsiteY7" fmla="*/ 117625 h 9258037"/>
                        <a:gd name="connsiteX8" fmla="*/ 117625 w 705734"/>
                        <a:gd name="connsiteY8" fmla="*/ 0 h 92580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05734" h="9258037">
                          <a:moveTo>
                            <a:pt x="705734" y="1543046"/>
                          </a:moveTo>
                          <a:lnTo>
                            <a:pt x="705734" y="7714991"/>
                          </a:lnTo>
                          <a:cubicBezTo>
                            <a:pt x="705734" y="8567182"/>
                            <a:pt x="701719" y="9258030"/>
                            <a:pt x="696767" y="9258030"/>
                          </a:cubicBezTo>
                          <a:lnTo>
                            <a:pt x="0" y="9258030"/>
                          </a:lnTo>
                          <a:lnTo>
                            <a:pt x="0" y="9258030"/>
                          </a:lnTo>
                          <a:lnTo>
                            <a:pt x="0" y="7"/>
                          </a:lnTo>
                          <a:lnTo>
                            <a:pt x="0" y="7"/>
                          </a:lnTo>
                          <a:lnTo>
                            <a:pt x="696767" y="7"/>
                          </a:lnTo>
                          <a:cubicBezTo>
                            <a:pt x="701719" y="7"/>
                            <a:pt x="705734" y="690855"/>
                            <a:pt x="705734" y="1543046"/>
                          </a:cubicBez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accent5">
                          <a:lumMod val="50000"/>
                        </a:schemeClr>
                      </a:solidFill>
                    </a:ln>
                    <a:scene3d>
                      <a:camera prst="orthographicFront"/>
                      <a:lightRig rig="flat" dir="t"/>
                    </a:scene3d>
                    <a:sp3d extrusionH="12700" prstMaterial="plastic">
                      <a:bevelT w="50800" h="50800"/>
                    </a:sp3d>
                  </p:spPr>
                  <p:style>
                    <a:lnRef idx="1">
                      <a:schemeClr val="accent4"/>
                    </a:lnRef>
                    <a:fillRef idx="2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199137" tIns="52231" rIns="52231" bIns="52232" numCol="1" spcCol="1270" anchor="ctr" anchorCtr="0">
                      <a:no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bn-IN" sz="3600" b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p:grpSp>
            </p:grpSp>
            <p:sp>
              <p:nvSpPr>
                <p:cNvPr id="7" name="Rectangle 6"/>
                <p:cNvSpPr/>
                <p:nvPr/>
              </p:nvSpPr>
              <p:spPr>
                <a:xfrm>
                  <a:off x="3765208" y="4131541"/>
                  <a:ext cx="182508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bn-BD" sz="36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26" name="Rectangle 25"/>
            <p:cNvSpPr/>
            <p:nvPr/>
          </p:nvSpPr>
          <p:spPr>
            <a:xfrm>
              <a:off x="2474689" y="3878504"/>
              <a:ext cx="9008604" cy="56762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পল-বুঙ্গি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ব্যালেন্সে</a:t>
              </a:r>
              <a:r>
                <a:rPr lang="bn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সাহায্যে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বস্তুর ভর </a:t>
              </a:r>
              <a:r>
                <a:rPr lang="bn-BD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নির্ণয় করতে পারবে।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599173" y="2287298"/>
            <a:ext cx="700031" cy="753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Flowchart: Off-page Connector 8"/>
          <p:cNvSpPr/>
          <p:nvPr/>
        </p:nvSpPr>
        <p:spPr>
          <a:xfrm>
            <a:off x="1498722" y="1692322"/>
            <a:ext cx="832513" cy="1179050"/>
          </a:xfrm>
          <a:prstGeom prst="flowChartOffpage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Notched Right Arrow 38"/>
          <p:cNvSpPr/>
          <p:nvPr/>
        </p:nvSpPr>
        <p:spPr>
          <a:xfrm rot="5400000">
            <a:off x="564795" y="3954487"/>
            <a:ext cx="2706585" cy="1678673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Flowchart: Off-page Connector 39"/>
          <p:cNvSpPr/>
          <p:nvPr/>
        </p:nvSpPr>
        <p:spPr>
          <a:xfrm rot="10800000">
            <a:off x="1496863" y="3996337"/>
            <a:ext cx="832513" cy="1285345"/>
          </a:xfrm>
          <a:prstGeom prst="flowChartOffpage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1523587" y="931488"/>
            <a:ext cx="848590" cy="51706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</a:t>
            </a:r>
            <a:endParaRPr lang="en-US" sz="6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নফল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667211" y="2323821"/>
            <a:ext cx="562921" cy="540581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664905" y="3129809"/>
            <a:ext cx="562921" cy="540581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53559" y="3974958"/>
            <a:ext cx="562921" cy="540581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00728" y="5157372"/>
            <a:ext cx="10194877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মাত্রিক বিশ্লেষণে প্রয়োজনীয় রাসায়নিক নমুনার ভর সূক্ষ্মভাবে পরিমাপের জন্য ব্যবহৃত যন্ত্রকে ব্যালেন্স বলে।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6743" y="5114357"/>
            <a:ext cx="9667057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১৮৬৬ সালে জার্মান প্রকৌশলী পল-বুঙ্গি কর্তৃক উদ্ভাবিত বিশ্লেষণী বা রাসায়নিক ব্যালেন্সকে পল-বুঙ্গি ব্যালেন্স বলে।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1513" y="5116961"/>
            <a:ext cx="10194877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 ল্যাবরেটরিতে পদার্থের আয়তনিক ও ভরমিতিক বিশ্লষণে এই নিক্তি ব্যবহার করা হয় কেন?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00728" y="5117345"/>
            <a:ext cx="10194877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পল-বুঙ্গি ব্যালেন্সের সাহায্যে দশমিকের পর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4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ঘর তথা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0.0001g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পর্যন্ত কোন দ্রবের ভর মাপা যায়।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3354" y="128860"/>
            <a:ext cx="5500048" cy="93933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পল-বুঙ্গি ব্যালেন্সের গঠন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737" y="1121104"/>
            <a:ext cx="3415311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ব্যালেন্সটির সামনে 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দুপাশে কাচের দরজা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62648" y="5124853"/>
            <a:ext cx="9526109" cy="646331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সচল স্ক্রুযুক্ত চার পা বিশিষ্ট একটি আয়াতাকার বেদির উপর স্থাপিত।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54279" y="1563967"/>
            <a:ext cx="2713800" cy="3323021"/>
            <a:chOff x="8949559" y="1563967"/>
            <a:chExt cx="2713800" cy="332302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9559" y="1563967"/>
              <a:ext cx="2713800" cy="332302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9610423" y="4286823"/>
              <a:ext cx="1392072" cy="49132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ওজন বাক্স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000727" y="5157372"/>
            <a:ext cx="10194877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ওজন বাক্সে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200g, 100g, 50g, 20g, 10g, 5g, 2g, 1g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500mg, 200mg, 100mg, 50mg, 20mg,10mg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ওজন থাকে।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947916" y="1050831"/>
            <a:ext cx="6118264" cy="4040877"/>
            <a:chOff x="2614998" y="1091818"/>
            <a:chExt cx="6433468" cy="492482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3" t="4975" r="9118" b="7065"/>
            <a:stretch/>
          </p:blipFill>
          <p:spPr>
            <a:xfrm>
              <a:off x="2614998" y="1091818"/>
              <a:ext cx="6433468" cy="488589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31"/>
            <a:stretch/>
          </p:blipFill>
          <p:spPr>
            <a:xfrm>
              <a:off x="3507475" y="5349921"/>
              <a:ext cx="4719275" cy="666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443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21" grpId="0"/>
      <p:bldP spid="22" grpId="0" animBg="1"/>
      <p:bldP spid="22" grpId="1" animBg="1"/>
      <p:bldP spid="23" grpId="0" animBg="1"/>
      <p:bldP spid="23" grpId="1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93153" y="1007489"/>
            <a:ext cx="5067607" cy="4791341"/>
            <a:chOff x="3593153" y="1112291"/>
            <a:chExt cx="5067607" cy="47913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" t="8618" r="7232" b="8521"/>
            <a:stretch/>
          </p:blipFill>
          <p:spPr>
            <a:xfrm>
              <a:off x="3593153" y="1112291"/>
              <a:ext cx="5067607" cy="479134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31"/>
            <a:stretch/>
          </p:blipFill>
          <p:spPr>
            <a:xfrm>
              <a:off x="3767318" y="5018543"/>
              <a:ext cx="4776181" cy="8850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8" b="14165"/>
            <a:stretch/>
          </p:blipFill>
          <p:spPr>
            <a:xfrm>
              <a:off x="4585649" y="1863897"/>
              <a:ext cx="3152686" cy="2936282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/>
          <p:nvPr/>
        </p:nvCxnSpPr>
        <p:spPr>
          <a:xfrm>
            <a:off x="3589361" y="518615"/>
            <a:ext cx="2292824" cy="133748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4814" y="187449"/>
            <a:ext cx="2044547" cy="66233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বিম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তুলাদণ্ড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767318" y="5643960"/>
            <a:ext cx="2258326" cy="615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18737" y="5392713"/>
            <a:ext cx="2305884" cy="66233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সচলকরণ নব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8094260" y="5571328"/>
            <a:ext cx="898478" cy="146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06987" y="5312794"/>
            <a:ext cx="1993109" cy="66233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লেভেলিং স্ক্রু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035065" y="4380781"/>
            <a:ext cx="2108672" cy="812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71679" y="3720128"/>
            <a:ext cx="3290313" cy="46660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99186" y="4179253"/>
            <a:ext cx="939347" cy="66233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পাল্লা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5779" y="3432903"/>
            <a:ext cx="939347" cy="66233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স্কেল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6277970" y="3562420"/>
            <a:ext cx="2480158" cy="2709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771775" y="3291098"/>
            <a:ext cx="881481" cy="66233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স্তম্ভ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6382955" y="2774268"/>
            <a:ext cx="2609783" cy="15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992738" y="2443102"/>
            <a:ext cx="881481" cy="66233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প্লাম্ব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241930" y="3034039"/>
            <a:ext cx="2904084" cy="5141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14685" y="2696306"/>
            <a:ext cx="1552092" cy="66233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পয়েন্টার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7043473" y="1890800"/>
            <a:ext cx="2609783" cy="15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653256" y="1617918"/>
            <a:ext cx="2256161" cy="66233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সমতাকরণ স্ক্রু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726377" y="3925135"/>
            <a:ext cx="455642" cy="477297"/>
            <a:chOff x="6726377" y="3925135"/>
            <a:chExt cx="455642" cy="477297"/>
          </a:xfrm>
        </p:grpSpPr>
        <p:sp>
          <p:nvSpPr>
            <p:cNvPr id="44" name="Pentagon 43"/>
            <p:cNvSpPr/>
            <p:nvPr/>
          </p:nvSpPr>
          <p:spPr>
            <a:xfrm rot="16200000">
              <a:off x="6630555" y="4020957"/>
              <a:ext cx="477297" cy="285653"/>
            </a:xfrm>
            <a:prstGeom prst="homePlat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entagon 44"/>
            <p:cNvSpPr/>
            <p:nvPr/>
          </p:nvSpPr>
          <p:spPr>
            <a:xfrm rot="16200000">
              <a:off x="6918830" y="4138313"/>
              <a:ext cx="356389" cy="169989"/>
            </a:xfrm>
            <a:prstGeom prst="homePlat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00" b="84200" l="24400" r="4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6" t="8895" r="51170" b="16510"/>
          <a:stretch/>
        </p:blipFill>
        <p:spPr>
          <a:xfrm>
            <a:off x="5103798" y="2747493"/>
            <a:ext cx="485671" cy="1629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3138533" y="5862937"/>
            <a:ext cx="6313585" cy="72388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চিত্রঃ পল-বুঙ্গি ব্যালেন্সের বিভিন্ন অংশ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7130725" y="4315735"/>
            <a:ext cx="2480158" cy="2709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545022" y="4011668"/>
            <a:ext cx="990154" cy="66233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046599" y="2344970"/>
            <a:ext cx="2292824" cy="133748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86080" y="1974378"/>
            <a:ext cx="807565" cy="66233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6092562" y="1187355"/>
            <a:ext cx="2900176" cy="9618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039592" y="856189"/>
            <a:ext cx="2256161" cy="66233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অ্যাগেট ফলক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7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0" grpId="0"/>
      <p:bldP spid="25" grpId="0"/>
      <p:bldP spid="27" grpId="0"/>
      <p:bldP spid="33" grpId="0"/>
      <p:bldP spid="36" grpId="0"/>
      <p:bldP spid="41" grpId="0"/>
      <p:bldP spid="43" grpId="0"/>
      <p:bldP spid="52" grpId="0"/>
      <p:bldP spid="31" grpId="0"/>
      <p:bldP spid="39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4046" y="224395"/>
            <a:ext cx="5919703" cy="93933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পল-বুঙ্গি ব্যালেন্সে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রাইডার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84896" y="1163725"/>
            <a:ext cx="4763068" cy="3654726"/>
            <a:chOff x="3067383" y="1276179"/>
            <a:chExt cx="5633027" cy="48377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8" b="14165"/>
            <a:stretch/>
          </p:blipFill>
          <p:spPr>
            <a:xfrm>
              <a:off x="3067383" y="1276179"/>
              <a:ext cx="5633027" cy="42907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31"/>
            <a:stretch/>
          </p:blipFill>
          <p:spPr>
            <a:xfrm>
              <a:off x="3067383" y="5566883"/>
              <a:ext cx="5633027" cy="547055"/>
            </a:xfrm>
            <a:prstGeom prst="rect">
              <a:avLst/>
            </a:prstGeom>
          </p:spPr>
        </p:pic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634819"/>
              </p:ext>
            </p:extLst>
          </p:nvPr>
        </p:nvGraphicFramePr>
        <p:xfrm>
          <a:off x="9130994" y="1163725"/>
          <a:ext cx="947210" cy="114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Flash Document" r:id="rId5" imgW="520200" imgH="893520" progId="">
                  <p:embed/>
                </p:oleObj>
              </mc:Choice>
              <mc:Fallback>
                <p:oleObj name="Flash Document" r:id="rId5" imgW="520200" imgH="893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0994" y="1163725"/>
                        <a:ext cx="947210" cy="1144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968988" y="4977314"/>
            <a:ext cx="10194877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প্লাটিনাম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গোল্ড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বাঁকানো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নিক্তির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বীমের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সরানো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রাইডার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8548" y="4949771"/>
            <a:ext cx="8162003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ইহা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mg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mg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রাইডারের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0.0001g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 ভর নেওয়া যায়।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5868" y="247797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রাইডার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2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  <p:bldP spid="12" grpId="0" animBg="1"/>
      <p:bldP spid="12" grpId="1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259715" y="1112291"/>
            <a:ext cx="9931447" cy="5332901"/>
            <a:chOff x="1259714" y="858850"/>
            <a:chExt cx="10430223" cy="5332901"/>
          </a:xfrm>
        </p:grpSpPr>
        <p:grpSp>
          <p:nvGrpSpPr>
            <p:cNvPr id="22" name="Group 21"/>
            <p:cNvGrpSpPr/>
            <p:nvPr/>
          </p:nvGrpSpPr>
          <p:grpSpPr>
            <a:xfrm>
              <a:off x="1259714" y="858850"/>
              <a:ext cx="1679250" cy="5332901"/>
              <a:chOff x="1259714" y="858850"/>
              <a:chExt cx="1679250" cy="533290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259714" y="858850"/>
                <a:ext cx="1679250" cy="5299813"/>
                <a:chOff x="777924" y="847303"/>
                <a:chExt cx="1679250" cy="5299813"/>
              </a:xfrm>
            </p:grpSpPr>
            <p:sp>
              <p:nvSpPr>
                <p:cNvPr id="20" name="Notched Right Arrow 19"/>
                <p:cNvSpPr/>
                <p:nvPr/>
              </p:nvSpPr>
              <p:spPr>
                <a:xfrm rot="16200000">
                  <a:off x="320648" y="1304579"/>
                  <a:ext cx="2593230" cy="1678677"/>
                </a:xfrm>
                <a:prstGeom prst="notchedRightArrow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9" name="Flowchart: Off-page Connector 8"/>
                <p:cNvSpPr/>
                <p:nvPr/>
              </p:nvSpPr>
              <p:spPr>
                <a:xfrm>
                  <a:off x="1198472" y="1692322"/>
                  <a:ext cx="832513" cy="1179050"/>
                </a:xfrm>
                <a:prstGeom prst="flowChartOffpageConnector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Notched Right Arrow 38"/>
                <p:cNvSpPr/>
                <p:nvPr/>
              </p:nvSpPr>
              <p:spPr>
                <a:xfrm rot="5400000">
                  <a:off x="264545" y="3954487"/>
                  <a:ext cx="2706585" cy="1678673"/>
                </a:xfrm>
                <a:prstGeom prst="notchedRightArrow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40" name="Flowchart: Off-page Connector 39"/>
                <p:cNvSpPr/>
                <p:nvPr/>
              </p:nvSpPr>
              <p:spPr>
                <a:xfrm rot="10800000">
                  <a:off x="1196613" y="3996337"/>
                  <a:ext cx="832513" cy="1285345"/>
                </a:xfrm>
                <a:prstGeom prst="flowChartOffpageConnector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1F8E02A4-19AA-491A-8B8E-198490D326B3}"/>
                  </a:ext>
                </a:extLst>
              </p:cNvPr>
              <p:cNvSpPr/>
              <p:nvPr/>
            </p:nvSpPr>
            <p:spPr>
              <a:xfrm>
                <a:off x="1621121" y="1021105"/>
                <a:ext cx="949953" cy="5170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bn-BD" sz="66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     </a:t>
                </a:r>
              </a:p>
              <a:p>
                <a:pPr algn="ctr">
                  <a:defRPr/>
                </a:pPr>
                <a:r>
                  <a:rPr lang="bn-BD" sz="66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কক কাজ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225AB4E-9EB4-4B0D-8B51-99C33E5CE775}"/>
                </a:ext>
              </a:extLst>
            </p:cNvPr>
            <p:cNvSpPr/>
            <p:nvPr/>
          </p:nvSpPr>
          <p:spPr>
            <a:xfrm>
              <a:off x="2861930" y="1967091"/>
              <a:ext cx="8828007" cy="31611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5">
                  <a:lumMod val="50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53410" y="4367686"/>
              <a:ext cx="171561" cy="7359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68" y="283446"/>
            <a:ext cx="2379074" cy="1882442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807111" y="3501685"/>
            <a:ext cx="8356755" cy="813655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পল-বুঙ্গি ব্যালান্সের গঠন ব্যাখ্যা করতে </a:t>
            </a:r>
            <a:r>
              <a:rPr lang="bn-BD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</a:p>
        </p:txBody>
      </p:sp>
    </p:spTree>
    <p:extLst>
      <p:ext uri="{BB962C8B-B14F-4D97-AF65-F5344CB8AC3E}">
        <p14:creationId xmlns:p14="http://schemas.microsoft.com/office/powerpoint/2010/main" val="21731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1129</Words>
  <Application>Microsoft Office PowerPoint</Application>
  <PresentationFormat>Widescreen</PresentationFormat>
  <Paragraphs>149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Flash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JK</dc:creator>
  <cp:lastModifiedBy>JK</cp:lastModifiedBy>
  <cp:revision>129</cp:revision>
  <dcterms:created xsi:type="dcterms:W3CDTF">2020-10-30T17:29:50Z</dcterms:created>
  <dcterms:modified xsi:type="dcterms:W3CDTF">2020-12-02T18:35:21Z</dcterms:modified>
</cp:coreProperties>
</file>