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01" r:id="rId2"/>
    <p:sldId id="303" r:id="rId3"/>
    <p:sldId id="302" r:id="rId4"/>
    <p:sldId id="267" r:id="rId5"/>
    <p:sldId id="291" r:id="rId6"/>
    <p:sldId id="261" r:id="rId7"/>
    <p:sldId id="293" r:id="rId8"/>
    <p:sldId id="294" r:id="rId9"/>
    <p:sldId id="295" r:id="rId10"/>
    <p:sldId id="270" r:id="rId11"/>
    <p:sldId id="298" r:id="rId12"/>
    <p:sldId id="300" r:id="rId13"/>
    <p:sldId id="263" r:id="rId14"/>
    <p:sldId id="264" r:id="rId15"/>
    <p:sldId id="265" r:id="rId16"/>
    <p:sldId id="268" r:id="rId17"/>
    <p:sldId id="269" r:id="rId18"/>
    <p:sldId id="305" r:id="rId19"/>
    <p:sldId id="287" r:id="rId20"/>
    <p:sldId id="276" r:id="rId21"/>
    <p:sldId id="277" r:id="rId22"/>
    <p:sldId id="299" r:id="rId23"/>
    <p:sldId id="28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9664" autoAdjust="0"/>
  </p:normalViewPr>
  <p:slideViewPr>
    <p:cSldViewPr>
      <p:cViewPr varScale="1">
        <p:scale>
          <a:sx n="74" d="100"/>
          <a:sy n="74" d="100"/>
        </p:scale>
        <p:origin x="134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77909-FF85-442D-A19B-24CC5AD96BC3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02688-4838-46F1-B72F-F9DD5A106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0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BD" dirty="0"/>
              <a:t>শিক্ষক</a:t>
            </a:r>
            <a:r>
              <a:rPr lang="bn-BD" baseline="0" dirty="0"/>
              <a:t> বোর্ডে লিখবেন শিক্ষার্থী খাতায় লিখে নেবে।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C61A9-BD03-431C-B46F-8BDB04A3C31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89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প্রত্যেকটা</a:t>
            </a:r>
            <a:r>
              <a:rPr lang="en-US" baseline="0" dirty="0"/>
              <a:t> </a:t>
            </a:r>
            <a:r>
              <a:rPr lang="en-US" baseline="0" dirty="0" err="1"/>
              <a:t>ভিডিও</a:t>
            </a:r>
            <a:r>
              <a:rPr lang="en-US" baseline="0" dirty="0"/>
              <a:t> </a:t>
            </a:r>
            <a:r>
              <a:rPr lang="en-US" baseline="0" dirty="0" err="1"/>
              <a:t>দেকার</a:t>
            </a:r>
            <a:r>
              <a:rPr lang="en-US" baseline="0" dirty="0"/>
              <a:t> </a:t>
            </a:r>
            <a:r>
              <a:rPr lang="en-US" baseline="0" dirty="0" err="1"/>
              <a:t>পর</a:t>
            </a:r>
            <a:r>
              <a:rPr lang="en-US" baseline="0" dirty="0"/>
              <a:t> </a:t>
            </a:r>
            <a:r>
              <a:rPr lang="en-US" baseline="0" dirty="0" err="1"/>
              <a:t>শিক্ষার্থীদেরকে</a:t>
            </a:r>
            <a:r>
              <a:rPr lang="en-US" baseline="0" dirty="0"/>
              <a:t> </a:t>
            </a:r>
            <a:r>
              <a:rPr lang="en-US" baseline="0" dirty="0" err="1"/>
              <a:t>তা</a:t>
            </a:r>
            <a:r>
              <a:rPr lang="en-US" baseline="0" dirty="0"/>
              <a:t> </a:t>
            </a:r>
            <a:r>
              <a:rPr lang="en-US" baseline="0" dirty="0" err="1"/>
              <a:t>ব্যাখ্যা</a:t>
            </a:r>
            <a:r>
              <a:rPr lang="en-US" baseline="0" dirty="0"/>
              <a:t> </a:t>
            </a:r>
            <a:r>
              <a:rPr lang="en-US" baseline="0" dirty="0" err="1"/>
              <a:t>করতে</a:t>
            </a:r>
            <a:r>
              <a:rPr lang="en-US" baseline="0" dirty="0"/>
              <a:t> </a:t>
            </a:r>
            <a:r>
              <a:rPr lang="en-US" baseline="0" dirty="0" err="1"/>
              <a:t>বলা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2B771-AA1D-472A-B8C8-507D60C5C3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68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2B771-AA1D-472A-B8C8-507D60C5C34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478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7587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f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f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1" y="838200"/>
            <a:ext cx="7307705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আসসালামু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আলাইকুম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FDF119-1116-486F-AE1E-9070633C0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32" y="2590800"/>
            <a:ext cx="7298474" cy="38862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DEA18F3-AA6D-4C6F-9AD5-8FB79FD78667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1143000" y="609600"/>
            <a:chExt cx="5901207" cy="5638800"/>
          </a:xfrm>
        </p:grpSpPr>
        <p:sp>
          <p:nvSpPr>
            <p:cNvPr id="6" name="Flowchart: Terminator 5">
              <a:extLst>
                <a:ext uri="{FF2B5EF4-FFF2-40B4-BE49-F238E27FC236}">
                  <a16:creationId xmlns:a16="http://schemas.microsoft.com/office/drawing/2014/main" id="{0DFE24A9-FCCE-415B-A6DE-7C691692AAA7}"/>
                </a:ext>
              </a:extLst>
            </p:cNvPr>
            <p:cNvSpPr/>
            <p:nvPr/>
          </p:nvSpPr>
          <p:spPr>
            <a:xfrm rot="16200000">
              <a:off x="4000500" y="-2133600"/>
              <a:ext cx="152400" cy="563880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  <p:sp>
          <p:nvSpPr>
            <p:cNvPr id="7" name="Flowchart: Terminator 6">
              <a:extLst>
                <a:ext uri="{FF2B5EF4-FFF2-40B4-BE49-F238E27FC236}">
                  <a16:creationId xmlns:a16="http://schemas.microsoft.com/office/drawing/2014/main" id="{B853B625-43C5-4872-B85E-67AD5AC211C1}"/>
                </a:ext>
              </a:extLst>
            </p:cNvPr>
            <p:cNvSpPr/>
            <p:nvPr/>
          </p:nvSpPr>
          <p:spPr>
            <a:xfrm>
              <a:off x="1143000" y="609600"/>
              <a:ext cx="152400" cy="563880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  <p:sp>
          <p:nvSpPr>
            <p:cNvPr id="8" name="Flowchart: Terminator 7">
              <a:extLst>
                <a:ext uri="{FF2B5EF4-FFF2-40B4-BE49-F238E27FC236}">
                  <a16:creationId xmlns:a16="http://schemas.microsoft.com/office/drawing/2014/main" id="{F514A1B3-6884-442C-9D20-966D50C2DFC3}"/>
                </a:ext>
              </a:extLst>
            </p:cNvPr>
            <p:cNvSpPr/>
            <p:nvPr/>
          </p:nvSpPr>
          <p:spPr>
            <a:xfrm>
              <a:off x="6891807" y="609600"/>
              <a:ext cx="152400" cy="563880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  <p:sp>
          <p:nvSpPr>
            <p:cNvPr id="9" name="Flowchart: Terminator 8">
              <a:extLst>
                <a:ext uri="{FF2B5EF4-FFF2-40B4-BE49-F238E27FC236}">
                  <a16:creationId xmlns:a16="http://schemas.microsoft.com/office/drawing/2014/main" id="{52629063-F2CC-40D8-9BB5-0195A491F8EB}"/>
                </a:ext>
              </a:extLst>
            </p:cNvPr>
            <p:cNvSpPr/>
            <p:nvPr/>
          </p:nvSpPr>
          <p:spPr>
            <a:xfrm rot="16200000">
              <a:off x="4017404" y="3352800"/>
              <a:ext cx="152400" cy="563880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129308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105400" y="2095500"/>
            <a:ext cx="3733800" cy="3390899"/>
            <a:chOff x="4572000" y="1143000"/>
            <a:chExt cx="4343400" cy="16002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280" t="14461" r="12373" b="9620"/>
            <a:stretch/>
          </p:blipFill>
          <p:spPr>
            <a:xfrm>
              <a:off x="4572000" y="1143000"/>
              <a:ext cx="4343400" cy="1600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1143000"/>
              <a:ext cx="2057400" cy="1600200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1070998" y="838200"/>
            <a:ext cx="7002003" cy="769441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itchFamily="2" charset="0"/>
                <a:cs typeface="NikoshBAN" pitchFamily="2" charset="0"/>
              </a:rPr>
              <a:t>পাঠ্যপুস্তকের ডিজিটাল সংস্করণ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(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ই-বুক)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399" y="2095500"/>
            <a:ext cx="4359729" cy="3390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199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:\MOTIAR\D,contennt Picture 2\result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950027"/>
            <a:ext cx="4190644" cy="35363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E:\MOTIAR\D,contennt Picture 2\result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7527" y="1950025"/>
            <a:ext cx="4045473" cy="35363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572823"/>
            <a:ext cx="7162800" cy="1015663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পাবলিক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ফলাফল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0C65EE7-CDD5-4C1E-AFB7-42DD48CB25C8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1143000" y="609600"/>
            <a:chExt cx="5901207" cy="5638800"/>
          </a:xfrm>
        </p:grpSpPr>
        <p:sp>
          <p:nvSpPr>
            <p:cNvPr id="6" name="Flowchart: Terminator 5">
              <a:extLst>
                <a:ext uri="{FF2B5EF4-FFF2-40B4-BE49-F238E27FC236}">
                  <a16:creationId xmlns:a16="http://schemas.microsoft.com/office/drawing/2014/main" id="{572399E5-21D4-4A33-AD53-AE028CD2A38C}"/>
                </a:ext>
              </a:extLst>
            </p:cNvPr>
            <p:cNvSpPr/>
            <p:nvPr/>
          </p:nvSpPr>
          <p:spPr>
            <a:xfrm rot="16200000">
              <a:off x="4000500" y="-2133600"/>
              <a:ext cx="152400" cy="563880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  <p:sp>
          <p:nvSpPr>
            <p:cNvPr id="7" name="Flowchart: Terminator 6">
              <a:extLst>
                <a:ext uri="{FF2B5EF4-FFF2-40B4-BE49-F238E27FC236}">
                  <a16:creationId xmlns:a16="http://schemas.microsoft.com/office/drawing/2014/main" id="{2E08E22F-1BA3-483D-A296-0491EFFE0575}"/>
                </a:ext>
              </a:extLst>
            </p:cNvPr>
            <p:cNvSpPr/>
            <p:nvPr/>
          </p:nvSpPr>
          <p:spPr>
            <a:xfrm>
              <a:off x="1143000" y="609600"/>
              <a:ext cx="152400" cy="563880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  <p:sp>
          <p:nvSpPr>
            <p:cNvPr id="8" name="Flowchart: Terminator 7">
              <a:extLst>
                <a:ext uri="{FF2B5EF4-FFF2-40B4-BE49-F238E27FC236}">
                  <a16:creationId xmlns:a16="http://schemas.microsoft.com/office/drawing/2014/main" id="{9122359E-8DD4-40C5-9F96-1CF490F2B9AD}"/>
                </a:ext>
              </a:extLst>
            </p:cNvPr>
            <p:cNvSpPr/>
            <p:nvPr/>
          </p:nvSpPr>
          <p:spPr>
            <a:xfrm>
              <a:off x="6891807" y="609600"/>
              <a:ext cx="152400" cy="563880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  <p:sp>
          <p:nvSpPr>
            <p:cNvPr id="9" name="Flowchart: Terminator 8">
              <a:extLst>
                <a:ext uri="{FF2B5EF4-FFF2-40B4-BE49-F238E27FC236}">
                  <a16:creationId xmlns:a16="http://schemas.microsoft.com/office/drawing/2014/main" id="{D5F1BA3D-C908-4106-BE3E-7907D4BE67C2}"/>
                </a:ext>
              </a:extLst>
            </p:cNvPr>
            <p:cNvSpPr/>
            <p:nvPr/>
          </p:nvSpPr>
          <p:spPr>
            <a:xfrm rot="16200000">
              <a:off x="4017404" y="3352800"/>
              <a:ext cx="152400" cy="563880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301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MOTIAR\D,contennt Picture 2\মোবাইল ব্যবসা ১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057399"/>
            <a:ext cx="4191000" cy="419099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E:\MOTIAR\D,contennt Picture 2\মোবাইল ৩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4724" y="1905000"/>
            <a:ext cx="4206876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609600"/>
            <a:ext cx="7772400" cy="1015663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আয়কর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রিটার্ন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বিল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পরিশোধ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731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6100" y="198928"/>
            <a:ext cx="2971800" cy="110799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6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ই-পূর্জি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1303295"/>
            <a:ext cx="4800600" cy="35403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57200" y="5071269"/>
            <a:ext cx="81153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sz="3200" b="1" dirty="0">
                <a:latin typeface="NikoshBAN" pitchFamily="2" charset="0"/>
                <a:cs typeface="NikoshBAN" pitchFamily="2" charset="0"/>
              </a:rPr>
              <a:t>ই-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পূর্জি হচ্ছে দেশের ১৫টি চিনিকলসমূহে কখন আখ সরবরাহ করতে হবে তার একটি অনুমতিপত্রের তথ্য আখ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চাষিদের এসএমএসের মাধ্যমে তাৎক্ষ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ণিক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ভাবে সরবরাহ করা।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DFD55AC-C9D3-4EB8-9126-7D4658C9916A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1143000" y="609600"/>
            <a:chExt cx="5901207" cy="5638800"/>
          </a:xfrm>
        </p:grpSpPr>
        <p:sp>
          <p:nvSpPr>
            <p:cNvPr id="6" name="Flowchart: Terminator 5">
              <a:extLst>
                <a:ext uri="{FF2B5EF4-FFF2-40B4-BE49-F238E27FC236}">
                  <a16:creationId xmlns:a16="http://schemas.microsoft.com/office/drawing/2014/main" id="{5B8B04D8-9CE3-4B2A-BA2D-08DBC5308946}"/>
                </a:ext>
              </a:extLst>
            </p:cNvPr>
            <p:cNvSpPr/>
            <p:nvPr/>
          </p:nvSpPr>
          <p:spPr>
            <a:xfrm rot="16200000">
              <a:off x="4000500" y="-2133600"/>
              <a:ext cx="152400" cy="563880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  <p:sp>
          <p:nvSpPr>
            <p:cNvPr id="7" name="Flowchart: Terminator 6">
              <a:extLst>
                <a:ext uri="{FF2B5EF4-FFF2-40B4-BE49-F238E27FC236}">
                  <a16:creationId xmlns:a16="http://schemas.microsoft.com/office/drawing/2014/main" id="{752848C9-9EA6-45DA-99B3-2ED1EE1F42E5}"/>
                </a:ext>
              </a:extLst>
            </p:cNvPr>
            <p:cNvSpPr/>
            <p:nvPr/>
          </p:nvSpPr>
          <p:spPr>
            <a:xfrm>
              <a:off x="1143000" y="609600"/>
              <a:ext cx="152400" cy="563880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  <p:sp>
          <p:nvSpPr>
            <p:cNvPr id="8" name="Flowchart: Terminator 7">
              <a:extLst>
                <a:ext uri="{FF2B5EF4-FFF2-40B4-BE49-F238E27FC236}">
                  <a16:creationId xmlns:a16="http://schemas.microsoft.com/office/drawing/2014/main" id="{E58AA940-188A-409B-9E8C-C8695ACCFB8A}"/>
                </a:ext>
              </a:extLst>
            </p:cNvPr>
            <p:cNvSpPr/>
            <p:nvPr/>
          </p:nvSpPr>
          <p:spPr>
            <a:xfrm>
              <a:off x="6891807" y="609600"/>
              <a:ext cx="152400" cy="563880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  <p:sp>
          <p:nvSpPr>
            <p:cNvPr id="9" name="Flowchart: Terminator 8">
              <a:extLst>
                <a:ext uri="{FF2B5EF4-FFF2-40B4-BE49-F238E27FC236}">
                  <a16:creationId xmlns:a16="http://schemas.microsoft.com/office/drawing/2014/main" id="{C3549EEA-E9A4-4F38-9F16-B4DD2B46AF5E}"/>
                </a:ext>
              </a:extLst>
            </p:cNvPr>
            <p:cNvSpPr/>
            <p:nvPr/>
          </p:nvSpPr>
          <p:spPr>
            <a:xfrm rot="16200000">
              <a:off x="4017404" y="3352800"/>
              <a:ext cx="152400" cy="563880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787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6347" y="284356"/>
            <a:ext cx="799449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IN" sz="4400" b="1" cap="all" dirty="0">
                <a:ln/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ইলেকট্রনিক মানি ট্রান্সফার সিস্টেম (এমটিএস)</a:t>
            </a:r>
            <a:endParaRPr lang="en-US" sz="2800" b="1" cap="all" dirty="0">
              <a:ln/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8113" y="1177784"/>
            <a:ext cx="3650087" cy="3043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364191" y="4267200"/>
            <a:ext cx="8398809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bn-IN" sz="3600" b="1" dirty="0">
                <a:latin typeface="NikoshBAN" pitchFamily="2" charset="0"/>
                <a:cs typeface="NikoshBAN" pitchFamily="2" charset="0"/>
              </a:rPr>
              <a:t>ইলেকট্রনিক মানি ট্রান্সফার সিস্টেমের মাধ্যমে দেশের এক অঞ্চল থেকে অন্য অঞ্চলে নিরাপদে, দ্রুত ও কম খরচে টাকা পাঠানো যায়। এছাড়া মোবাইলের মাধ্যমেও টাকা পাঠানো হচ্ছে।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156" y="1005322"/>
            <a:ext cx="3650087" cy="3137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158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221159"/>
            <a:ext cx="1840568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IN" sz="6000" b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ই-পর্চা </a:t>
            </a:r>
            <a:endParaRPr lang="en-US" sz="6000" b="1" u="sng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5021013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bn-IN" sz="4000" b="1" dirty="0">
                <a:latin typeface="NikoshBAN" pitchFamily="2" charset="0"/>
                <a:cs typeface="NikoshBAN" pitchFamily="2" charset="0"/>
              </a:rPr>
              <a:t>বর্তমানে দেশের সকল জমির রেকর্ডের অনুলিপি অনলাইনে সংগ্রহ করা যায়।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সেবাটির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ই-পর্চা।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Users\RAFI\Desktop\New folder\full_1561057702_1404884855.thumbn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236822"/>
            <a:ext cx="6515100" cy="364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6B7A7B6-67D4-43A9-BBC3-D4A81FB7FC8E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1143000" y="609600"/>
            <a:chExt cx="5901207" cy="5638800"/>
          </a:xfrm>
        </p:grpSpPr>
        <p:sp>
          <p:nvSpPr>
            <p:cNvPr id="7" name="Flowchart: Terminator 6">
              <a:extLst>
                <a:ext uri="{FF2B5EF4-FFF2-40B4-BE49-F238E27FC236}">
                  <a16:creationId xmlns:a16="http://schemas.microsoft.com/office/drawing/2014/main" id="{9ED64105-17B1-4D68-A810-F3E803E96373}"/>
                </a:ext>
              </a:extLst>
            </p:cNvPr>
            <p:cNvSpPr/>
            <p:nvPr/>
          </p:nvSpPr>
          <p:spPr>
            <a:xfrm rot="16200000">
              <a:off x="4000500" y="-2133600"/>
              <a:ext cx="152400" cy="563880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  <p:sp>
          <p:nvSpPr>
            <p:cNvPr id="8" name="Flowchart: Terminator 7">
              <a:extLst>
                <a:ext uri="{FF2B5EF4-FFF2-40B4-BE49-F238E27FC236}">
                  <a16:creationId xmlns:a16="http://schemas.microsoft.com/office/drawing/2014/main" id="{9BFB360F-B307-42AC-AA5A-3CD80B0D3449}"/>
                </a:ext>
              </a:extLst>
            </p:cNvPr>
            <p:cNvSpPr/>
            <p:nvPr/>
          </p:nvSpPr>
          <p:spPr>
            <a:xfrm>
              <a:off x="1143000" y="609600"/>
              <a:ext cx="152400" cy="563880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  <p:sp>
          <p:nvSpPr>
            <p:cNvPr id="9" name="Flowchart: Terminator 8">
              <a:extLst>
                <a:ext uri="{FF2B5EF4-FFF2-40B4-BE49-F238E27FC236}">
                  <a16:creationId xmlns:a16="http://schemas.microsoft.com/office/drawing/2014/main" id="{FE5007FF-F7F4-456F-A38D-FB713B0E107A}"/>
                </a:ext>
              </a:extLst>
            </p:cNvPr>
            <p:cNvSpPr/>
            <p:nvPr/>
          </p:nvSpPr>
          <p:spPr>
            <a:xfrm>
              <a:off x="6891807" y="609600"/>
              <a:ext cx="152400" cy="563880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  <p:sp>
          <p:nvSpPr>
            <p:cNvPr id="10" name="Flowchart: Terminator 9">
              <a:extLst>
                <a:ext uri="{FF2B5EF4-FFF2-40B4-BE49-F238E27FC236}">
                  <a16:creationId xmlns:a16="http://schemas.microsoft.com/office/drawing/2014/main" id="{7EF2BFD9-876F-46B5-B67C-B0D683BD1350}"/>
                </a:ext>
              </a:extLst>
            </p:cNvPr>
            <p:cNvSpPr/>
            <p:nvPr/>
          </p:nvSpPr>
          <p:spPr>
            <a:xfrm rot="16200000">
              <a:off x="4017404" y="3352800"/>
              <a:ext cx="152400" cy="563880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83224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7470" y="287581"/>
            <a:ext cx="2509020" cy="830997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IN" sz="4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ই-স্বাস্থ্যসেবা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4771072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bn-IN" sz="3200" b="1" dirty="0">
                <a:latin typeface="NikoshBAN" pitchFamily="2" charset="0"/>
                <a:cs typeface="NikoshBAN" pitchFamily="2" charset="0"/>
              </a:rPr>
              <a:t>হাসপাতালে কর্মরত চিকিৎসকরা এখন মোবাইল ফোনে স্বাস্থ্য পরামর্শ দিয়ে থাকেন। বর্তমানে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কয়েকটি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উপজেলায়  টেলিমেডিসিন সেবা চালু হয়েছে।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8338"/>
          <a:stretch/>
        </p:blipFill>
        <p:spPr>
          <a:xfrm>
            <a:off x="5029200" y="1153147"/>
            <a:ext cx="3886200" cy="33421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26" y="1164033"/>
            <a:ext cx="4043374" cy="33421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543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8369" y="322053"/>
            <a:ext cx="679064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IN" sz="40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রেলওয়ের ই-টিকেটিং ও মোবাইল টিকেটিং</a:t>
            </a:r>
            <a:endParaRPr lang="en-US" b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1594" y="5181600"/>
            <a:ext cx="8020811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bn-IN" sz="3200" b="1" dirty="0">
                <a:latin typeface="NikoshBAN" pitchFamily="2" charset="0"/>
                <a:cs typeface="NikoshBAN" pitchFamily="2" charset="0"/>
              </a:rPr>
              <a:t>বাংলাদেশ রেলওয়ের টিকেট এখন মোবাইল ফোনেও কাটা যায়। বর্তমানে বাস ও বিমানের টিকেটও এ ব্যবস্থার আওতায় এসেছে।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8" t="1726" r="2769" b="40850"/>
          <a:stretch/>
        </p:blipFill>
        <p:spPr>
          <a:xfrm>
            <a:off x="228600" y="1330172"/>
            <a:ext cx="4120751" cy="32418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1" name="Group 10"/>
          <p:cNvGrpSpPr/>
          <p:nvPr/>
        </p:nvGrpSpPr>
        <p:grpSpPr>
          <a:xfrm>
            <a:off x="4555377" y="1333485"/>
            <a:ext cx="4301967" cy="3505200"/>
            <a:chOff x="4296890" y="1586493"/>
            <a:chExt cx="4301967" cy="4124727"/>
          </a:xfrm>
        </p:grpSpPr>
        <p:sp>
          <p:nvSpPr>
            <p:cNvPr id="12" name="TextBox 11"/>
            <p:cNvSpPr txBox="1"/>
            <p:nvPr/>
          </p:nvSpPr>
          <p:spPr>
            <a:xfrm>
              <a:off x="4916254" y="5220316"/>
              <a:ext cx="3417258" cy="490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endParaRPr lang="en-US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3" name="Picture 4" descr="http://img.photobucket.com/albums/v446/dolphinairlines/Bangla/BimanWebsite_TR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6890" y="1586493"/>
              <a:ext cx="4301967" cy="381090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11826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417978"/>
            <a:ext cx="82296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দোরগোড়ায়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সরকারি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সেবাসমূহ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…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30169" y="5715000"/>
            <a:ext cx="7856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" pitchFamily="2" charset="0"/>
                <a:cs typeface="Nikosh" pitchFamily="2" charset="0"/>
              </a:rPr>
              <a:t>ভিডিওগুলো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দেখ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এবং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বল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কোনটি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কী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কী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করে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AC00DDD-A72A-4514-9125-DA593AE88B21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1143000" y="609600"/>
            <a:chExt cx="5901207" cy="5638800"/>
          </a:xfrm>
        </p:grpSpPr>
        <p:sp>
          <p:nvSpPr>
            <p:cNvPr id="14" name="Flowchart: Terminator 13">
              <a:extLst>
                <a:ext uri="{FF2B5EF4-FFF2-40B4-BE49-F238E27FC236}">
                  <a16:creationId xmlns:a16="http://schemas.microsoft.com/office/drawing/2014/main" id="{D25449E9-4BBC-40C7-B2D4-A334F966F700}"/>
                </a:ext>
              </a:extLst>
            </p:cNvPr>
            <p:cNvSpPr/>
            <p:nvPr/>
          </p:nvSpPr>
          <p:spPr>
            <a:xfrm rot="16200000">
              <a:off x="4000500" y="-2133600"/>
              <a:ext cx="152400" cy="563880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  <p:sp>
          <p:nvSpPr>
            <p:cNvPr id="15" name="Flowchart: Terminator 14">
              <a:extLst>
                <a:ext uri="{FF2B5EF4-FFF2-40B4-BE49-F238E27FC236}">
                  <a16:creationId xmlns:a16="http://schemas.microsoft.com/office/drawing/2014/main" id="{2E296D91-02F1-4F36-A3B6-2430BB731F00}"/>
                </a:ext>
              </a:extLst>
            </p:cNvPr>
            <p:cNvSpPr/>
            <p:nvPr/>
          </p:nvSpPr>
          <p:spPr>
            <a:xfrm>
              <a:off x="1143000" y="609600"/>
              <a:ext cx="152400" cy="563880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  <p:sp>
          <p:nvSpPr>
            <p:cNvPr id="16" name="Flowchart: Terminator 15">
              <a:extLst>
                <a:ext uri="{FF2B5EF4-FFF2-40B4-BE49-F238E27FC236}">
                  <a16:creationId xmlns:a16="http://schemas.microsoft.com/office/drawing/2014/main" id="{121D4A88-1118-4704-8A00-9A117147CF01}"/>
                </a:ext>
              </a:extLst>
            </p:cNvPr>
            <p:cNvSpPr/>
            <p:nvPr/>
          </p:nvSpPr>
          <p:spPr>
            <a:xfrm>
              <a:off x="6891807" y="609600"/>
              <a:ext cx="152400" cy="563880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  <p:sp>
          <p:nvSpPr>
            <p:cNvPr id="18" name="Flowchart: Terminator 17">
              <a:extLst>
                <a:ext uri="{FF2B5EF4-FFF2-40B4-BE49-F238E27FC236}">
                  <a16:creationId xmlns:a16="http://schemas.microsoft.com/office/drawing/2014/main" id="{D96EF310-2BB2-4976-8858-3F28211B50B4}"/>
                </a:ext>
              </a:extLst>
            </p:cNvPr>
            <p:cNvSpPr/>
            <p:nvPr/>
          </p:nvSpPr>
          <p:spPr>
            <a:xfrm rot="16200000">
              <a:off x="4017404" y="3352800"/>
              <a:ext cx="152400" cy="563880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CFC254D-77E3-4F9F-9238-B439C818AD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69" y="1560978"/>
            <a:ext cx="7856631" cy="427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400" y="457200"/>
            <a:ext cx="3004349" cy="1015663"/>
          </a:xfrm>
          <a:prstGeom prst="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IN" sz="60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5019564"/>
            <a:ext cx="8534400" cy="14465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4400" b="1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ডিজিটাল বাংলাদেশ গঠনে ই-সার্ভিস</a:t>
            </a:r>
            <a:r>
              <a:rPr lang="en-US" sz="4400" b="1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4400" b="1" dirty="0" err="1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এর</a:t>
            </a:r>
            <a:r>
              <a:rPr lang="bn-IN" sz="4400" b="1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bn-IN" sz="4400" b="1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b="1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4400" b="1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4000" b="1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1327C0-58C9-4FAE-B3AF-737C9608E2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53267"/>
            <a:ext cx="4857750" cy="272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029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AFI\Desktop\New folder\med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06" y="4691153"/>
            <a:ext cx="2714783" cy="19788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2600" y="173515"/>
            <a:ext cx="5105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BD" sz="1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স্বাগতম</a:t>
            </a:r>
            <a:endParaRPr lang="en-US" sz="11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E5B319-E17E-47C7-81C1-9F47174399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49" y="1727768"/>
            <a:ext cx="8573699" cy="315141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E029219-1B5E-4B70-8EFE-0E50BA760EA6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1143000" y="609600"/>
            <a:chExt cx="5901207" cy="5638800"/>
          </a:xfrm>
        </p:grpSpPr>
        <p:sp>
          <p:nvSpPr>
            <p:cNvPr id="7" name="Flowchart: Terminator 6">
              <a:extLst>
                <a:ext uri="{FF2B5EF4-FFF2-40B4-BE49-F238E27FC236}">
                  <a16:creationId xmlns:a16="http://schemas.microsoft.com/office/drawing/2014/main" id="{8FFCE5F4-FBF0-4553-8C48-AE38A83CC35E}"/>
                </a:ext>
              </a:extLst>
            </p:cNvPr>
            <p:cNvSpPr/>
            <p:nvPr/>
          </p:nvSpPr>
          <p:spPr>
            <a:xfrm rot="16200000">
              <a:off x="4000500" y="-2133600"/>
              <a:ext cx="152400" cy="563880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  <p:sp>
          <p:nvSpPr>
            <p:cNvPr id="8" name="Flowchart: Terminator 7">
              <a:extLst>
                <a:ext uri="{FF2B5EF4-FFF2-40B4-BE49-F238E27FC236}">
                  <a16:creationId xmlns:a16="http://schemas.microsoft.com/office/drawing/2014/main" id="{AE2EE40D-7560-4A01-8406-D70FCBDBCC2D}"/>
                </a:ext>
              </a:extLst>
            </p:cNvPr>
            <p:cNvSpPr/>
            <p:nvPr/>
          </p:nvSpPr>
          <p:spPr>
            <a:xfrm>
              <a:off x="1143000" y="609600"/>
              <a:ext cx="152400" cy="563880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  <p:sp>
          <p:nvSpPr>
            <p:cNvPr id="9" name="Flowchart: Terminator 8">
              <a:extLst>
                <a:ext uri="{FF2B5EF4-FFF2-40B4-BE49-F238E27FC236}">
                  <a16:creationId xmlns:a16="http://schemas.microsoft.com/office/drawing/2014/main" id="{924FCB8D-3181-4BB4-9353-A5724034F9E8}"/>
                </a:ext>
              </a:extLst>
            </p:cNvPr>
            <p:cNvSpPr/>
            <p:nvPr/>
          </p:nvSpPr>
          <p:spPr>
            <a:xfrm>
              <a:off x="6891807" y="609600"/>
              <a:ext cx="152400" cy="563880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  <p:sp>
          <p:nvSpPr>
            <p:cNvPr id="10" name="Flowchart: Terminator 9">
              <a:extLst>
                <a:ext uri="{FF2B5EF4-FFF2-40B4-BE49-F238E27FC236}">
                  <a16:creationId xmlns:a16="http://schemas.microsoft.com/office/drawing/2014/main" id="{1546778E-64BB-4C25-A3F7-C34F49389ABD}"/>
                </a:ext>
              </a:extLst>
            </p:cNvPr>
            <p:cNvSpPr/>
            <p:nvPr/>
          </p:nvSpPr>
          <p:spPr>
            <a:xfrm rot="16200000">
              <a:off x="4017404" y="3352800"/>
              <a:ext cx="152400" cy="563880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094312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2438400"/>
            <a:ext cx="8153400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কোনটির সাহায্যে দ্রুত ও কম খরচে টাকা পাঠানো যায়?</a:t>
            </a:r>
          </a:p>
          <a:p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জমির রেকর্ডের অনুলিপি অনলাইনে সংগ্রহ করাকে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বলে?</a:t>
            </a:r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66" t="15869" r="13860" b="31155"/>
          <a:stretch>
            <a:fillRect/>
          </a:stretch>
        </p:blipFill>
        <p:spPr bwMode="auto">
          <a:xfrm>
            <a:off x="1600200" y="838200"/>
            <a:ext cx="5638800" cy="952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F9D2D03-A8A6-4926-99ED-3561D55C3C1E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1143000" y="609600"/>
            <a:chExt cx="5901207" cy="5638800"/>
          </a:xfrm>
        </p:grpSpPr>
        <p:sp>
          <p:nvSpPr>
            <p:cNvPr id="5" name="Flowchart: Terminator 4">
              <a:extLst>
                <a:ext uri="{FF2B5EF4-FFF2-40B4-BE49-F238E27FC236}">
                  <a16:creationId xmlns:a16="http://schemas.microsoft.com/office/drawing/2014/main" id="{76299EED-7F08-420D-B96D-FBCF0FA19C34}"/>
                </a:ext>
              </a:extLst>
            </p:cNvPr>
            <p:cNvSpPr/>
            <p:nvPr/>
          </p:nvSpPr>
          <p:spPr>
            <a:xfrm rot="16200000">
              <a:off x="4000500" y="-2133600"/>
              <a:ext cx="152400" cy="563880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  <p:sp>
          <p:nvSpPr>
            <p:cNvPr id="6" name="Flowchart: Terminator 5">
              <a:extLst>
                <a:ext uri="{FF2B5EF4-FFF2-40B4-BE49-F238E27FC236}">
                  <a16:creationId xmlns:a16="http://schemas.microsoft.com/office/drawing/2014/main" id="{CD2FBF43-3C56-4AF4-B2A0-9A8BBAD2A612}"/>
                </a:ext>
              </a:extLst>
            </p:cNvPr>
            <p:cNvSpPr/>
            <p:nvPr/>
          </p:nvSpPr>
          <p:spPr>
            <a:xfrm>
              <a:off x="1143000" y="609600"/>
              <a:ext cx="152400" cy="563880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  <p:sp>
          <p:nvSpPr>
            <p:cNvPr id="8" name="Flowchart: Terminator 7">
              <a:extLst>
                <a:ext uri="{FF2B5EF4-FFF2-40B4-BE49-F238E27FC236}">
                  <a16:creationId xmlns:a16="http://schemas.microsoft.com/office/drawing/2014/main" id="{79B30780-4053-4A6E-B6CC-DF07BEF3599B}"/>
                </a:ext>
              </a:extLst>
            </p:cNvPr>
            <p:cNvSpPr/>
            <p:nvPr/>
          </p:nvSpPr>
          <p:spPr>
            <a:xfrm>
              <a:off x="6891807" y="609600"/>
              <a:ext cx="152400" cy="563880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  <p:sp>
          <p:nvSpPr>
            <p:cNvPr id="9" name="Flowchart: Terminator 8">
              <a:extLst>
                <a:ext uri="{FF2B5EF4-FFF2-40B4-BE49-F238E27FC236}">
                  <a16:creationId xmlns:a16="http://schemas.microsoft.com/office/drawing/2014/main" id="{2BEC66B5-AED4-45BD-88F0-F6080DC78E62}"/>
                </a:ext>
              </a:extLst>
            </p:cNvPr>
            <p:cNvSpPr/>
            <p:nvPr/>
          </p:nvSpPr>
          <p:spPr>
            <a:xfrm rot="16200000">
              <a:off x="4017404" y="3352800"/>
              <a:ext cx="152400" cy="563880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0117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6159"/>
            <a:ext cx="8534400" cy="64633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IN" sz="2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বাংলাদেশের প্রথম দিককার ই-সেবা কোনটি?</a:t>
            </a:r>
          </a:p>
          <a:p>
            <a:r>
              <a:rPr lang="bn-IN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ক.  ই-পর্চা     খ.  ই-পূর্জি     গ. ই-টিকেটিং     ঘ. টেলিমেডিসিন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IN" sz="2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ই-সেবার প্রধান বৈশিষ্ট্য হল-</a:t>
            </a:r>
          </a:p>
          <a:p>
            <a:r>
              <a:rPr lang="en-US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i.</a:t>
            </a:r>
            <a:r>
              <a:rPr lang="bn-IN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স্বল্প খরচ   </a:t>
            </a:r>
            <a:r>
              <a:rPr lang="en-US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ii.</a:t>
            </a:r>
            <a:r>
              <a:rPr lang="bn-IN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স্বল্প সময়    </a:t>
            </a:r>
            <a:r>
              <a:rPr lang="en-US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iii. </a:t>
            </a:r>
            <a:r>
              <a:rPr lang="bn-IN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হয়রানি মুক্ত সেবা</a:t>
            </a:r>
            <a:endParaRPr lang="en-US" sz="2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  <a:p>
            <a:r>
              <a:rPr lang="bn-IN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ক.  </a:t>
            </a:r>
            <a:r>
              <a:rPr lang="en-US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IN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খ. </a:t>
            </a:r>
            <a:r>
              <a:rPr lang="en-US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ii</a:t>
            </a:r>
            <a:r>
              <a:rPr lang="bn-IN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গ. </a:t>
            </a:r>
            <a:r>
              <a:rPr lang="en-US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IN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bn-IN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ঘ.  </a:t>
            </a:r>
            <a:r>
              <a:rPr lang="en-US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IN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ii </a:t>
            </a:r>
            <a:r>
              <a:rPr lang="bn-IN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bn-IN" sz="2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2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সুমন সেন্টমার্টিন বেড়াতে যেয়ে অসুস্থ হয়ে </a:t>
            </a:r>
            <a:r>
              <a:rPr lang="en-US" sz="2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2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তখন</a:t>
            </a:r>
            <a:r>
              <a:rPr lang="bn-IN" sz="2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ফোনে ঢাকার একজন চিকিৎসকের সাথে যোগাযোগ কর</a:t>
            </a:r>
            <a:r>
              <a:rPr lang="en-US" sz="2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ে। </a:t>
            </a:r>
            <a:r>
              <a:rPr lang="en-US" sz="2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ডাক্তার</a:t>
            </a:r>
            <a:r>
              <a:rPr lang="en-US" sz="2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bn-IN" sz="2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দ্রুত হাসপাতালে যেতে বলেন। পরে হাসপাতালের ডাক্তার ঢাকার বিশেষজ্ঞ ডাক্তারের পরামর্শ গ্রহণ করে সুমনের চিকিৎসার ব্যবস্থা করলেন।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bn-IN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স্থানীয় ডাক্তার যে পদ্ধতিতে বিশেষজ্ঞ ডাক্তারের পরামর্শ গ্রহণ করতে পারেন তা হলো-   </a:t>
            </a:r>
          </a:p>
          <a:p>
            <a:pPr algn="just"/>
            <a:r>
              <a:rPr lang="en-US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i. </a:t>
            </a:r>
            <a:r>
              <a:rPr lang="bn-IN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টেলিমেডিসিন     </a:t>
            </a:r>
            <a:r>
              <a:rPr lang="en-US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ii.</a:t>
            </a:r>
            <a:r>
              <a:rPr lang="bn-IN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ই-স্বাস্থ্যসেবা     </a:t>
            </a:r>
            <a:r>
              <a:rPr lang="en-US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iii. </a:t>
            </a:r>
            <a:r>
              <a:rPr lang="bn-IN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ই-কমার্স সেবা</a:t>
            </a:r>
          </a:p>
          <a:p>
            <a:r>
              <a:rPr lang="bn-IN" sz="2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  <a:p>
            <a:r>
              <a:rPr lang="bn-IN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ক.  </a:t>
            </a:r>
            <a:r>
              <a:rPr lang="en-US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IN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bn-IN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খ. </a:t>
            </a:r>
            <a:r>
              <a:rPr lang="en-US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ii</a:t>
            </a:r>
            <a:r>
              <a:rPr lang="bn-IN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r>
              <a:rPr lang="bn-IN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গ. </a:t>
            </a:r>
            <a:r>
              <a:rPr lang="en-US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IN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r>
              <a:rPr lang="bn-IN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ঘ.  </a:t>
            </a:r>
            <a:r>
              <a:rPr lang="en-US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IN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ii </a:t>
            </a:r>
            <a:r>
              <a:rPr lang="bn-IN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bn-IN" sz="26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bn-IN" sz="2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সুমনের চিকিৎসায় কোন প্রযুক্তিটির ভূমিকা প্রধান?</a:t>
            </a:r>
          </a:p>
          <a:p>
            <a:r>
              <a:rPr lang="bn-IN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ক.   আইসিটি       খ. টেলিভিশন       গ. রোবট       ঘ. কম্পিউটার</a:t>
            </a:r>
            <a:endParaRPr lang="bn-IN" sz="26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37457" y="6250841"/>
            <a:ext cx="381000" cy="381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4800" y="5334000"/>
            <a:ext cx="381000" cy="381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419600" y="2209800"/>
            <a:ext cx="381000" cy="381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828800" y="609600"/>
            <a:ext cx="381000" cy="381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59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বাড়ির</a:t>
            </a:r>
            <a:r>
              <a:rPr lang="en-US" sz="5400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5400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4953000"/>
            <a:ext cx="7696200" cy="1066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সরকারি</a:t>
            </a:r>
            <a:r>
              <a:rPr lang="en-US" sz="3600" b="1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কর্মকান্ডে</a:t>
            </a:r>
            <a:r>
              <a:rPr lang="en-US" sz="3600" b="1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আইসিটি</a:t>
            </a:r>
            <a:r>
              <a:rPr lang="en-US" sz="3600" b="1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প্রয়োগের</a:t>
            </a:r>
            <a:r>
              <a:rPr lang="en-US" sz="3600" b="1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ফলে</a:t>
            </a:r>
            <a:r>
              <a:rPr lang="en-US" sz="3600" b="1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সেবার</a:t>
            </a:r>
            <a:r>
              <a:rPr lang="en-US" sz="3600" b="1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ক্ষেত্রে</a:t>
            </a:r>
            <a:r>
              <a:rPr lang="en-US" sz="3600" b="1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sz="3600" b="1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ধরণের</a:t>
            </a:r>
            <a:r>
              <a:rPr lang="en-US" sz="3600" b="1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পরিবর্তন</a:t>
            </a:r>
            <a:r>
              <a:rPr lang="en-US" sz="3600" b="1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এসেছে</a:t>
            </a:r>
            <a:r>
              <a:rPr lang="en-US" sz="3600" b="1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তা</a:t>
            </a:r>
            <a:r>
              <a:rPr lang="en-US" sz="3600" b="1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3600" b="1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</a:t>
            </a:r>
            <a:r>
              <a:rPr lang="en-US" sz="3600" b="1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3496" y="1752600"/>
            <a:ext cx="4525075" cy="250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97BAB9-D0A0-46A8-A3E7-0D0687670B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87" y="1635634"/>
            <a:ext cx="3831609" cy="2736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CB38664-9714-444F-9C4B-706F2175324C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1143000" y="609600"/>
            <a:chExt cx="5901207" cy="5638800"/>
          </a:xfrm>
        </p:grpSpPr>
        <p:sp>
          <p:nvSpPr>
            <p:cNvPr id="7" name="Flowchart: Terminator 6">
              <a:extLst>
                <a:ext uri="{FF2B5EF4-FFF2-40B4-BE49-F238E27FC236}">
                  <a16:creationId xmlns:a16="http://schemas.microsoft.com/office/drawing/2014/main" id="{80960595-2093-4A8E-813E-03A1976B0E14}"/>
                </a:ext>
              </a:extLst>
            </p:cNvPr>
            <p:cNvSpPr/>
            <p:nvPr/>
          </p:nvSpPr>
          <p:spPr>
            <a:xfrm rot="16200000">
              <a:off x="4000500" y="-2133600"/>
              <a:ext cx="152400" cy="563880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  <p:sp>
          <p:nvSpPr>
            <p:cNvPr id="8" name="Flowchart: Terminator 7">
              <a:extLst>
                <a:ext uri="{FF2B5EF4-FFF2-40B4-BE49-F238E27FC236}">
                  <a16:creationId xmlns:a16="http://schemas.microsoft.com/office/drawing/2014/main" id="{0A8D7B7D-11E6-424C-AEC5-57486210F4B4}"/>
                </a:ext>
              </a:extLst>
            </p:cNvPr>
            <p:cNvSpPr/>
            <p:nvPr/>
          </p:nvSpPr>
          <p:spPr>
            <a:xfrm>
              <a:off x="1143000" y="609600"/>
              <a:ext cx="152400" cy="563880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  <p:sp>
          <p:nvSpPr>
            <p:cNvPr id="9" name="Flowchart: Terminator 8">
              <a:extLst>
                <a:ext uri="{FF2B5EF4-FFF2-40B4-BE49-F238E27FC236}">
                  <a16:creationId xmlns:a16="http://schemas.microsoft.com/office/drawing/2014/main" id="{D9616DB0-F094-41FA-AED4-B14BF3C6FD79}"/>
                </a:ext>
              </a:extLst>
            </p:cNvPr>
            <p:cNvSpPr/>
            <p:nvPr/>
          </p:nvSpPr>
          <p:spPr>
            <a:xfrm>
              <a:off x="6891807" y="609600"/>
              <a:ext cx="152400" cy="563880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  <p:sp>
          <p:nvSpPr>
            <p:cNvPr id="10" name="Flowchart: Terminator 9">
              <a:extLst>
                <a:ext uri="{FF2B5EF4-FFF2-40B4-BE49-F238E27FC236}">
                  <a16:creationId xmlns:a16="http://schemas.microsoft.com/office/drawing/2014/main" id="{7CCCB046-3740-49DF-94D5-2FAA4AF6B362}"/>
                </a:ext>
              </a:extLst>
            </p:cNvPr>
            <p:cNvSpPr/>
            <p:nvPr/>
          </p:nvSpPr>
          <p:spPr>
            <a:xfrm rot="16200000">
              <a:off x="4017404" y="3352800"/>
              <a:ext cx="152400" cy="563880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244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19300" y="609600"/>
            <a:ext cx="510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9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ধন্যবাদ</a:t>
            </a:r>
            <a:endParaRPr lang="en-US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02724B-C35C-4B04-8F31-1D95EE2B0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2514600"/>
            <a:ext cx="8610600" cy="41148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26FFD03-F76A-446E-B74E-DFAEA1B2B0E7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1143000" y="609600"/>
            <a:chExt cx="5901207" cy="5638800"/>
          </a:xfrm>
        </p:grpSpPr>
        <p:sp>
          <p:nvSpPr>
            <p:cNvPr id="6" name="Flowchart: Terminator 5">
              <a:extLst>
                <a:ext uri="{FF2B5EF4-FFF2-40B4-BE49-F238E27FC236}">
                  <a16:creationId xmlns:a16="http://schemas.microsoft.com/office/drawing/2014/main" id="{497AA21B-030B-4BB9-8B3A-E79E221CA4EE}"/>
                </a:ext>
              </a:extLst>
            </p:cNvPr>
            <p:cNvSpPr/>
            <p:nvPr/>
          </p:nvSpPr>
          <p:spPr>
            <a:xfrm rot="16200000">
              <a:off x="4000500" y="-2133600"/>
              <a:ext cx="152400" cy="563880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  <p:sp>
          <p:nvSpPr>
            <p:cNvPr id="7" name="Flowchart: Terminator 6">
              <a:extLst>
                <a:ext uri="{FF2B5EF4-FFF2-40B4-BE49-F238E27FC236}">
                  <a16:creationId xmlns:a16="http://schemas.microsoft.com/office/drawing/2014/main" id="{CF9C45E6-2521-4A7F-9044-328A545DE5B4}"/>
                </a:ext>
              </a:extLst>
            </p:cNvPr>
            <p:cNvSpPr/>
            <p:nvPr/>
          </p:nvSpPr>
          <p:spPr>
            <a:xfrm>
              <a:off x="1143000" y="609600"/>
              <a:ext cx="152400" cy="563880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  <p:sp>
          <p:nvSpPr>
            <p:cNvPr id="8" name="Flowchart: Terminator 7">
              <a:extLst>
                <a:ext uri="{FF2B5EF4-FFF2-40B4-BE49-F238E27FC236}">
                  <a16:creationId xmlns:a16="http://schemas.microsoft.com/office/drawing/2014/main" id="{BFF8ADBF-5CEE-4C57-B027-5DEE0257CBF4}"/>
                </a:ext>
              </a:extLst>
            </p:cNvPr>
            <p:cNvSpPr/>
            <p:nvPr/>
          </p:nvSpPr>
          <p:spPr>
            <a:xfrm>
              <a:off x="6891807" y="609600"/>
              <a:ext cx="152400" cy="563880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  <p:sp>
          <p:nvSpPr>
            <p:cNvPr id="9" name="Flowchart: Terminator 8">
              <a:extLst>
                <a:ext uri="{FF2B5EF4-FFF2-40B4-BE49-F238E27FC236}">
                  <a16:creationId xmlns:a16="http://schemas.microsoft.com/office/drawing/2014/main" id="{D834F0AB-2659-44C7-A6C7-DC9D36D8B4CE}"/>
                </a:ext>
              </a:extLst>
            </p:cNvPr>
            <p:cNvSpPr/>
            <p:nvPr/>
          </p:nvSpPr>
          <p:spPr>
            <a:xfrm rot="16200000">
              <a:off x="4017404" y="3352800"/>
              <a:ext cx="152400" cy="563880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597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2"/>
          <p:cNvSpPr txBox="1">
            <a:spLocks/>
          </p:cNvSpPr>
          <p:nvPr/>
        </p:nvSpPr>
        <p:spPr>
          <a:xfrm>
            <a:off x="4979822" y="2133600"/>
            <a:ext cx="3325978" cy="411480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BD" sz="6000" b="1" i="0" strike="noStrike" kern="120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পাঠ </a:t>
            </a:r>
            <a:endParaRPr kumimoji="0" lang="en-US" sz="6000" b="1" i="0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10000"/>
                </a:schemeClr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BD" sz="3200" b="1" i="0" u="none" strike="noStrike" kern="1200" cap="none" spc="0" normalizeH="0" baseline="0" noProof="0" dirty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200" b="1" dirty="0" err="1">
                <a:ln/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3200" b="1" dirty="0">
                <a:ln/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>
                <a:ln/>
                <a:latin typeface="NikoshBAN" pitchFamily="2" charset="0"/>
                <a:cs typeface="NikoshBAN" pitchFamily="2" charset="0"/>
              </a:rPr>
              <a:t>নবম</a:t>
            </a:r>
            <a:endParaRPr kumimoji="0" lang="bn-BD" sz="3200" b="1" i="0" u="none" strike="noStrike" kern="1200" cap="none" spc="0" normalizeH="0" baseline="0" noProof="0" dirty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400" b="1" i="0" u="none" strike="noStrike" kern="1200" cap="none" spc="0" normalizeH="0" baseline="0" noProof="0" dirty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</a:t>
            </a:r>
            <a:r>
              <a:rPr kumimoji="0" lang="en-US" sz="2400" b="1" i="0" u="none" strike="noStrike" kern="1200" cap="none" spc="0" normalizeH="0" baseline="0" noProof="0" dirty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bn-BD" sz="2400" b="1" i="0" u="none" strike="noStrike" kern="1200" cap="none" spc="0" normalizeH="0" baseline="0" noProof="0" dirty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>
                <a:ln/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noProof="0" dirty="0">
                <a:ln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noProof="0" dirty="0" err="1">
                <a:ln/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b="1" noProof="0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>
                <a:ln/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400" b="1" noProof="0" dirty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অধ্যায়</a:t>
            </a:r>
            <a:r>
              <a:rPr kumimoji="0" lang="en-US" sz="3600" b="1" i="0" u="none" strike="noStrike" kern="1200" cap="none" spc="0" normalizeH="0" baseline="0" noProof="0" dirty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>
                <a:ln/>
                <a:latin typeface="NikoshBAN" pitchFamily="2" charset="0"/>
                <a:cs typeface="NikoshBAN" pitchFamily="2" charset="0"/>
              </a:rPr>
              <a:t>১ম</a:t>
            </a:r>
            <a:endParaRPr kumimoji="0" lang="en-US" sz="2400" b="1" i="0" u="none" strike="noStrike" kern="1200" cap="none" spc="0" normalizeH="0" noProof="0" dirty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b="1" dirty="0" err="1">
                <a:ln/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b="1" dirty="0">
                <a:ln/>
                <a:latin typeface="NikoshBAN" pitchFamily="2" charset="0"/>
                <a:cs typeface="NikoshBAN" pitchFamily="2" charset="0"/>
              </a:rPr>
              <a:t> : ই-</a:t>
            </a:r>
            <a:r>
              <a:rPr lang="en-US" sz="2800" b="1" dirty="0" err="1">
                <a:ln/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sz="2800" b="1" dirty="0">
                <a:ln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n/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2800" b="1" dirty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>
                <a:ln/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>
                <a:ln/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3200" b="1" dirty="0" err="1">
                <a:ln/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1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730" y="4451452"/>
            <a:ext cx="3934688" cy="1526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হানিফ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1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as-IN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ন্তসার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</a:p>
          <a:p>
            <a:pPr algn="ctr">
              <a:defRPr/>
            </a:pP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as-IN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as-IN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ইরহাট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শরীয়তপুর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latin typeface="Nikosh" pitchFamily="2" charset="0"/>
                <a:cs typeface="Nikosh" pitchFamily="2" charset="0"/>
              </a:rPr>
              <a:t>           abuhanif92sh@gmail.com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latin typeface="Nikosh" pitchFamily="2" charset="0"/>
                <a:cs typeface="Nikosh" pitchFamily="2" charset="0"/>
              </a:rPr>
              <a:t>                 Mobile: </a:t>
            </a:r>
            <a:r>
              <a:rPr lang="bn-BD" sz="1600" dirty="0">
                <a:latin typeface="Nikosh" pitchFamily="2" charset="0"/>
                <a:cs typeface="Nikosh" pitchFamily="2" charset="0"/>
              </a:rPr>
              <a:t>0173</a:t>
            </a:r>
            <a:r>
              <a:rPr lang="en-US" sz="1600" dirty="0">
                <a:latin typeface="Nikosh" pitchFamily="2" charset="0"/>
                <a:cs typeface="Nikosh" pitchFamily="2" charset="0"/>
              </a:rPr>
              <a:t>6766486</a:t>
            </a:r>
            <a:endParaRPr lang="bn-BD" sz="1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15966" y="189435"/>
            <a:ext cx="2334293" cy="8402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bn-BD" sz="5400" b="1" u="sng" spc="150" dirty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u="sng" dirty="0">
              <a:solidFill>
                <a:srgbClr val="FF0000"/>
              </a:solidFill>
            </a:endParaRPr>
          </a:p>
        </p:txBody>
      </p:sp>
      <p:grpSp>
        <p:nvGrpSpPr>
          <p:cNvPr id="13" name="Group 31"/>
          <p:cNvGrpSpPr/>
          <p:nvPr/>
        </p:nvGrpSpPr>
        <p:grpSpPr>
          <a:xfrm>
            <a:off x="228600" y="-13270"/>
            <a:ext cx="8763000" cy="6705600"/>
            <a:chOff x="-6929" y="-726180"/>
            <a:chExt cx="9150929" cy="7608425"/>
          </a:xfrm>
        </p:grpSpPr>
        <p:pic>
          <p:nvPicPr>
            <p:cNvPr id="14" name="Picture 13" descr="flowerruler.gif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6928" y="-726180"/>
              <a:ext cx="9150928" cy="172919"/>
            </a:xfrm>
            <a:prstGeom prst="rect">
              <a:avLst/>
            </a:prstGeom>
          </p:spPr>
        </p:pic>
        <p:pic>
          <p:nvPicPr>
            <p:cNvPr id="15" name="Picture 14" descr="flowerruler.gif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200000">
              <a:off x="-2946689" y="3277465"/>
              <a:ext cx="6451024" cy="557645"/>
            </a:xfrm>
            <a:prstGeom prst="rect">
              <a:avLst/>
            </a:prstGeom>
          </p:spPr>
        </p:pic>
        <p:pic>
          <p:nvPicPr>
            <p:cNvPr id="16" name="Picture 15" descr="flowerruler.gif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6929" y="6324600"/>
              <a:ext cx="8998527" cy="557645"/>
            </a:xfrm>
            <a:prstGeom prst="rect">
              <a:avLst/>
            </a:prstGeom>
          </p:spPr>
        </p:pic>
        <p:pic>
          <p:nvPicPr>
            <p:cNvPr id="17" name="Picture 16" descr="flowerruler.gif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200000">
              <a:off x="5639665" y="3325956"/>
              <a:ext cx="6451024" cy="557645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981E670-FD5A-4930-A6E8-C1D16A17B14A}"/>
              </a:ext>
            </a:extLst>
          </p:cNvPr>
          <p:cNvGrpSpPr/>
          <p:nvPr/>
        </p:nvGrpSpPr>
        <p:grpSpPr>
          <a:xfrm>
            <a:off x="855539" y="1586865"/>
            <a:ext cx="3479519" cy="4859728"/>
            <a:chOff x="-3831532" y="1437778"/>
            <a:chExt cx="3479519" cy="4859728"/>
          </a:xfrm>
        </p:grpSpPr>
        <p:sp>
          <p:nvSpPr>
            <p:cNvPr id="7" name="Content Placeholder 10"/>
            <p:cNvSpPr txBox="1">
              <a:spLocks/>
            </p:cNvSpPr>
            <p:nvPr/>
          </p:nvSpPr>
          <p:spPr>
            <a:xfrm>
              <a:off x="-3831532" y="1938966"/>
              <a:ext cx="3479519" cy="4358540"/>
            </a:xfrm>
            <a:prstGeom prst="rect">
              <a:avLst/>
            </a:prstGeom>
            <a:ln w="66675">
              <a:solidFill>
                <a:schemeClr val="tx1"/>
              </a:solidFill>
            </a:ln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None/>
              </a:pPr>
              <a:endPara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>
                <a:buNone/>
              </a:pP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>
                <a:buNone/>
              </a:pP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>
                <a:buNone/>
              </a:pPr>
              <a:endPara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>
                <a:buNone/>
              </a:pPr>
              <a:r>
                <a:rPr lang="bn-BD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শিক্ষক</a:t>
              </a:r>
              <a:endParaRPr lang="en-US" sz="36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C470603-0CF4-4B3F-A956-5B62C7483A7D}"/>
                </a:ext>
              </a:extLst>
            </p:cNvPr>
            <p:cNvSpPr txBox="1"/>
            <p:nvPr/>
          </p:nvSpPr>
          <p:spPr>
            <a:xfrm>
              <a:off x="-3713098" y="1437778"/>
              <a:ext cx="3260912" cy="10023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D2978D63-341B-469E-9423-E3D02706FF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175" y="210549"/>
            <a:ext cx="2248248" cy="370263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5C4B3CE3-6AB5-4EA0-9EB4-C88530E5E1F9}"/>
              </a:ext>
            </a:extLst>
          </p:cNvPr>
          <p:cNvGrpSpPr/>
          <p:nvPr/>
        </p:nvGrpSpPr>
        <p:grpSpPr>
          <a:xfrm>
            <a:off x="0" y="-13270"/>
            <a:ext cx="9144000" cy="6871270"/>
            <a:chOff x="1143000" y="609600"/>
            <a:chExt cx="5901207" cy="5638800"/>
          </a:xfrm>
        </p:grpSpPr>
        <p:sp>
          <p:nvSpPr>
            <p:cNvPr id="21" name="Flowchart: Terminator 20">
              <a:extLst>
                <a:ext uri="{FF2B5EF4-FFF2-40B4-BE49-F238E27FC236}">
                  <a16:creationId xmlns:a16="http://schemas.microsoft.com/office/drawing/2014/main" id="{E8E52645-D86A-408B-ADB0-028AD76218B7}"/>
                </a:ext>
              </a:extLst>
            </p:cNvPr>
            <p:cNvSpPr/>
            <p:nvPr/>
          </p:nvSpPr>
          <p:spPr>
            <a:xfrm rot="16200000">
              <a:off x="4000500" y="-2133600"/>
              <a:ext cx="152400" cy="563880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  <p:sp>
          <p:nvSpPr>
            <p:cNvPr id="22" name="Flowchart: Terminator 21">
              <a:extLst>
                <a:ext uri="{FF2B5EF4-FFF2-40B4-BE49-F238E27FC236}">
                  <a16:creationId xmlns:a16="http://schemas.microsoft.com/office/drawing/2014/main" id="{34C54F72-921D-419B-9AC3-40A07538E4B6}"/>
                </a:ext>
              </a:extLst>
            </p:cNvPr>
            <p:cNvSpPr/>
            <p:nvPr/>
          </p:nvSpPr>
          <p:spPr>
            <a:xfrm>
              <a:off x="1143000" y="609600"/>
              <a:ext cx="152400" cy="563880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  <p:sp>
          <p:nvSpPr>
            <p:cNvPr id="23" name="Flowchart: Terminator 22">
              <a:extLst>
                <a:ext uri="{FF2B5EF4-FFF2-40B4-BE49-F238E27FC236}">
                  <a16:creationId xmlns:a16="http://schemas.microsoft.com/office/drawing/2014/main" id="{00A54881-11F7-471C-AEEE-1F4F076E575A}"/>
                </a:ext>
              </a:extLst>
            </p:cNvPr>
            <p:cNvSpPr/>
            <p:nvPr/>
          </p:nvSpPr>
          <p:spPr>
            <a:xfrm>
              <a:off x="6891807" y="609600"/>
              <a:ext cx="152400" cy="563880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  <p:sp>
          <p:nvSpPr>
            <p:cNvPr id="24" name="Flowchart: Terminator 23">
              <a:extLst>
                <a:ext uri="{FF2B5EF4-FFF2-40B4-BE49-F238E27FC236}">
                  <a16:creationId xmlns:a16="http://schemas.microsoft.com/office/drawing/2014/main" id="{BF962F0C-B24E-41D4-8D04-5282473A1159}"/>
                </a:ext>
              </a:extLst>
            </p:cNvPr>
            <p:cNvSpPr/>
            <p:nvPr/>
          </p:nvSpPr>
          <p:spPr>
            <a:xfrm rot="16200000">
              <a:off x="4017404" y="3352800"/>
              <a:ext cx="152400" cy="563880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012125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219200" y="1715870"/>
            <a:ext cx="6477000" cy="769441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spc="-150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4400" b="1" spc="-15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400" b="1" spc="-15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400" b="1" spc="-15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endParaRPr lang="en-US" sz="4400" b="1" spc="-150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200" y="5215116"/>
            <a:ext cx="7848600" cy="126188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ভিডিওটিতে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যে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সেবা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র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কথা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বলা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হয়েছে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তা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কোন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ধরনের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সেবা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3501" y="381000"/>
            <a:ext cx="4043597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ই-সার্ভিস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0E3A410-2F18-4CC4-8FE7-06A0AF58DC34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1143000" y="609600"/>
            <a:chExt cx="5901207" cy="5638800"/>
          </a:xfrm>
        </p:grpSpPr>
        <p:sp>
          <p:nvSpPr>
            <p:cNvPr id="7" name="Flowchart: Terminator 6">
              <a:extLst>
                <a:ext uri="{FF2B5EF4-FFF2-40B4-BE49-F238E27FC236}">
                  <a16:creationId xmlns:a16="http://schemas.microsoft.com/office/drawing/2014/main" id="{79A9CAFA-3C20-4ADD-B96B-E77106DC844D}"/>
                </a:ext>
              </a:extLst>
            </p:cNvPr>
            <p:cNvSpPr/>
            <p:nvPr/>
          </p:nvSpPr>
          <p:spPr>
            <a:xfrm rot="16200000">
              <a:off x="4000500" y="-2133600"/>
              <a:ext cx="152400" cy="563880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  <p:sp>
          <p:nvSpPr>
            <p:cNvPr id="8" name="Flowchart: Terminator 7">
              <a:extLst>
                <a:ext uri="{FF2B5EF4-FFF2-40B4-BE49-F238E27FC236}">
                  <a16:creationId xmlns:a16="http://schemas.microsoft.com/office/drawing/2014/main" id="{336AC437-EC81-429A-8A9C-84B2AD21C459}"/>
                </a:ext>
              </a:extLst>
            </p:cNvPr>
            <p:cNvSpPr/>
            <p:nvPr/>
          </p:nvSpPr>
          <p:spPr>
            <a:xfrm>
              <a:off x="1143000" y="609600"/>
              <a:ext cx="152400" cy="563880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  <p:sp>
          <p:nvSpPr>
            <p:cNvPr id="9" name="Flowchart: Terminator 8">
              <a:extLst>
                <a:ext uri="{FF2B5EF4-FFF2-40B4-BE49-F238E27FC236}">
                  <a16:creationId xmlns:a16="http://schemas.microsoft.com/office/drawing/2014/main" id="{2114EFE3-AB85-421E-A414-0D1EF2BB542E}"/>
                </a:ext>
              </a:extLst>
            </p:cNvPr>
            <p:cNvSpPr/>
            <p:nvPr/>
          </p:nvSpPr>
          <p:spPr>
            <a:xfrm>
              <a:off x="6891807" y="609600"/>
              <a:ext cx="152400" cy="563880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  <p:sp>
          <p:nvSpPr>
            <p:cNvPr id="10" name="Flowchart: Terminator 9">
              <a:extLst>
                <a:ext uri="{FF2B5EF4-FFF2-40B4-BE49-F238E27FC236}">
                  <a16:creationId xmlns:a16="http://schemas.microsoft.com/office/drawing/2014/main" id="{6BDDBD00-DD6C-433E-8479-1383D125B222}"/>
                </a:ext>
              </a:extLst>
            </p:cNvPr>
            <p:cNvSpPr/>
            <p:nvPr/>
          </p:nvSpPr>
          <p:spPr>
            <a:xfrm rot="16200000">
              <a:off x="4017404" y="3352800"/>
              <a:ext cx="152400" cy="563880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</p:grpSp>
      <p:pic>
        <p:nvPicPr>
          <p:cNvPr id="3" name="videoplayback_mpeg4">
            <a:hlinkClick r:id="" action="ppaction://media"/>
            <a:extLst>
              <a:ext uri="{FF2B5EF4-FFF2-40B4-BE49-F238E27FC236}">
                <a16:creationId xmlns:a16="http://schemas.microsoft.com/office/drawing/2014/main" id="{E3AE1A8F-7ED3-4C2D-97F9-5A62602AAF7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67098" y="2694904"/>
            <a:ext cx="1943101" cy="158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80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373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43100" y="2167257"/>
            <a:ext cx="5257800" cy="92333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ই-সার্ভিস ও বাংলাদেশ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2515" y="753114"/>
            <a:ext cx="550838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5400" b="1" u="sng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3600" b="1" u="sng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জকের পাঠের বিষয়..</a:t>
            </a:r>
            <a:endParaRPr lang="en-US" sz="3600" b="1" u="sng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60"/>
          <a:stretch/>
        </p:blipFill>
        <p:spPr bwMode="auto">
          <a:xfrm>
            <a:off x="5576835" y="3733800"/>
            <a:ext cx="2924908" cy="27567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74A28A-DA65-4AFB-88E7-32BB1BED27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56" y="3581400"/>
            <a:ext cx="4995743" cy="299744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6AA7BBE-37A2-46E9-97DB-3105F1B2F7B8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1143000" y="609600"/>
            <a:chExt cx="5901207" cy="5638800"/>
          </a:xfrm>
        </p:grpSpPr>
        <p:sp>
          <p:nvSpPr>
            <p:cNvPr id="7" name="Flowchart: Terminator 6">
              <a:extLst>
                <a:ext uri="{FF2B5EF4-FFF2-40B4-BE49-F238E27FC236}">
                  <a16:creationId xmlns:a16="http://schemas.microsoft.com/office/drawing/2014/main" id="{6397A070-6A95-458A-9C12-C8DC0BE6969C}"/>
                </a:ext>
              </a:extLst>
            </p:cNvPr>
            <p:cNvSpPr/>
            <p:nvPr/>
          </p:nvSpPr>
          <p:spPr>
            <a:xfrm rot="16200000">
              <a:off x="4000500" y="-2133600"/>
              <a:ext cx="152400" cy="563880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  <p:sp>
          <p:nvSpPr>
            <p:cNvPr id="8" name="Flowchart: Terminator 7">
              <a:extLst>
                <a:ext uri="{FF2B5EF4-FFF2-40B4-BE49-F238E27FC236}">
                  <a16:creationId xmlns:a16="http://schemas.microsoft.com/office/drawing/2014/main" id="{25906379-FA9B-4D85-A1A3-C2EF4E037187}"/>
                </a:ext>
              </a:extLst>
            </p:cNvPr>
            <p:cNvSpPr/>
            <p:nvPr/>
          </p:nvSpPr>
          <p:spPr>
            <a:xfrm>
              <a:off x="1143000" y="609600"/>
              <a:ext cx="152400" cy="563880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  <p:sp>
          <p:nvSpPr>
            <p:cNvPr id="9" name="Flowchart: Terminator 8">
              <a:extLst>
                <a:ext uri="{FF2B5EF4-FFF2-40B4-BE49-F238E27FC236}">
                  <a16:creationId xmlns:a16="http://schemas.microsoft.com/office/drawing/2014/main" id="{46A425C8-7774-4068-BCE6-A3A5EC8EBF07}"/>
                </a:ext>
              </a:extLst>
            </p:cNvPr>
            <p:cNvSpPr/>
            <p:nvPr/>
          </p:nvSpPr>
          <p:spPr>
            <a:xfrm>
              <a:off x="6891807" y="609600"/>
              <a:ext cx="152400" cy="563880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  <p:sp>
          <p:nvSpPr>
            <p:cNvPr id="10" name="Flowchart: Terminator 9">
              <a:extLst>
                <a:ext uri="{FF2B5EF4-FFF2-40B4-BE49-F238E27FC236}">
                  <a16:creationId xmlns:a16="http://schemas.microsoft.com/office/drawing/2014/main" id="{3EEBC4FB-609A-42C8-B5CC-9E7F37681E59}"/>
                </a:ext>
              </a:extLst>
            </p:cNvPr>
            <p:cNvSpPr/>
            <p:nvPr/>
          </p:nvSpPr>
          <p:spPr>
            <a:xfrm rot="16200000">
              <a:off x="4017404" y="3352800"/>
              <a:ext cx="152400" cy="563880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937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85800"/>
            <a:ext cx="2560316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IN" sz="6600" b="1" u="sng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b="1" u="sng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289989"/>
            <a:ext cx="8458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  <a:endParaRPr lang="bn-IN" sz="3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endParaRPr lang="bn-IN" sz="1200" b="1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ই-সার্ভিস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ই-সার্ভিসের সুবিধা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বর্ণনা করতে পারবে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ডিজিটাল বাংলাদেশ গঠনে ই-সার্ভিসের অবদান ব্যাখ্যা</a:t>
            </a:r>
          </a:p>
          <a:p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করতে পারবে।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0BED1CD-6F73-43E8-9B54-CFCFE5BE5EA3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1143000" y="609600"/>
            <a:chExt cx="5901207" cy="5638800"/>
          </a:xfrm>
        </p:grpSpPr>
        <p:sp>
          <p:nvSpPr>
            <p:cNvPr id="5" name="Flowchart: Terminator 4">
              <a:extLst>
                <a:ext uri="{FF2B5EF4-FFF2-40B4-BE49-F238E27FC236}">
                  <a16:creationId xmlns:a16="http://schemas.microsoft.com/office/drawing/2014/main" id="{0012E1E0-4DAD-4F99-8DD7-3AAC924ABC27}"/>
                </a:ext>
              </a:extLst>
            </p:cNvPr>
            <p:cNvSpPr/>
            <p:nvPr/>
          </p:nvSpPr>
          <p:spPr>
            <a:xfrm rot="16200000">
              <a:off x="4000500" y="-2133600"/>
              <a:ext cx="152400" cy="563880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  <p:sp>
          <p:nvSpPr>
            <p:cNvPr id="6" name="Flowchart: Terminator 5">
              <a:extLst>
                <a:ext uri="{FF2B5EF4-FFF2-40B4-BE49-F238E27FC236}">
                  <a16:creationId xmlns:a16="http://schemas.microsoft.com/office/drawing/2014/main" id="{3A2C5C21-A0DB-4921-BD5F-AD09ECF30F45}"/>
                </a:ext>
              </a:extLst>
            </p:cNvPr>
            <p:cNvSpPr/>
            <p:nvPr/>
          </p:nvSpPr>
          <p:spPr>
            <a:xfrm>
              <a:off x="1143000" y="609600"/>
              <a:ext cx="152400" cy="563880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  <p:sp>
          <p:nvSpPr>
            <p:cNvPr id="7" name="Flowchart: Terminator 6">
              <a:extLst>
                <a:ext uri="{FF2B5EF4-FFF2-40B4-BE49-F238E27FC236}">
                  <a16:creationId xmlns:a16="http://schemas.microsoft.com/office/drawing/2014/main" id="{0D69967A-A1A7-481E-A1B9-D95758E4E09E}"/>
                </a:ext>
              </a:extLst>
            </p:cNvPr>
            <p:cNvSpPr/>
            <p:nvPr/>
          </p:nvSpPr>
          <p:spPr>
            <a:xfrm>
              <a:off x="6891807" y="609600"/>
              <a:ext cx="152400" cy="563880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  <p:sp>
          <p:nvSpPr>
            <p:cNvPr id="8" name="Flowchart: Terminator 7">
              <a:extLst>
                <a:ext uri="{FF2B5EF4-FFF2-40B4-BE49-F238E27FC236}">
                  <a16:creationId xmlns:a16="http://schemas.microsoft.com/office/drawing/2014/main" id="{688F0ACE-074B-4F51-A450-0EB01071E1C5}"/>
                </a:ext>
              </a:extLst>
            </p:cNvPr>
            <p:cNvSpPr/>
            <p:nvPr/>
          </p:nvSpPr>
          <p:spPr>
            <a:xfrm rot="16200000">
              <a:off x="4017404" y="3352800"/>
              <a:ext cx="152400" cy="563880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904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50825" y="457200"/>
            <a:ext cx="4411785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72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ighlight>
                  <a:srgbClr val="00FF00"/>
                </a:highlight>
                <a:latin typeface="NikoshBAN" pitchFamily="2" charset="0"/>
                <a:cs typeface="NikoshBAN" pitchFamily="2" charset="0"/>
              </a:rPr>
              <a:t>ই-সার্ভিস কী? </a:t>
            </a:r>
            <a:endParaRPr lang="en-US" sz="72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highlight>
                <a:srgbClr val="00FF00"/>
              </a:highligh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100" y="3411828"/>
            <a:ext cx="830580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bn-IN" sz="4000" b="1" dirty="0">
                <a:latin typeface="NikoshBAN" pitchFamily="2" charset="0"/>
                <a:cs typeface="NikoshBAN" pitchFamily="2" charset="0"/>
              </a:rPr>
              <a:t>ইলেকট্রনিক পদ্ধতিতে সেবা প্রদান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ই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 ই-সার্ভিস বা ই-সেবা হিসেবে পরিচিত। সেবাগ্রহীতা ইন্টারনেটের মাধ্যমে এই সেবা গ্রহণ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করে থাকেন।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2209800" y="1905000"/>
            <a:ext cx="1447800" cy="129540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সম্ভাব্য উত্তর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D2D8CF-3F4C-418E-89C4-58FAD730C9E4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1143000" y="609600"/>
            <a:chExt cx="5901207" cy="5638800"/>
          </a:xfrm>
        </p:grpSpPr>
        <p:sp>
          <p:nvSpPr>
            <p:cNvPr id="7" name="Flowchart: Terminator 6">
              <a:extLst>
                <a:ext uri="{FF2B5EF4-FFF2-40B4-BE49-F238E27FC236}">
                  <a16:creationId xmlns:a16="http://schemas.microsoft.com/office/drawing/2014/main" id="{BD20082E-8136-4215-A345-F77FC7DD9F3E}"/>
                </a:ext>
              </a:extLst>
            </p:cNvPr>
            <p:cNvSpPr/>
            <p:nvPr/>
          </p:nvSpPr>
          <p:spPr>
            <a:xfrm rot="16200000">
              <a:off x="4000500" y="-2133600"/>
              <a:ext cx="152400" cy="563880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  <p:sp>
          <p:nvSpPr>
            <p:cNvPr id="8" name="Flowchart: Terminator 7">
              <a:extLst>
                <a:ext uri="{FF2B5EF4-FFF2-40B4-BE49-F238E27FC236}">
                  <a16:creationId xmlns:a16="http://schemas.microsoft.com/office/drawing/2014/main" id="{63AB7681-B168-4F1F-A1FB-AA2AA83DB5CB}"/>
                </a:ext>
              </a:extLst>
            </p:cNvPr>
            <p:cNvSpPr/>
            <p:nvPr/>
          </p:nvSpPr>
          <p:spPr>
            <a:xfrm>
              <a:off x="1143000" y="609600"/>
              <a:ext cx="152400" cy="563880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  <p:sp>
          <p:nvSpPr>
            <p:cNvPr id="9" name="Flowchart: Terminator 8">
              <a:extLst>
                <a:ext uri="{FF2B5EF4-FFF2-40B4-BE49-F238E27FC236}">
                  <a16:creationId xmlns:a16="http://schemas.microsoft.com/office/drawing/2014/main" id="{15F4DE96-D7BD-4894-9FF4-0A57C209F8EE}"/>
                </a:ext>
              </a:extLst>
            </p:cNvPr>
            <p:cNvSpPr/>
            <p:nvPr/>
          </p:nvSpPr>
          <p:spPr>
            <a:xfrm>
              <a:off x="6891807" y="609600"/>
              <a:ext cx="152400" cy="563880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  <p:sp>
          <p:nvSpPr>
            <p:cNvPr id="10" name="Flowchart: Terminator 9">
              <a:extLst>
                <a:ext uri="{FF2B5EF4-FFF2-40B4-BE49-F238E27FC236}">
                  <a16:creationId xmlns:a16="http://schemas.microsoft.com/office/drawing/2014/main" id="{086382FE-5ECB-4BC6-B80E-79A9A2DE4FC4}"/>
                </a:ext>
              </a:extLst>
            </p:cNvPr>
            <p:cNvSpPr/>
            <p:nvPr/>
          </p:nvSpPr>
          <p:spPr>
            <a:xfrm rot="16200000">
              <a:off x="4017404" y="3352800"/>
              <a:ext cx="152400" cy="563880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306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236666"/>
            <a:ext cx="7391400" cy="101566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6000" b="1" spc="50" dirty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ighlight>
                  <a:srgbClr val="C0C0C0"/>
                </a:highlight>
                <a:latin typeface="NikoshBAN" pitchFamily="2" charset="0"/>
                <a:cs typeface="NikoshBAN" pitchFamily="2" charset="0"/>
              </a:rPr>
              <a:t>ই-সার্ভিস</a:t>
            </a:r>
            <a:r>
              <a:rPr lang="en-US" sz="6000" b="1" spc="50" dirty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ighlight>
                  <a:srgbClr val="C0C0C0"/>
                </a:highlight>
                <a:latin typeface="NikoshBAN" pitchFamily="2" charset="0"/>
                <a:cs typeface="NikoshBAN" pitchFamily="2" charset="0"/>
              </a:rPr>
              <a:t>-</a:t>
            </a:r>
            <a:r>
              <a:rPr lang="en-US" sz="6000" b="1" spc="50" dirty="0" err="1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ighlight>
                  <a:srgbClr val="C0C0C0"/>
                </a:highlight>
                <a:latin typeface="NikoshBAN" pitchFamily="2" charset="0"/>
                <a:cs typeface="NikoshBAN" pitchFamily="2" charset="0"/>
              </a:rPr>
              <a:t>এর</a:t>
            </a:r>
            <a:r>
              <a:rPr lang="bn-IN" sz="6000" b="1" spc="50" dirty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ighlight>
                  <a:srgbClr val="C0C0C0"/>
                </a:highlight>
                <a:latin typeface="NikoshBAN" pitchFamily="2" charset="0"/>
                <a:cs typeface="NikoshBAN" pitchFamily="2" charset="0"/>
              </a:rPr>
              <a:t> বৈশিষ্ট্য</a:t>
            </a:r>
            <a:r>
              <a:rPr lang="en-US" sz="6000" b="1" spc="50" dirty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ighlight>
                  <a:srgbClr val="C0C0C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spc="50" dirty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ighlight>
                  <a:srgbClr val="C0C0C0"/>
                </a:highlight>
                <a:latin typeface="NikoshBAN" pitchFamily="2" charset="0"/>
                <a:cs typeface="NikoshBAN" pitchFamily="2" charset="0"/>
              </a:rPr>
              <a:t>কয়টি?</a:t>
            </a:r>
            <a:endParaRPr lang="bn-IN" sz="6000" b="1" spc="50" dirty="0">
              <a:ln w="11430"/>
              <a:solidFill>
                <a:srgbClr val="00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highlight>
                <a:srgbClr val="C0C0C0"/>
              </a:highligh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4221162"/>
            <a:ext cx="71628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000080"/>
                </a:highlight>
                <a:latin typeface="NikoshBAN" pitchFamily="2" charset="0"/>
                <a:cs typeface="NikoshBAN" pitchFamily="2" charset="0"/>
              </a:rPr>
              <a:t>ই-সার্ভিসের বৈশিষ্ট্য</a:t>
            </a:r>
            <a:r>
              <a:rPr lang="bn-BD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000080"/>
                </a:highlight>
                <a:latin typeface="NikoshBAN" pitchFamily="2" charset="0"/>
                <a:cs typeface="NikoshBAN" pitchFamily="2" charset="0"/>
              </a:rPr>
              <a:t> ৩টি</a:t>
            </a:r>
          </a:p>
          <a:p>
            <a:r>
              <a:rPr lang="bn-BD" sz="3600" b="1" cap="all" spc="0" dirty="0">
                <a:ln/>
                <a:effectLst/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600" b="1" cap="all" spc="0" dirty="0">
                <a:ln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cap="all" spc="0" dirty="0">
                <a:ln/>
                <a:effectLst/>
                <a:latin typeface="NikoshBAN" pitchFamily="2" charset="0"/>
                <a:cs typeface="NikoshBAN" pitchFamily="2" charset="0"/>
              </a:rPr>
              <a:t>স্বল্প খরচ </a:t>
            </a:r>
            <a:endParaRPr lang="bn-BD" sz="3600" b="1" cap="all" spc="0" dirty="0">
              <a:ln/>
              <a:effectLst/>
              <a:latin typeface="NikoshBAN" pitchFamily="2" charset="0"/>
              <a:cs typeface="NikoshBAN" pitchFamily="2" charset="0"/>
            </a:endParaRPr>
          </a:p>
          <a:p>
            <a:r>
              <a:rPr lang="bn-BD" sz="3600" b="1" cap="all" spc="0" dirty="0">
                <a:ln/>
                <a:effectLst/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b="1" cap="all" spc="0" dirty="0">
                <a:ln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cap="all" spc="0" dirty="0">
                <a:ln/>
                <a:effectLst/>
                <a:latin typeface="NikoshBAN" pitchFamily="2" charset="0"/>
                <a:cs typeface="NikoshBAN" pitchFamily="2" charset="0"/>
              </a:rPr>
              <a:t>স্বল্প সময়   </a:t>
            </a:r>
            <a:endParaRPr lang="bn-BD" sz="3600" b="1" cap="all" spc="0" dirty="0">
              <a:ln/>
              <a:effectLst/>
              <a:latin typeface="NikoshBAN" pitchFamily="2" charset="0"/>
              <a:cs typeface="NikoshBAN" pitchFamily="2" charset="0"/>
            </a:endParaRPr>
          </a:p>
          <a:p>
            <a:r>
              <a:rPr lang="bn-BD" sz="3600" b="1" cap="all" spc="0" dirty="0">
                <a:ln/>
                <a:effectLst/>
                <a:latin typeface="NikoshBAN" pitchFamily="2" charset="0"/>
                <a:cs typeface="NikoshBAN" pitchFamily="2" charset="0"/>
              </a:rPr>
              <a:t>৩।</a:t>
            </a:r>
            <a:r>
              <a:rPr lang="bn-IN" sz="3600" b="1" cap="all" spc="0" dirty="0">
                <a:ln/>
                <a:effectLst/>
                <a:latin typeface="NikoshBAN" pitchFamily="2" charset="0"/>
                <a:cs typeface="NikoshBAN" pitchFamily="2" charset="0"/>
              </a:rPr>
              <a:t> হয়রানিমুক্ত সে</a:t>
            </a:r>
            <a:r>
              <a:rPr lang="bn-IN" sz="3600" b="1" cap="all" spc="0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 </a:t>
            </a:r>
            <a:endParaRPr lang="en-US" sz="3600" b="1" cap="all" spc="0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85800" y="2743200"/>
            <a:ext cx="1981200" cy="12954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সম্ভাব্য উত্তর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74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9545" y="436894"/>
            <a:ext cx="4419600" cy="1200329"/>
          </a:xfrm>
          <a:prstGeom prst="rect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72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8650" y="5626867"/>
            <a:ext cx="7886700" cy="707886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প্রচলিত সেবা ও ই-সেবার মাধ্যমে ৫টি পার্থক্য লিখ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24F126-F119-4CB0-BB23-A36D45F753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3" t="33979" r="10448" b="24604"/>
          <a:stretch/>
        </p:blipFill>
        <p:spPr>
          <a:xfrm>
            <a:off x="2362200" y="2057400"/>
            <a:ext cx="3734291" cy="34046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3D9AD8A-E1E8-4E25-8AE7-4286CB1E8534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1143000" y="609600"/>
            <a:chExt cx="5901207" cy="5638800"/>
          </a:xfrm>
        </p:grpSpPr>
        <p:sp>
          <p:nvSpPr>
            <p:cNvPr id="6" name="Flowchart: Terminator 5">
              <a:extLst>
                <a:ext uri="{FF2B5EF4-FFF2-40B4-BE49-F238E27FC236}">
                  <a16:creationId xmlns:a16="http://schemas.microsoft.com/office/drawing/2014/main" id="{7B7271CB-25E0-42F0-9504-80174189E08F}"/>
                </a:ext>
              </a:extLst>
            </p:cNvPr>
            <p:cNvSpPr/>
            <p:nvPr/>
          </p:nvSpPr>
          <p:spPr>
            <a:xfrm rot="16200000">
              <a:off x="4000500" y="-2133600"/>
              <a:ext cx="152400" cy="563880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  <p:sp>
          <p:nvSpPr>
            <p:cNvPr id="7" name="Flowchart: Terminator 6">
              <a:extLst>
                <a:ext uri="{FF2B5EF4-FFF2-40B4-BE49-F238E27FC236}">
                  <a16:creationId xmlns:a16="http://schemas.microsoft.com/office/drawing/2014/main" id="{C5C99805-1227-48C5-A6FC-AE21C204D155}"/>
                </a:ext>
              </a:extLst>
            </p:cNvPr>
            <p:cNvSpPr/>
            <p:nvPr/>
          </p:nvSpPr>
          <p:spPr>
            <a:xfrm>
              <a:off x="1143000" y="609600"/>
              <a:ext cx="152400" cy="563880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  <p:sp>
          <p:nvSpPr>
            <p:cNvPr id="8" name="Flowchart: Terminator 7">
              <a:extLst>
                <a:ext uri="{FF2B5EF4-FFF2-40B4-BE49-F238E27FC236}">
                  <a16:creationId xmlns:a16="http://schemas.microsoft.com/office/drawing/2014/main" id="{258B475F-23B6-4F7C-A804-3BCA1BCD3393}"/>
                </a:ext>
              </a:extLst>
            </p:cNvPr>
            <p:cNvSpPr/>
            <p:nvPr/>
          </p:nvSpPr>
          <p:spPr>
            <a:xfrm>
              <a:off x="6891807" y="609600"/>
              <a:ext cx="152400" cy="563880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  <p:sp>
          <p:nvSpPr>
            <p:cNvPr id="9" name="Flowchart: Terminator 8">
              <a:extLst>
                <a:ext uri="{FF2B5EF4-FFF2-40B4-BE49-F238E27FC236}">
                  <a16:creationId xmlns:a16="http://schemas.microsoft.com/office/drawing/2014/main" id="{1C352CC5-E601-4F94-814F-970841BEDF48}"/>
                </a:ext>
              </a:extLst>
            </p:cNvPr>
            <p:cNvSpPr/>
            <p:nvPr/>
          </p:nvSpPr>
          <p:spPr>
            <a:xfrm rot="16200000">
              <a:off x="4017404" y="3352800"/>
              <a:ext cx="152400" cy="563880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28732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1472</TotalTime>
  <Words>1820</Words>
  <Application>Microsoft Office PowerPoint</Application>
  <PresentationFormat>On-screen Show (4:3)</PresentationFormat>
  <Paragraphs>143</Paragraphs>
  <Slides>23</Slides>
  <Notes>3</Notes>
  <HiddenSlides>1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Nikosh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বাড়ির কাজ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Mahabubul Alam</dc:creator>
  <cp:lastModifiedBy>Abu Hanif.sh</cp:lastModifiedBy>
  <cp:revision>299</cp:revision>
  <dcterms:created xsi:type="dcterms:W3CDTF">2006-08-16T00:00:00Z</dcterms:created>
  <dcterms:modified xsi:type="dcterms:W3CDTF">2020-12-03T01:10:44Z</dcterms:modified>
</cp:coreProperties>
</file>