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1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10" r:id="rId6"/>
    <p:sldMasterId id="2147483723" r:id="rId7"/>
    <p:sldMasterId id="2147483741" r:id="rId8"/>
    <p:sldMasterId id="2147483759" r:id="rId9"/>
    <p:sldMasterId id="2147483772" r:id="rId10"/>
    <p:sldMasterId id="2147483784" r:id="rId11"/>
    <p:sldMasterId id="2147483796" r:id="rId12"/>
  </p:sldMasterIdLst>
  <p:notesMasterIdLst>
    <p:notesMasterId r:id="rId30"/>
  </p:notesMasterIdLst>
  <p:sldIdLst>
    <p:sldId id="256" r:id="rId13"/>
    <p:sldId id="260" r:id="rId14"/>
    <p:sldId id="263" r:id="rId15"/>
    <p:sldId id="264" r:id="rId16"/>
    <p:sldId id="266" r:id="rId17"/>
    <p:sldId id="275" r:id="rId18"/>
    <p:sldId id="267" r:id="rId19"/>
    <p:sldId id="269" r:id="rId20"/>
    <p:sldId id="261" r:id="rId21"/>
    <p:sldId id="262" r:id="rId22"/>
    <p:sldId id="270" r:id="rId23"/>
    <p:sldId id="279" r:id="rId24"/>
    <p:sldId id="265" r:id="rId25"/>
    <p:sldId id="271" r:id="rId26"/>
    <p:sldId id="272" r:id="rId27"/>
    <p:sldId id="276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3BB"/>
    <a:srgbClr val="552579"/>
    <a:srgbClr val="2597FF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7F1D8-C045-4F39-BCCF-2CAF46C8AB56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ECCAF-78EF-4BE9-87C9-3D653D08B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8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E93C-BFA6-40F3-B028-BD102F5E72A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1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7515" y="2665475"/>
            <a:ext cx="7587520" cy="1221640"/>
          </a:xfrm>
          <a:effectLst>
            <a:outerShdw blurRad="63500" dist="50800" dir="2700000" algn="ctr" rotWithShape="0">
              <a:schemeClr val="tx1">
                <a:alpha val="54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039820"/>
            <a:ext cx="8246070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3694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4310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687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1964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61460"/>
            <a:ext cx="77724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80334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4E86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9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894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044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137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030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7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433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391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145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312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716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987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0A39A-16E0-46B1-A53A-5E797967A53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379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4B31A-C16C-469A-A2DD-F5B18516F54B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769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030AB-17AA-44DD-A1AB-65ED44B04DE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689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94D50-F852-468C-888E-79274978A14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21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A9CC2-E737-4C2C-858D-A206DAC122C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227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1106-70C8-45BF-8D4E-F0BA2EB55E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276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E1CF3-8800-44A1-884E-B10F501883B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971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EF7BD-4DA2-44C9-B238-A243D2ED433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933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3C148-4A87-4705-B60E-6138734B95F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327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4A525-74A0-4AB7-81C7-18767620D82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396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93685-8858-4F71-BF7A-138B8211FF4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750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2572A-D3C2-4E8F-935B-E49E5D0F90E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714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576B9-D709-4A9B-9F12-4871816524F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675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41B9E-DC37-49BD-8456-CFA73E39CADB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20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C737E-2AB1-42E2-AE2E-3558E887F8A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205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C1B04-2D1C-4EA3-AFFA-5B1BB8E9B97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090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D9B20-C4F0-460D-897F-86739B1C61A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876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8EF13-2400-4E1D-A06A-8D0CB3F41B6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049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2F0D6-BE68-4B3B-8C55-197C62FFF77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734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BD7B9-CA47-4636-AF99-C0CD11DF7AD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540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CE7BB-7E74-4368-8C77-285C29C89DB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829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749B3-F17F-4AE6-9C65-48FAA348291B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161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6F61F-D0DE-4359-B04D-6E95AD71833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002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7114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58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FA49C-A444-4787-AA61-CD32CABE0B6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313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597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449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2875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32674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094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54440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840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274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503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962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73D4C-9D84-44B2-BA29-3BE6AC14598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3085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93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8719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4617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840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336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A4CF7-442C-47A9-ADE5-8F61E7C4623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67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4B922-8955-4038-9B31-4EEB11801F3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54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FD97D-F80A-4C24-8686-49DC814A75C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6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CDF8F-71C4-41FE-90F3-3DF10B03A74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7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610820"/>
          </a:xfrm>
          <a:effectLst>
            <a:outerShdw blurRad="63500" dist="50800" dir="2700000" algn="ctr" rotWithShape="0">
              <a:schemeClr val="tx1">
                <a:alpha val="61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458114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5E76F-F032-4A53-946D-6502061939C0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57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B134-4983-436E-B5C2-822F5019FF3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61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A0A17-E307-40B9-ACE7-13964A04F790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40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ED653-844B-47B1-8AD7-72A5496CBF0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1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0A39A-16E0-46B1-A53A-5E797967A53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68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4B31A-C16C-469A-A2DD-F5B18516F54B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14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030AB-17AA-44DD-A1AB-65ED44B04DE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04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94D50-F852-468C-888E-79274978A14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04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A9CC2-E737-4C2C-858D-A206DAC122C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34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1106-70C8-45BF-8D4E-F0BA2EB55E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5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19" y="527605"/>
            <a:ext cx="6566314" cy="763525"/>
          </a:xfrm>
          <a:effectLst>
            <a:outerShdw blurRad="76200" dist="50800" dir="2700000" algn="ctr" rotWithShape="0">
              <a:schemeClr val="tx1">
                <a:alpha val="56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443835"/>
            <a:ext cx="6566314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E1CF3-8800-44A1-884E-B10F501883B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08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EF7BD-4DA2-44C9-B238-A243D2ED433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31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3C148-4A87-4705-B60E-6138734B95F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89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4A525-74A0-4AB7-81C7-18767620D82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37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93685-8858-4F71-BF7A-138B8211FF4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59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FCEBF-9CEC-47F6-8F60-3ABC170A027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41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DD8DA-26FC-4021-BF99-80F876012AB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84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D9062-04A4-4951-A158-86A538B39EC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26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6B7FF-E810-4566-BC87-52DC99E6BFE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24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B103C-334B-49BA-9A02-DFA83AD61288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8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FFC02-191F-4F60-974D-D6D3E976BAC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43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33549-90A9-45A4-8315-C1D1240C6C3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51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2E5D-F4C1-4254-9660-6A13AFAD89A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57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C71E9-6161-4E4D-9525-E0AC3D6A493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333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6244C-70D6-4738-8A84-C7812D4BED3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65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DCA84-D1F4-42D3-A2E9-7EFCE99C64B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34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2360065"/>
            <a:ext cx="7772400" cy="1527050"/>
          </a:xfrm>
          <a:effectLst>
            <a:outerShdw blurRad="50800" dist="25400" dir="2700000" algn="tl" rotWithShape="0">
              <a:schemeClr val="accent6">
                <a:lumMod val="50000"/>
                <a:alpha val="81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4497936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400" b="1" i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588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749245"/>
            <a:ext cx="8229600" cy="458115"/>
          </a:xfrm>
          <a:effectLst/>
        </p:spPr>
        <p:txBody>
          <a:bodyPr>
            <a:normAutofit/>
          </a:bodyPr>
          <a:lstStyle>
            <a:lvl1pPr algn="l">
              <a:defRPr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1"/>
            <a:ext cx="7329840" cy="366492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23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3" y="527605"/>
            <a:ext cx="6710785" cy="610820"/>
          </a:xfrm>
        </p:spPr>
        <p:txBody>
          <a:bodyPr>
            <a:normAutofit/>
          </a:bodyPr>
          <a:lstStyle>
            <a:lvl1pPr algn="l">
              <a:defRPr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4" y="1291130"/>
            <a:ext cx="6710785" cy="458115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735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6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60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749245"/>
            <a:ext cx="8229600" cy="610820"/>
          </a:xfrm>
          <a:effectLst/>
        </p:spPr>
        <p:txBody>
          <a:bodyPr>
            <a:normAutofit/>
          </a:bodyPr>
          <a:lstStyle>
            <a:lvl1pPr algn="l">
              <a:defRPr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44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724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891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912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84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288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525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61460"/>
            <a:ext cx="77724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80334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4E86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670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3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532180"/>
          </a:xfrm>
          <a:effectLst>
            <a:outerShdw blurRad="76200" dist="50800" dir="2700000" algn="ctr" rotWithShape="0">
              <a:schemeClr val="tx1">
                <a:alpha val="52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751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616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052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871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532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355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992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640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872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2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1321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495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5918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728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6984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1337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149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272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082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9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8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2256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248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1428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4347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4166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0048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347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090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11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16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1942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1220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047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3695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54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939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0162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9722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2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7B72CE-3E26-4B1E-A7CD-9AA52048D889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6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692DCC-3D34-4FFF-801A-1C56FD05A76C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4EB97D-FD17-45E2-AD61-345155CD11BD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2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7B72CE-3E26-4B1E-A7CD-9AA52048D889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2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B1AE81-55D7-4549-A9D2-833BFA3E97F5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0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3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7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2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9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77410" y="1596540"/>
            <a:ext cx="4123035" cy="3631763"/>
          </a:xfrm>
          <a:prstGeom prst="rect">
            <a:avLst/>
          </a:prstGeom>
          <a:gradFill>
            <a:gsLst>
              <a:gs pos="46000">
                <a:srgbClr val="C00000"/>
              </a:gs>
              <a:gs pos="12000">
                <a:srgbClr val="00B0F0"/>
              </a:gs>
              <a:gs pos="75000">
                <a:srgbClr val="92D050"/>
              </a:gs>
            </a:gsLst>
            <a:lin ang="5400000" scaled="1"/>
          </a:gradFill>
          <a:ln w="76200">
            <a:solidFill>
              <a:srgbClr val="CF23B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115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0471" y="2819400"/>
            <a:ext cx="7086600" cy="2215991"/>
          </a:xfrm>
          <a:prstGeom prst="rect">
            <a:avLst/>
          </a:prstGeom>
          <a:pattFill prst="pct5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13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 , ২ , ১ </a:t>
            </a:r>
            <a:endParaRPr lang="en-US" sz="138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7577" y="1219200"/>
            <a:ext cx="6592389" cy="1143000"/>
          </a:xfr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bn-BD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বড় </a:t>
            </a:r>
            <a:r>
              <a:rPr lang="bn-BD" sz="8000" b="1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ছোট</a:t>
            </a:r>
            <a:endParaRPr lang="en-US" sz="6600" b="1" dirty="0">
              <a:solidFill>
                <a:srgbClr val="FFFF00"/>
              </a:solidFill>
              <a:effectLst>
                <a:reflection blurRad="6350" stA="60000" endA="900" endPos="60000" dist="60007" dir="5400000" sy="-100000" algn="bl" rotWithShape="0"/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68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B33BA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iley Face 6"/>
          <p:cNvSpPr/>
          <p:nvPr/>
        </p:nvSpPr>
        <p:spPr>
          <a:xfrm>
            <a:off x="1110667" y="2514600"/>
            <a:ext cx="838200" cy="838200"/>
          </a:xfrm>
          <a:prstGeom prst="smileyFace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844242" y="3652098"/>
            <a:ext cx="838200" cy="990600"/>
          </a:xfrm>
          <a:prstGeom prst="star5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963856" y="3652098"/>
            <a:ext cx="914400" cy="990600"/>
          </a:xfrm>
          <a:prstGeom prst="star5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159670" y="3647744"/>
            <a:ext cx="914400" cy="990600"/>
          </a:xfrm>
          <a:prstGeom prst="star5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 b="1" dirty="0" smtClean="0">
              <a:solidFill>
                <a:schemeClr val="accent5"/>
              </a:solidFill>
            </a:endParaRPr>
          </a:p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Smiley Face 14"/>
          <p:cNvSpPr/>
          <p:nvPr/>
        </p:nvSpPr>
        <p:spPr>
          <a:xfrm>
            <a:off x="2057400" y="2514600"/>
            <a:ext cx="838200" cy="838200"/>
          </a:xfrm>
          <a:prstGeom prst="smileyFace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6" name="Flowchart: Manual Operation 15"/>
          <p:cNvSpPr/>
          <p:nvPr/>
        </p:nvSpPr>
        <p:spPr>
          <a:xfrm>
            <a:off x="2619063" y="5087807"/>
            <a:ext cx="431619" cy="619740"/>
          </a:xfrm>
          <a:prstGeom prst="flowChartManualOperation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7" name="Flowchart: Manual Operation 16"/>
          <p:cNvSpPr/>
          <p:nvPr/>
        </p:nvSpPr>
        <p:spPr>
          <a:xfrm>
            <a:off x="1733058" y="5087807"/>
            <a:ext cx="431619" cy="619740"/>
          </a:xfrm>
          <a:prstGeom prst="flowChartManualOperation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8" name="Flowchart: Manual Operation 17"/>
          <p:cNvSpPr/>
          <p:nvPr/>
        </p:nvSpPr>
        <p:spPr>
          <a:xfrm>
            <a:off x="914400" y="5105400"/>
            <a:ext cx="431619" cy="619740"/>
          </a:xfrm>
          <a:prstGeom prst="flowChartManualOperation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00" y="762000"/>
            <a:ext cx="6553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করি , সংখ্যা লিখি ও সাজাই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Manual Operation 13"/>
          <p:cNvSpPr/>
          <p:nvPr/>
        </p:nvSpPr>
        <p:spPr>
          <a:xfrm>
            <a:off x="3429000" y="5105399"/>
            <a:ext cx="457200" cy="609601"/>
          </a:xfrm>
          <a:prstGeom prst="flowChartManualOperation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4191000" y="4343400"/>
            <a:ext cx="4038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10000" y="2971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62400" y="4343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962400" y="54864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2362200" y="4419600"/>
            <a:ext cx="419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772400" y="2362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6324600" y="43434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572000" y="2514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 </a:t>
            </a:r>
            <a:r>
              <a:rPr lang="bn-BD" sz="20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2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endParaRPr lang="en-US" sz="20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00800" y="2514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0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3" grpId="0" animBg="1"/>
      <p:bldP spid="14" grpId="0" animBg="1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B33BA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66800" y="762000"/>
            <a:ext cx="6553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করি , সংখ্যা লিখি ও সাজাই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4343400" y="4267200"/>
            <a:ext cx="4038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86200" y="3124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62400" y="4343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962400" y="54864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2362200" y="4419600"/>
            <a:ext cx="419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848600" y="23622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6286500" y="4305300"/>
            <a:ext cx="396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572000" y="2514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 </a:t>
            </a:r>
            <a:r>
              <a:rPr lang="bn-BD" sz="20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2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endParaRPr lang="en-US" sz="20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00800" y="2514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Sun 20"/>
          <p:cNvSpPr/>
          <p:nvPr/>
        </p:nvSpPr>
        <p:spPr>
          <a:xfrm>
            <a:off x="1676400" y="2971800"/>
            <a:ext cx="685800" cy="533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/>
          <p:cNvSpPr/>
          <p:nvPr/>
        </p:nvSpPr>
        <p:spPr>
          <a:xfrm>
            <a:off x="1066800" y="2971800"/>
            <a:ext cx="685800" cy="533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n 22"/>
          <p:cNvSpPr/>
          <p:nvPr/>
        </p:nvSpPr>
        <p:spPr>
          <a:xfrm>
            <a:off x="2362200" y="2971800"/>
            <a:ext cx="685800" cy="533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/>
          <p:cNvSpPr/>
          <p:nvPr/>
        </p:nvSpPr>
        <p:spPr>
          <a:xfrm flipV="1">
            <a:off x="3048000" y="2971800"/>
            <a:ext cx="609600" cy="533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ame 31"/>
          <p:cNvSpPr/>
          <p:nvPr/>
        </p:nvSpPr>
        <p:spPr>
          <a:xfrm>
            <a:off x="1752600" y="4267200"/>
            <a:ext cx="3810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ame 32"/>
          <p:cNvSpPr/>
          <p:nvPr/>
        </p:nvSpPr>
        <p:spPr>
          <a:xfrm flipV="1">
            <a:off x="2286000" y="4267200"/>
            <a:ext cx="3810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ame 33"/>
          <p:cNvSpPr/>
          <p:nvPr/>
        </p:nvSpPr>
        <p:spPr>
          <a:xfrm flipV="1">
            <a:off x="3200400" y="4267200"/>
            <a:ext cx="3810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Frame 35"/>
          <p:cNvSpPr/>
          <p:nvPr/>
        </p:nvSpPr>
        <p:spPr>
          <a:xfrm flipV="1">
            <a:off x="2743200" y="4267200"/>
            <a:ext cx="3810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Isosceles Triangle 43"/>
          <p:cNvSpPr/>
          <p:nvPr/>
        </p:nvSpPr>
        <p:spPr>
          <a:xfrm>
            <a:off x="1447800" y="5257800"/>
            <a:ext cx="533400" cy="609600"/>
          </a:xfrm>
          <a:prstGeom prst="triangle">
            <a:avLst>
              <a:gd name="adj" fmla="val 52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990600" y="2819400"/>
            <a:ext cx="2743200" cy="8382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066800" y="3962400"/>
            <a:ext cx="2667000" cy="914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ame 55"/>
          <p:cNvSpPr/>
          <p:nvPr/>
        </p:nvSpPr>
        <p:spPr>
          <a:xfrm>
            <a:off x="1219200" y="4267200"/>
            <a:ext cx="3810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219200" y="5105400"/>
            <a:ext cx="2590800" cy="9906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>
            <a:off x="2895600" y="5257800"/>
            <a:ext cx="533400" cy="609600"/>
          </a:xfrm>
          <a:prstGeom prst="triangle">
            <a:avLst>
              <a:gd name="adj" fmla="val 52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>
            <a:off x="2133600" y="5257800"/>
            <a:ext cx="533400" cy="609600"/>
          </a:xfrm>
          <a:prstGeom prst="triangle">
            <a:avLst>
              <a:gd name="adj" fmla="val 52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0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6" grpId="0"/>
      <p:bldP spid="47" grpId="0"/>
      <p:bldP spid="22" grpId="0" animBg="1"/>
      <p:bldP spid="32" grpId="0" animBg="1"/>
      <p:bldP spid="33" grpId="0" animBg="1"/>
      <p:bldP spid="34" grpId="0" animBg="1"/>
      <p:bldP spid="36" grpId="0" animBg="1"/>
      <p:bldP spid="44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143000"/>
            <a:ext cx="57912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CF23BB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7200" b="1" dirty="0" smtClean="0">
                <a:ln w="12700">
                  <a:solidFill>
                    <a:srgbClr val="FFFF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FFFF"/>
                  </a:fgClr>
                  <a:bgClr>
                    <a:srgbClr val="FFFF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FFFF">
                      <a:lumMod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b="1" dirty="0">
              <a:ln w="12700">
                <a:solidFill>
                  <a:srgbClr val="FFFFFF">
                    <a:lumMod val="50000"/>
                  </a:srgbClr>
                </a:solidFill>
                <a:prstDash val="solid"/>
              </a:ln>
              <a:pattFill prst="narHorz">
                <a:fgClr>
                  <a:srgbClr val="FFFFFF"/>
                </a:fgClr>
                <a:bgClr>
                  <a:srgbClr val="FFFFFF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FFFF">
                    <a:lumMod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90800"/>
            <a:ext cx="7543800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8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ক্রমানু</a:t>
            </a:r>
            <a:r>
              <a:rPr lang="bn-BD" sz="8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IN" sz="8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bn-BD" sz="8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সংখ্যা</a:t>
            </a:r>
            <a:r>
              <a:rPr lang="en-US" sz="8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	 				</a:t>
            </a:r>
            <a:r>
              <a:rPr lang="bn-BD" sz="8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সাজাও </a:t>
            </a:r>
            <a:r>
              <a:rPr lang="bn-IN" sz="8000" b="1" dirty="0" smtClean="0">
                <a:solidFill>
                  <a:srgbClr val="000000"/>
                </a:solidFill>
              </a:rPr>
              <a:t>        </a:t>
            </a:r>
            <a:endParaRPr lang="en-US" sz="8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6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5329"/>
              </p:ext>
            </p:extLst>
          </p:nvPr>
        </p:nvGraphicFramePr>
        <p:xfrm>
          <a:off x="1212490" y="3123590"/>
          <a:ext cx="6629401" cy="330883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35510"/>
                <a:gridCol w="2584091"/>
                <a:gridCol w="2209800"/>
              </a:tblGrid>
              <a:tr h="5334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2800" b="1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bn-BD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ছোট</a:t>
                      </a:r>
                      <a:r>
                        <a:rPr lang="bn-BD" sz="2800" b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থেকে </a:t>
                      </a:r>
                      <a:r>
                        <a:rPr lang="bn-BD" sz="32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বড়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বড়</a:t>
                      </a:r>
                      <a:r>
                        <a:rPr lang="bn-BD" sz="32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bn-BD" sz="2800" b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ছোট</a:t>
                      </a:r>
                      <a:endParaRPr lang="en-US" sz="24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364857"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solidFill>
                            <a:srgbClr val="92D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১,৫,৩,২,৪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64857"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৪,২,৬,৩,১</a:t>
                      </a:r>
                      <a:endParaRPr lang="en-US" sz="3600" b="1" dirty="0">
                        <a:solidFill>
                          <a:srgbClr val="B33BA5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048000" y="3048000"/>
            <a:ext cx="0" cy="32766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5525" y="3123590"/>
            <a:ext cx="0" cy="32766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28720" y="1749245"/>
            <a:ext cx="4191000" cy="923330"/>
          </a:xfrm>
          <a:prstGeom prst="rect">
            <a:avLst/>
          </a:prstGeom>
          <a:gradFill>
            <a:gsLst>
              <a:gs pos="34000">
                <a:srgbClr val="92D050"/>
              </a:gs>
              <a:gs pos="83000">
                <a:srgbClr val="00B0F0"/>
              </a:gs>
            </a:gsLst>
            <a:lin ang="5400000" scaled="1"/>
          </a:gra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prstClr val="black"/>
                </a:solidFill>
              </a:rPr>
              <a:t>   </a:t>
            </a:r>
            <a:r>
              <a:rPr lang="bn-IN" sz="54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bn-IN" sz="5400" b="1" dirty="0" smtClean="0">
                <a:solidFill>
                  <a:srgbClr val="FF3399"/>
                </a:solidFill>
              </a:rPr>
              <a:t> </a:t>
            </a:r>
            <a:r>
              <a:rPr lang="bn-IN" sz="4000" b="1" dirty="0" smtClean="0">
                <a:solidFill>
                  <a:srgbClr val="FF3399"/>
                </a:solidFill>
              </a:rPr>
              <a:t>দল</a:t>
            </a:r>
            <a:endParaRPr lang="en-US" sz="54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33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1"/>
            <a:ext cx="5918200" cy="1524000"/>
          </a:xfrm>
          <a:gradFill>
            <a:gsLst>
              <a:gs pos="34000">
                <a:srgbClr val="00B0F0"/>
              </a:gs>
              <a:gs pos="83000">
                <a:srgbClr val="BC148C"/>
              </a:gs>
            </a:gsLst>
            <a:lin ang="5400000" scaled="1"/>
          </a:gradFill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bn-IN" sz="6600" b="1" dirty="0" smtClean="0">
                <a:solidFill>
                  <a:schemeClr val="bg1"/>
                </a:solidFill>
              </a:rPr>
              <a:t>শাপলা দল</a:t>
            </a:r>
            <a:endParaRPr lang="en-US" sz="6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657819"/>
              </p:ext>
            </p:extLst>
          </p:nvPr>
        </p:nvGraphicFramePr>
        <p:xfrm>
          <a:off x="533400" y="2438400"/>
          <a:ext cx="6859905" cy="379651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05000"/>
                <a:gridCol w="2468966"/>
                <a:gridCol w="2485939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bn-BD" sz="32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r>
                        <a:rPr lang="bn-BD" sz="32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ছোট</a:t>
                      </a:r>
                      <a:r>
                        <a:rPr lang="bn-BD" sz="32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থেকে বড়</a:t>
                      </a:r>
                      <a:endParaRPr lang="en-US" sz="32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বড়</a:t>
                      </a:r>
                      <a:r>
                        <a:rPr lang="bn-BD" sz="32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থেকে ছোট</a:t>
                      </a:r>
                      <a:endParaRPr lang="en-US" sz="3200" b="1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3648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,4,</a:t>
                      </a:r>
                      <a:r>
                        <a:rPr lang="en-US" sz="40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3</a:t>
                      </a:r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,2</a:t>
                      </a: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,5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648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,1,</a:t>
                      </a:r>
                      <a:r>
                        <a:rPr lang="en-US" sz="40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r>
                        <a:rPr lang="en-US" sz="40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,3,</a:t>
                      </a:r>
                      <a:r>
                        <a:rPr lang="en-US" sz="40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endParaRPr lang="en-US" sz="40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819400" y="2438400"/>
            <a:ext cx="0" cy="388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04606" y="2590800"/>
            <a:ext cx="0" cy="3276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086100" y="4533900"/>
            <a:ext cx="403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5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2">
                <a:lumMod val="60000"/>
                <a:lumOff val="40000"/>
              </a:schemeClr>
            </a:gs>
            <a:gs pos="100000">
              <a:srgbClr val="BC148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62000"/>
            <a:ext cx="3327400" cy="684863"/>
          </a:xfrm>
          <a:solidFill>
            <a:srgbClr val="FFFF00"/>
          </a:solidFill>
          <a:ln w="57150">
            <a:solidFill>
              <a:srgbClr val="FF3399"/>
            </a:solidFill>
          </a:ln>
        </p:spPr>
        <p:txBody>
          <a:bodyPr>
            <a:noAutofit/>
          </a:bodyPr>
          <a:lstStyle/>
          <a:p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600200" y="2971800"/>
          <a:ext cx="6096000" cy="247337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48000"/>
                <a:gridCol w="3048000"/>
              </a:tblGrid>
              <a:tr h="824458">
                <a:tc>
                  <a:txBody>
                    <a:bodyPr/>
                    <a:lstStyle/>
                    <a:p>
                      <a:r>
                        <a:rPr lang="bn-BD" sz="3600" b="1" i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১,৩,৪,৬,৭</a:t>
                      </a:r>
                      <a:endParaRPr lang="en-US" sz="36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59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solidFill>
                            <a:srgbClr val="7030A0"/>
                          </a:solidFill>
                        </a:rPr>
                        <a:t>   </a:t>
                      </a:r>
                      <a:r>
                        <a:rPr lang="bn-BD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ছোট </a:t>
                      </a:r>
                      <a:r>
                        <a:rPr lang="bn-BD" sz="2800" b="1" dirty="0" smtClean="0">
                          <a:solidFill>
                            <a:srgbClr val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থেকে </a:t>
                      </a:r>
                      <a:r>
                        <a:rPr lang="bn-BD" sz="28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বড়</a:t>
                      </a:r>
                      <a:endParaRPr lang="en-US" sz="2800" b="1" dirty="0" smtClean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C59EE2"/>
                    </a:solidFill>
                  </a:tcPr>
                </a:tc>
              </a:tr>
              <a:tr h="82445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b="1" i="0" dirty="0" smtClean="0">
                          <a:solidFill>
                            <a:srgbClr val="FF3399"/>
                          </a:solidFill>
                          <a:latin typeface="NikoshBAN" pitchFamily="2" charset="0"/>
                          <a:cs typeface="NikoshBAN" pitchFamily="2" charset="0"/>
                        </a:rPr>
                        <a:t>১,৩,৫,৬,৮</a:t>
                      </a:r>
                      <a:endParaRPr lang="en-US" sz="9600" b="1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824458">
                <a:tc>
                  <a:txBody>
                    <a:bodyPr/>
                    <a:lstStyle/>
                    <a:p>
                      <a:r>
                        <a:rPr lang="bn-BD" sz="3600" b="1" i="0" dirty="0" smtClean="0">
                          <a:solidFill>
                            <a:srgbClr val="FF3399"/>
                          </a:solidFill>
                          <a:latin typeface="NikoshBAN" pitchFamily="2" charset="0"/>
                          <a:cs typeface="NikoshBAN" pitchFamily="2" charset="0"/>
                        </a:rPr>
                        <a:t>৭,৫,৪,২,১</a:t>
                      </a:r>
                      <a:endParaRPr lang="en-US" sz="3600" b="1" i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1981200"/>
            <a:ext cx="6324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 গুলো কোন ক্রমে সাজানো তা খালি ঘরে লিখ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13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4277142"/>
            <a:ext cx="4502224" cy="2123658"/>
          </a:xfrm>
          <a:prstGeom prst="rect">
            <a:avLst/>
          </a:prstGeom>
          <a:gradFill>
            <a:gsLst>
              <a:gs pos="30000">
                <a:srgbClr val="FFFF00"/>
              </a:gs>
              <a:gs pos="79000">
                <a:srgbClr val="92D050"/>
              </a:gs>
            </a:gsLst>
            <a:lin ang="5400000" scaled="1"/>
          </a:gra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6600" b="1" dirty="0" smtClean="0">
                <a:solidFill>
                  <a:srgbClr val="FF3399"/>
                </a:solidFill>
              </a:rPr>
              <a:t>সবাইকে ধন্যবাদ</a:t>
            </a:r>
            <a:endParaRPr lang="en-US" sz="66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3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1664071" cy="307507"/>
          </a:xfrm>
        </p:spPr>
        <p:txBody>
          <a:bodyPr/>
          <a:lstStyle/>
          <a:p>
            <a:fld id="{B3F13ADD-A7AD-4958-A4F8-1EB81CC75DA7}" type="datetime2">
              <a:rPr lang="en-US" smtClean="0"/>
              <a:t>Thursday, December 3, 2020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528979" y="3096822"/>
            <a:ext cx="2700622" cy="2846778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74446" y="1115426"/>
            <a:ext cx="4183353" cy="4043054"/>
            <a:chOff x="152402" y="339270"/>
            <a:chExt cx="5363716" cy="4800600"/>
          </a:xfrm>
        </p:grpSpPr>
        <p:sp>
          <p:nvSpPr>
            <p:cNvPr id="7" name="Rectangular Callout 6"/>
            <p:cNvSpPr/>
            <p:nvPr/>
          </p:nvSpPr>
          <p:spPr>
            <a:xfrm rot="16200000">
              <a:off x="336262" y="155410"/>
              <a:ext cx="4800600" cy="5168319"/>
            </a:xfrm>
            <a:prstGeom prst="wedge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8000" y="609600"/>
              <a:ext cx="4982719" cy="449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199" y="762000"/>
              <a:ext cx="1981201" cy="6052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bn-BD" sz="3200" dirty="0" smtClean="0">
                  <a:latin typeface="SutonnyMJ" pitchFamily="2" charset="0"/>
                  <a:cs typeface="SutonnyMJ" pitchFamily="2" charset="0"/>
                </a:rPr>
                <a:t>cwiwPwZ</a:t>
              </a:r>
              <a:endParaRPr lang="en-US" sz="32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8001" y="1600200"/>
              <a:ext cx="4982719" cy="8382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bn-BD" sz="2800" b="1" dirty="0" smtClean="0">
                  <a:solidFill>
                    <a:srgbClr val="FFFF00"/>
                  </a:solidFill>
                  <a:latin typeface="SutonnyMJ" pitchFamily="2" charset="0"/>
                  <a:cs typeface="SutonnyMJ" pitchFamily="2" charset="0"/>
                </a:rPr>
                <a:t>‡gvnv¤§` Ave`yj nvwjg fu‚Tv</a:t>
              </a:r>
              <a:endParaRPr lang="en-US" sz="2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53540" y="2543472"/>
              <a:ext cx="2455718" cy="60234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bn-BD" sz="3200" dirty="0" smtClean="0">
                  <a:latin typeface="SutonnyMJ" pitchFamily="2" charset="0"/>
                  <a:cs typeface="SutonnyMJ" pitchFamily="2" charset="0"/>
                </a:rPr>
                <a:t>mnKvix </a:t>
              </a:r>
              <a:r>
                <a:rPr lang="bn-BD" sz="3200" dirty="0" smtClean="0">
                  <a:latin typeface="SutonnyMJ" pitchFamily="2" charset="0"/>
                  <a:cs typeface="SutonnyMJ" pitchFamily="2" charset="0"/>
                </a:rPr>
                <a:t>wkÿK</a:t>
              </a:r>
              <a:endParaRPr lang="en-US" sz="32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7999" y="3276600"/>
              <a:ext cx="5178119" cy="533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bn-BD" sz="2000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¸jevwMPv g‡Wj miKvwi cÖv_wgK  we`¨vjq</a:t>
              </a:r>
              <a:endPara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0100" y="4038600"/>
              <a:ext cx="3941618" cy="1066799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bn-BD" sz="2000" b="1" dirty="0" smtClean="0">
                  <a:solidFill>
                    <a:srgbClr val="FFFF00"/>
                  </a:solidFill>
                  <a:latin typeface="SutonnyMJ" pitchFamily="2" charset="0"/>
                  <a:cs typeface="SutonnyMJ" pitchFamily="2" charset="0"/>
                </a:rPr>
                <a:t>Av`k© m`i, Kzwgjøv| </a:t>
              </a:r>
              <a:endParaRPr lang="en-US" sz="20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2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1187624" y="1124744"/>
            <a:ext cx="5832648" cy="3429000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 –প্রথম</a:t>
            </a:r>
          </a:p>
          <a:p>
            <a:pPr algn="ctr"/>
            <a:r>
              <a:rPr lang="bn-BD" sz="4000" b="1" i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 – গণিত</a:t>
            </a:r>
          </a:p>
          <a:p>
            <a:pPr algn="ctr"/>
            <a:r>
              <a:rPr lang="bn-BD" sz="4000" b="1" i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 –ক্রমের ধারণা</a:t>
            </a:r>
          </a:p>
          <a:p>
            <a:pPr algn="ctr"/>
            <a:r>
              <a:rPr lang="bn-BD" sz="4000" b="1" i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 – ৪০ মিনিট</a:t>
            </a:r>
            <a:endParaRPr lang="en-US" sz="40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7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1187624" y="1772816"/>
            <a:ext cx="6764018" cy="3298304"/>
          </a:xfrm>
          <a:prstGeom prst="flowChartPunchedTap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83433" y="2636912"/>
            <a:ext cx="7772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ছড়া গান 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0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65195" y="2054655"/>
            <a:ext cx="5941160" cy="3503980"/>
          </a:xfrm>
          <a:prstGeom prst="rect">
            <a:avLst/>
          </a:prstGeom>
          <a:gradFill>
            <a:gsLst>
              <a:gs pos="39000">
                <a:srgbClr val="FF3399"/>
              </a:gs>
              <a:gs pos="60000">
                <a:schemeClr val="bg1"/>
              </a:gs>
              <a:gs pos="77000">
                <a:srgbClr val="70AC2E"/>
              </a:gs>
            </a:gsLst>
            <a:path path="circle">
              <a:fillToRect l="50000" t="-80000" r="50000" b="180000"/>
            </a:path>
          </a:gradFill>
          <a:ln w="38100">
            <a:solidFill>
              <a:sysClr val="windowText" lastClr="000000"/>
            </a:solidFill>
          </a:ln>
          <a:effectLst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bn-IN" sz="6600" dirty="0" smtClean="0">
                <a:solidFill>
                  <a:srgbClr val="3C977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6600" dirty="0" smtClean="0">
                <a:solidFill>
                  <a:srgbClr val="3C977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– ১১</a:t>
            </a:r>
            <a:b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 – ক্রমের ধারণা</a:t>
            </a:r>
            <a:b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 – ৪৩ - ৪৪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sz="6600" b="1" dirty="0">
              <a:solidFill>
                <a:srgbClr val="00206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241738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-Right Arrow 11"/>
          <p:cNvSpPr/>
          <p:nvPr/>
        </p:nvSpPr>
        <p:spPr>
          <a:xfrm>
            <a:off x="907080" y="764554"/>
            <a:ext cx="6781800" cy="2895600"/>
          </a:xfrm>
          <a:prstGeom prst="leftRightArrow">
            <a:avLst/>
          </a:prstGeom>
          <a:gradFill>
            <a:gsLst>
              <a:gs pos="43000">
                <a:srgbClr val="BC148C"/>
              </a:gs>
              <a:gs pos="15000">
                <a:srgbClr val="00B0F0"/>
              </a:gs>
              <a:gs pos="83000">
                <a:srgbClr val="92D050"/>
              </a:gs>
            </a:gsLst>
            <a:lin ang="5400000" scaled="1"/>
          </a:gra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3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733800"/>
            <a:ext cx="8001000" cy="255454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CF23BB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 । ১-৯ পর্যন্ত সংখ্যার ক্রমিক ধারণা লাভ করবে ।</a:t>
            </a:r>
          </a:p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 । ছোট থেকে বড় ও বড় থেকে ছোট মানের সংখ্যাগুলো ক্রমানুসারে সাজাতে ও লিখতে </a:t>
            </a:r>
            <a:endParaRPr lang="en-US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6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670" y="2360065"/>
            <a:ext cx="7010400" cy="3416320"/>
          </a:xfrm>
          <a:prstGeom prst="rect">
            <a:avLst/>
          </a:prstGeom>
          <a:solidFill>
            <a:srgbClr val="92D050"/>
          </a:solidFill>
          <a:ln w="76200">
            <a:solidFill>
              <a:srgbClr val="BC148C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72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72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72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itchFamily="2" charset="0"/>
                <a:cs typeface="NikoshBAN" pitchFamily="2" charset="0"/>
              </a:rPr>
              <a:t>সাজাই</a:t>
            </a:r>
            <a:r>
              <a:rPr lang="en-US" sz="72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72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72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72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72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72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72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itchFamily="2" charset="0"/>
                <a:cs typeface="NikoshBAN" pitchFamily="2" charset="0"/>
              </a:rPr>
              <a:t> ছোট ) </a:t>
            </a:r>
            <a:endParaRPr lang="en-US" sz="44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15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BC148C"/>
            </a:gs>
            <a:gs pos="15000">
              <a:srgbClr val="00B0F0"/>
            </a:gs>
            <a:gs pos="83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6924"/>
            <a:ext cx="2272395" cy="1609725"/>
          </a:xfrm>
          <a:prstGeom prst="rect">
            <a:avLst/>
          </a:prstGeom>
        </p:spPr>
      </p:pic>
      <p:pic>
        <p:nvPicPr>
          <p:cNvPr id="3" name="Picture 2" descr="foot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3311" y="2579451"/>
            <a:ext cx="1676400" cy="1466850"/>
          </a:xfrm>
          <a:prstGeom prst="rect">
            <a:avLst/>
          </a:prstGeom>
        </p:spPr>
      </p:pic>
      <p:pic>
        <p:nvPicPr>
          <p:cNvPr id="4" name="Picture 3" descr="footb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0605" y="2605577"/>
            <a:ext cx="1662795" cy="1431235"/>
          </a:xfrm>
          <a:prstGeom prst="rect">
            <a:avLst/>
          </a:prstGeom>
        </p:spPr>
      </p:pic>
      <p:pic>
        <p:nvPicPr>
          <p:cNvPr id="5" name="Picture 4" descr="do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54" y="4191000"/>
            <a:ext cx="1582783" cy="2080519"/>
          </a:xfrm>
          <a:prstGeom prst="rect">
            <a:avLst/>
          </a:prstGeom>
        </p:spPr>
      </p:pic>
      <p:pic>
        <p:nvPicPr>
          <p:cNvPr id="6" name="Picture 5" descr="do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418" y="4190999"/>
            <a:ext cx="1524000" cy="2080519"/>
          </a:xfrm>
          <a:prstGeom prst="rect">
            <a:avLst/>
          </a:prstGeom>
        </p:spPr>
      </p:pic>
      <p:pic>
        <p:nvPicPr>
          <p:cNvPr id="7" name="Picture 6" descr="do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0" y="4190999"/>
            <a:ext cx="1600200" cy="2080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81700" y="686924"/>
            <a:ext cx="236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3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13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4325" y="2438400"/>
            <a:ext cx="121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13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1103" y="4300448"/>
            <a:ext cx="8512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13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274717" y="4088429"/>
            <a:ext cx="6670765" cy="94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50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8869" y="762000"/>
            <a:ext cx="66294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 </a:t>
            </a:r>
            <a:r>
              <a:rPr lang="bn-BD" sz="8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269" y="3124200"/>
            <a:ext cx="7086600" cy="26468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1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 , ২ , ৩ </a:t>
            </a:r>
            <a:endParaRPr lang="en-US" sz="1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98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188</Words>
  <Application>Microsoft Office PowerPoint</Application>
  <PresentationFormat>On-screen Show (4:3)</PresentationFormat>
  <Paragraphs>53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Office Theme</vt:lpstr>
      <vt:lpstr>Diseño predeterminado</vt:lpstr>
      <vt:lpstr>1_Diseño predeterminado</vt:lpstr>
      <vt:lpstr>2_Diseño predeterminado</vt:lpstr>
      <vt:lpstr>1_Office Theme</vt:lpstr>
      <vt:lpstr>2_Office Theme</vt:lpstr>
      <vt:lpstr>Organic</vt:lpstr>
      <vt:lpstr>1_Organic</vt:lpstr>
      <vt:lpstr>3_Office Theme</vt:lpstr>
      <vt:lpstr>3_Diseño predeterminado</vt:lpstr>
      <vt:lpstr>4_Diseño predeterminado</vt:lpstr>
      <vt:lpstr>2_Organic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বড় থেকে ছোট</vt:lpstr>
      <vt:lpstr>PowerPoint Presentation</vt:lpstr>
      <vt:lpstr>PowerPoint Presentation</vt:lpstr>
      <vt:lpstr>PowerPoint Presentation</vt:lpstr>
      <vt:lpstr>PowerPoint Presentation</vt:lpstr>
      <vt:lpstr>শাপলা দল</vt:lpstr>
      <vt:lpstr>মূল্যায়ন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Windows User</cp:lastModifiedBy>
  <cp:revision>59</cp:revision>
  <dcterms:created xsi:type="dcterms:W3CDTF">2013-08-21T19:17:07Z</dcterms:created>
  <dcterms:modified xsi:type="dcterms:W3CDTF">2020-12-03T00:46:03Z</dcterms:modified>
</cp:coreProperties>
</file>