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6" r:id="rId4"/>
    <p:sldId id="259" r:id="rId5"/>
    <p:sldId id="258" r:id="rId6"/>
    <p:sldId id="265" r:id="rId7"/>
    <p:sldId id="260" r:id="rId8"/>
    <p:sldId id="261" r:id="rId9"/>
    <p:sldId id="262" r:id="rId10"/>
    <p:sldId id="263" r:id="rId11"/>
    <p:sldId id="264" r:id="rId12"/>
  </p:sldIdLst>
  <p:sldSz cx="130762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B7B4"/>
    <a:srgbClr val="DE12C1"/>
    <a:srgbClr val="A8934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374" autoAdjust="0"/>
  </p:normalViewPr>
  <p:slideViewPr>
    <p:cSldViewPr>
      <p:cViewPr varScale="1">
        <p:scale>
          <a:sx n="66" d="100"/>
          <a:sy n="66" d="100"/>
        </p:scale>
        <p:origin x="-684" y="-96"/>
      </p:cViewPr>
      <p:guideLst>
        <p:guide orient="horz" pos="2160"/>
        <p:guide pos="411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0718" y="2130426"/>
            <a:ext cx="11114802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1436" y="3886200"/>
            <a:ext cx="915336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80272" y="274639"/>
            <a:ext cx="294215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3812" y="274639"/>
            <a:ext cx="860852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2933" y="4406901"/>
            <a:ext cx="1111480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2933" y="2906713"/>
            <a:ext cx="1111480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3812" y="1600201"/>
            <a:ext cx="57753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088" y="1600201"/>
            <a:ext cx="57753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3812" y="1535113"/>
            <a:ext cx="577760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812" y="2174875"/>
            <a:ext cx="577760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42548" y="1535113"/>
            <a:ext cx="577987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42548" y="2174875"/>
            <a:ext cx="577987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813" y="273050"/>
            <a:ext cx="430199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2446" y="273051"/>
            <a:ext cx="730998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3813" y="1435101"/>
            <a:ext cx="430199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3034" y="4800600"/>
            <a:ext cx="784574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63034" y="612775"/>
            <a:ext cx="784574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3034" y="5367338"/>
            <a:ext cx="784574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3812" y="274638"/>
            <a:ext cx="1176861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3812" y="1600201"/>
            <a:ext cx="1176861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3812" y="6356351"/>
            <a:ext cx="30511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67715" y="6356351"/>
            <a:ext cx="41408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71304" y="6356351"/>
            <a:ext cx="30511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30.jpeg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3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5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16592" y="1524001"/>
            <a:ext cx="10678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সকলকে আন্তরিক শুভেচ্ছা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G 2 (4)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5243" y="0"/>
            <a:ext cx="131667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2440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85320" y="816116"/>
            <a:ext cx="662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525561" y="2271356"/>
            <a:ext cx="8281617" cy="563284"/>
            <a:chOff x="1371600" y="960716"/>
            <a:chExt cx="5791200" cy="563284"/>
          </a:xfrm>
        </p:grpSpPr>
        <p:sp>
          <p:nvSpPr>
            <p:cNvPr id="18" name="TextBox 17"/>
            <p:cNvSpPr txBox="1"/>
            <p:nvPr/>
          </p:nvSpPr>
          <p:spPr>
            <a:xfrm>
              <a:off x="1371600" y="1000780"/>
              <a:ext cx="5791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Font typeface="Wingdings" panose="05000000000000000000" pitchFamily="2" charset="2"/>
                <a:buChar char="v"/>
              </a:pPr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			এবং 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617031294"/>
                </p:ext>
              </p:extLst>
            </p:nvPr>
          </p:nvGraphicFramePr>
          <p:xfrm>
            <a:off x="2286000" y="960716"/>
            <a:ext cx="1771650" cy="487084"/>
          </p:xfrm>
          <a:graphic>
            <a:graphicData uri="http://schemas.openxmlformats.org/presentationml/2006/ole">
              <p:oleObj spid="_x0000_s5252" name="Equation" r:id="rId4" imgW="901440" imgH="228600" progId="Equation.3">
                <p:embed/>
              </p:oleObj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569917829"/>
                </p:ext>
              </p:extLst>
            </p:nvPr>
          </p:nvGraphicFramePr>
          <p:xfrm>
            <a:off x="4800600" y="980420"/>
            <a:ext cx="1143000" cy="402282"/>
          </p:xfrm>
          <a:graphic>
            <a:graphicData uri="http://schemas.openxmlformats.org/presentationml/2006/ole">
              <p:oleObj spid="_x0000_s5253" name="Equation" r:id="rId5" imgW="431640" imgH="203040" progId="Equation.3">
                <p:embed/>
              </p:oleObj>
            </a:graphicData>
          </a:graphic>
        </p:graphicFrame>
      </p:grpSp>
      <p:grpSp>
        <p:nvGrpSpPr>
          <p:cNvPr id="21" name="Group 20"/>
          <p:cNvGrpSpPr/>
          <p:nvPr/>
        </p:nvGrpSpPr>
        <p:grpSpPr>
          <a:xfrm>
            <a:off x="1525561" y="3191619"/>
            <a:ext cx="6211213" cy="557421"/>
            <a:chOff x="1447800" y="1880979"/>
            <a:chExt cx="4343400" cy="557421"/>
          </a:xfrm>
        </p:grpSpPr>
        <p:sp>
          <p:nvSpPr>
            <p:cNvPr id="20" name="TextBox 19"/>
            <p:cNvSpPr txBox="1"/>
            <p:nvPr/>
          </p:nvSpPr>
          <p:spPr>
            <a:xfrm>
              <a:off x="1447800" y="1915180"/>
              <a:ext cx="434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( ক ) 		   এর মান নির্ণয় কর। 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100860396"/>
                </p:ext>
              </p:extLst>
            </p:nvPr>
          </p:nvGraphicFramePr>
          <p:xfrm>
            <a:off x="2286000" y="1880979"/>
            <a:ext cx="1183476" cy="495408"/>
          </p:xfrm>
          <a:graphic>
            <a:graphicData uri="http://schemas.openxmlformats.org/presentationml/2006/ole">
              <p:oleObj spid="_x0000_s5254" name="Equation" r:id="rId6" imgW="545760" imgH="228600" progId="Equation.3">
                <p:embed/>
              </p:oleObj>
            </a:graphicData>
          </a:graphic>
        </p:graphicFrame>
      </p:grpSp>
      <p:grpSp>
        <p:nvGrpSpPr>
          <p:cNvPr id="23" name="Group 22"/>
          <p:cNvGrpSpPr/>
          <p:nvPr/>
        </p:nvGrpSpPr>
        <p:grpSpPr>
          <a:xfrm>
            <a:off x="1525561" y="4053840"/>
            <a:ext cx="10352022" cy="838200"/>
            <a:chOff x="1371600" y="2743200"/>
            <a:chExt cx="7239000" cy="838200"/>
          </a:xfrm>
        </p:grpSpPr>
        <p:sp>
          <p:nvSpPr>
            <p:cNvPr id="22" name="TextBox 21"/>
            <p:cNvSpPr txBox="1"/>
            <p:nvPr/>
          </p:nvSpPr>
          <p:spPr>
            <a:xfrm>
              <a:off x="1371600" y="2895600"/>
              <a:ext cx="7239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( খ ) 					এর মান নির্ণয় কর। 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922542123"/>
                </p:ext>
              </p:extLst>
            </p:nvPr>
          </p:nvGraphicFramePr>
          <p:xfrm>
            <a:off x="2285999" y="2743200"/>
            <a:ext cx="3657601" cy="838200"/>
          </p:xfrm>
          <a:graphic>
            <a:graphicData uri="http://schemas.openxmlformats.org/presentationml/2006/ole">
              <p:oleObj spid="_x0000_s5255" name="Equation" r:id="rId7" imgW="1714320" imgH="495000" progId="Equation.3">
                <p:embed/>
              </p:oleObj>
            </a:graphicData>
          </a:graphic>
        </p:graphicFrame>
      </p:grpSp>
      <p:grpSp>
        <p:nvGrpSpPr>
          <p:cNvPr id="25" name="Group 24"/>
          <p:cNvGrpSpPr/>
          <p:nvPr/>
        </p:nvGrpSpPr>
        <p:grpSpPr>
          <a:xfrm>
            <a:off x="1634530" y="5044440"/>
            <a:ext cx="9698210" cy="899160"/>
            <a:chOff x="1143000" y="4267200"/>
            <a:chExt cx="7040154" cy="899160"/>
          </a:xfrm>
        </p:grpSpPr>
        <p:sp>
          <p:nvSpPr>
            <p:cNvPr id="24" name="TextBox 23"/>
            <p:cNvSpPr txBox="1"/>
            <p:nvPr/>
          </p:nvSpPr>
          <p:spPr>
            <a:xfrm>
              <a:off x="1143000" y="4429780"/>
              <a:ext cx="70401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( গ )</a:t>
              </a:r>
              <a:r>
                <a:rPr lang="bn-BD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প্রমাণ কর যে, 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095202448"/>
                </p:ext>
              </p:extLst>
            </p:nvPr>
          </p:nvGraphicFramePr>
          <p:xfrm>
            <a:off x="3505200" y="4267200"/>
            <a:ext cx="4495800" cy="899160"/>
          </p:xfrm>
          <a:graphic>
            <a:graphicData uri="http://schemas.openxmlformats.org/presentationml/2006/ole">
              <p:oleObj spid="_x0000_s5256" name="Equation" r:id="rId8" imgW="2539800" imgH="507960" progId="Equation.3">
                <p:embed/>
              </p:oleObj>
            </a:graphicData>
          </a:graphic>
        </p:graphicFrame>
      </p:grpSp>
      <p:sp>
        <p:nvSpPr>
          <p:cNvPr id="27" name="Right Arrow 26"/>
          <p:cNvSpPr/>
          <p:nvPr/>
        </p:nvSpPr>
        <p:spPr>
          <a:xfrm>
            <a:off x="10025116" y="6172200"/>
            <a:ext cx="2397310" cy="685800"/>
          </a:xfrm>
          <a:prstGeom prst="rightArrow">
            <a:avLst/>
          </a:prstGeom>
          <a:blipFill>
            <a:blip r:embed="rId9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Forward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6546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14700" y="152400"/>
            <a:ext cx="5562600" cy="1015663"/>
          </a:xfrm>
          <a:prstGeom prst="rect">
            <a:avLst/>
          </a:prstGeom>
        </p:spPr>
        <p:txBody>
          <a:bodyPr wrap="square">
            <a:prstTxWarp prst="textInflate">
              <a:avLst/>
            </a:prstTxWarp>
            <a:spAutoFit/>
          </a:bodyPr>
          <a:lstStyle/>
          <a:p>
            <a:pPr algn="ctr"/>
            <a:r>
              <a:rPr lang="bn-BD" sz="6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b="1" dirty="0">
              <a:solidFill>
                <a:srgbClr val="00B050"/>
              </a:solidFill>
            </a:endParaRPr>
          </a:p>
        </p:txBody>
      </p:sp>
      <p:pic>
        <p:nvPicPr>
          <p:cNvPr id="4" name="Picture 3" descr="a0b09d8d6b08fe6ba1f3054adf8cbd2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5116" y="1404937"/>
            <a:ext cx="7121769" cy="511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79113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 2 (4)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0486" y="0"/>
            <a:ext cx="13166724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66719" y="2667000"/>
            <a:ext cx="5486401" cy="378565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শ্রেণিঃনবম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বিষয়ঃগণিত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অধ্যায়ঃচার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সূচক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সময়ঃ৫০মিনিট</a:t>
            </a:r>
          </a:p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তারিখঃ০৭/০৭/২০১৯খ্রিঃ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6919" y="3429000"/>
            <a:ext cx="5867400" cy="280076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ওয়াহেদ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নুরপুর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নুরপুর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নাসিরনগর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ব্রাহ্মণবাড়িয়া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36D30F0-F7DE-48CF-82A4-84F67252C4BA}"/>
              </a:ext>
            </a:extLst>
          </p:cNvPr>
          <p:cNvSpPr txBox="1"/>
          <p:nvPr/>
        </p:nvSpPr>
        <p:spPr>
          <a:xfrm>
            <a:off x="4709319" y="533400"/>
            <a:ext cx="5040922" cy="1107996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0" name="Picture 2" descr="C:\Users\Johirul\Desktop\18307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04119" y="533400"/>
            <a:ext cx="2743200" cy="274828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04398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333" t="34966" r="40833" b="18830"/>
          <a:stretch/>
        </p:blipFill>
        <p:spPr>
          <a:xfrm>
            <a:off x="2070404" y="762001"/>
            <a:ext cx="8717492" cy="41009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49777" y="5410200"/>
            <a:ext cx="41408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ছবিটি লক্ষ্য করি।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G 2 (4)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5243" y="0"/>
            <a:ext cx="131667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0700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1089686" y="3200400"/>
            <a:ext cx="3813903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089686" y="914400"/>
            <a:ext cx="381390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903589" y="914400"/>
            <a:ext cx="0" cy="2286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089687" y="914400"/>
            <a:ext cx="0" cy="2286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615248" y="838201"/>
            <a:ext cx="705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5875" y="1524001"/>
            <a:ext cx="5448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807178" y="1091626"/>
            <a:ext cx="2833185" cy="584775"/>
            <a:chOff x="4038600" y="381000"/>
            <a:chExt cx="1981200" cy="584775"/>
          </a:xfrm>
        </p:grpSpPr>
        <p:sp>
          <p:nvSpPr>
            <p:cNvPr id="23" name="TextBox 22"/>
            <p:cNvSpPr txBox="1"/>
            <p:nvPr/>
          </p:nvSpPr>
          <p:spPr>
            <a:xfrm>
              <a:off x="4038600" y="381000"/>
              <a:ext cx="381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876800" y="381000"/>
              <a:ext cx="381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5638800" y="381000"/>
                  <a:ext cx="3810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32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p>
                        </m:sSup>
                      </m:oMath>
                    </m:oMathPara>
                  </a14:m>
                  <a:endPara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8800" y="381000"/>
                  <a:ext cx="381000" cy="584775"/>
                </a:xfrm>
                <a:prstGeom prst="rect">
                  <a:avLst/>
                </a:prstGeom>
                <a:blipFill>
                  <a:blip r:embed="rId3"/>
                  <a:stretch>
                    <a:fillRect r="-2258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" name="TextBox 26"/>
            <p:cNvSpPr txBox="1"/>
            <p:nvPr/>
          </p:nvSpPr>
          <p:spPr>
            <a:xfrm>
              <a:off x="4419600" y="381000"/>
              <a:ext cx="381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endParaRPr lang="en-U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257800" y="381000"/>
              <a:ext cx="381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endParaRPr lang="en-U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TextBox 28"/>
              <p:cNvSpPr txBox="1"/>
              <p:nvPr/>
            </p:nvSpPr>
            <p:spPr>
              <a:xfrm>
                <a:off x="6096000" y="2387025"/>
                <a:ext cx="2971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</a:t>
                </a:r>
                <a:r>
                  <a:rPr lang="en-US" sz="3200" b="0" i="1" dirty="0" smtClean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×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=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7492" y="2387026"/>
                <a:ext cx="4249777" cy="584775"/>
              </a:xfrm>
              <a:prstGeom prst="rect">
                <a:avLst/>
              </a:prstGeom>
              <a:blipFill>
                <a:blip r:embed="rId4"/>
                <a:stretch>
                  <a:fillRect l="-5123" t="-14583" b="-32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1089686" y="5722446"/>
            <a:ext cx="655488" cy="602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TextBox 30"/>
              <p:cNvSpPr txBox="1"/>
              <p:nvPr/>
            </p:nvSpPr>
            <p:spPr>
              <a:xfrm>
                <a:off x="5268351" y="4343400"/>
                <a:ext cx="3810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8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3200" b="0" i="1" dirty="0" smtClean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×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×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=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3925" y="4343401"/>
                <a:ext cx="5448433" cy="584775"/>
              </a:xfrm>
              <a:prstGeom prst="rect">
                <a:avLst/>
              </a:prstGeom>
              <a:blipFill>
                <a:blip r:embed="rId5"/>
                <a:stretch>
                  <a:fillRect t="-14737" b="-3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ight Arrow 33"/>
          <p:cNvSpPr/>
          <p:nvPr/>
        </p:nvSpPr>
        <p:spPr>
          <a:xfrm>
            <a:off x="11005834" y="76200"/>
            <a:ext cx="1743498" cy="5334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ysClr val="windowText" lastClr="000000"/>
                </a:solidFill>
              </a:rPr>
              <a:t>Forward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35874" y="3429001"/>
            <a:ext cx="4794621" cy="2921391"/>
            <a:chOff x="228600" y="3429000"/>
            <a:chExt cx="3352800" cy="2921391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3581400" y="3429000"/>
              <a:ext cx="0" cy="2286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914400" y="5715000"/>
              <a:ext cx="2667000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914400" y="3429000"/>
              <a:ext cx="2667000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914400" y="3429000"/>
              <a:ext cx="0" cy="2286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2895600" y="4038600"/>
              <a:ext cx="0" cy="2286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228600" y="6324600"/>
              <a:ext cx="2667000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28600" y="4038600"/>
              <a:ext cx="2667000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228600" y="4038600"/>
              <a:ext cx="0" cy="2286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2895600" y="3429000"/>
              <a:ext cx="685799" cy="63539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228600" y="5715000"/>
              <a:ext cx="685799" cy="63539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228600" y="3429000"/>
              <a:ext cx="685799" cy="63539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2895600" y="5689209"/>
              <a:ext cx="685799" cy="63539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2776188" y="6223021"/>
            <a:ext cx="655488" cy="602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0552" y="4550897"/>
            <a:ext cx="655488" cy="602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1089686" y="457200"/>
            <a:ext cx="381390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012558" y="76201"/>
            <a:ext cx="18524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3921371" y="5334000"/>
                <a:ext cx="522262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bn-BD" sz="2800" dirty="0" smtClean="0"/>
                  <a:t/>
                </a:r>
                <a:r>
                  <a:rPr lang="bn-BD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 উপর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1, 2, 3 </a:t>
                </a:r>
                <a:r>
                  <a:rPr lang="bn-BD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 গুলোকে কি বলে? </a:t>
                </a:r>
                <a:endParaRPr lang="en-US" sz="28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7698" y="5334000"/>
                <a:ext cx="7468541" cy="523220"/>
              </a:xfrm>
              <a:prstGeom prst="rect">
                <a:avLst/>
              </a:prstGeom>
              <a:blipFill>
                <a:blip r:embed="rId6"/>
                <a:stretch>
                  <a:fillRect t="-16279" r="-3851" b="-33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6" name="TextBox 45"/>
              <p:cNvSpPr txBox="1"/>
              <p:nvPr/>
            </p:nvSpPr>
            <p:spPr>
              <a:xfrm>
                <a:off x="3657599" y="6019800"/>
                <a:ext cx="541020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bn-BD" sz="2800" dirty="0" smtClean="0"/>
                  <a:t/>
                </a:r>
                <a:r>
                  <a:rPr lang="bn-BD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 উপর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1, 2, 3 </a:t>
                </a:r>
                <a:r>
                  <a:rPr lang="bn-BD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 গুলোকে সূচক বলে। </a:t>
                </a:r>
                <a:endParaRPr lang="en-US" sz="2800" dirty="0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0494" y="6019800"/>
                <a:ext cx="7736776" cy="523220"/>
              </a:xfrm>
              <a:prstGeom prst="rect">
                <a:avLst/>
              </a:prstGeom>
              <a:blipFill>
                <a:blip r:embed="rId7"/>
                <a:stretch>
                  <a:fillRect t="-17647" r="-3491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5557403" y="1143000"/>
            <a:ext cx="25062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 = ?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611050" y="1905000"/>
            <a:ext cx="397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 =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 একক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115655" y="3733800"/>
            <a:ext cx="25062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আয়তন = ?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717492" y="3733800"/>
            <a:ext cx="4031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আয়তন =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ঘন একক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1" name="Picture 50" descr="G 2 (4)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45243" y="0"/>
            <a:ext cx="131667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496407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9" grpId="0" animBg="1"/>
      <p:bldP spid="30" grpId="0"/>
      <p:bldP spid="31" grpId="0" animBg="1"/>
      <p:bldP spid="42" grpId="0"/>
      <p:bldP spid="43" grpId="0"/>
      <p:bldP spid="45" grpId="0"/>
      <p:bldP spid="9" grpId="0" animBg="1"/>
      <p:bldP spid="46" grpId="0" animBg="1"/>
      <p:bldP spid="47" grpId="0"/>
      <p:bldP spid="48" grpId="0"/>
      <p:bldP spid="49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0809" y="838201"/>
            <a:ext cx="38139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শিখণফলঃ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4843" y="2347080"/>
            <a:ext cx="120955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ধনাত্মক পূর্ণ – সাংখ্যিক সূচক ব্যাখ্যা করতে পারবে।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ঋণাত্মক 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পূর্ণ – সাংখ্যিক সূচক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প্রয়োগ করতে পারবে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সূচকের নিয়মাবলি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করে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গাণিতিক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5120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0404" y="152400"/>
            <a:ext cx="9153367" cy="7694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 তোমাদের সূচক নিয়ে আলোচনা করব। 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8746" y="1828800"/>
            <a:ext cx="3486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93073752"/>
              </p:ext>
            </p:extLst>
          </p:nvPr>
        </p:nvGraphicFramePr>
        <p:xfrm>
          <a:off x="326907" y="838201"/>
          <a:ext cx="4670652" cy="736025"/>
        </p:xfrm>
        <a:graphic>
          <a:graphicData uri="http://schemas.openxmlformats.org/presentationml/2006/ole">
            <p:oleObj spid="_x0000_s1274" name="Equation" r:id="rId4" imgW="901440" imgH="20304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18680621"/>
              </p:ext>
            </p:extLst>
          </p:nvPr>
        </p:nvGraphicFramePr>
        <p:xfrm>
          <a:off x="7250956" y="914400"/>
          <a:ext cx="4735596" cy="736600"/>
        </p:xfrm>
        <a:graphic>
          <a:graphicData uri="http://schemas.openxmlformats.org/presentationml/2006/ole">
            <p:oleObj spid="_x0000_s1275" name="Equation" r:id="rId5" imgW="914400" imgH="20304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7899612"/>
              </p:ext>
            </p:extLst>
          </p:nvPr>
        </p:nvGraphicFramePr>
        <p:xfrm>
          <a:off x="7455272" y="1828800"/>
          <a:ext cx="3877468" cy="1102458"/>
        </p:xfrm>
        <a:graphic>
          <a:graphicData uri="http://schemas.openxmlformats.org/presentationml/2006/ole">
            <p:oleObj spid="_x0000_s1276" name="Equation" r:id="rId6" imgW="1155600" imgH="46980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89128653"/>
              </p:ext>
            </p:extLst>
          </p:nvPr>
        </p:nvGraphicFramePr>
        <p:xfrm>
          <a:off x="217938" y="1676400"/>
          <a:ext cx="3816698" cy="1000858"/>
        </p:xfrm>
        <a:graphic>
          <a:graphicData uri="http://schemas.openxmlformats.org/presentationml/2006/ole">
            <p:oleObj spid="_x0000_s1277" name="Equation" r:id="rId7" imgW="711000" imgH="26640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4676231"/>
              </p:ext>
            </p:extLst>
          </p:nvPr>
        </p:nvGraphicFramePr>
        <p:xfrm>
          <a:off x="217937" y="4686300"/>
          <a:ext cx="4664465" cy="876300"/>
        </p:xfrm>
        <a:graphic>
          <a:graphicData uri="http://schemas.openxmlformats.org/presentationml/2006/ole">
            <p:oleObj spid="_x0000_s1278" name="Equation" r:id="rId8" imgW="850680" imgH="228600" progId="Equation.3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16264078"/>
              </p:ext>
            </p:extLst>
          </p:nvPr>
        </p:nvGraphicFramePr>
        <p:xfrm>
          <a:off x="6931519" y="4419600"/>
          <a:ext cx="5490907" cy="1035050"/>
        </p:xfrm>
        <a:graphic>
          <a:graphicData uri="http://schemas.openxmlformats.org/presentationml/2006/ole">
            <p:oleObj spid="_x0000_s1279" name="Equation" r:id="rId9" imgW="1460160" imgH="393480" progId="Equation.3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10090422"/>
              </p:ext>
            </p:extLst>
          </p:nvPr>
        </p:nvGraphicFramePr>
        <p:xfrm>
          <a:off x="7782178" y="3124200"/>
          <a:ext cx="3005719" cy="1222006"/>
        </p:xfrm>
        <a:graphic>
          <a:graphicData uri="http://schemas.openxmlformats.org/presentationml/2006/ole">
            <p:oleObj spid="_x0000_s1280" name="Equation" r:id="rId10" imgW="545760" imgH="317160" progId="Equation.3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55339873"/>
              </p:ext>
            </p:extLst>
          </p:nvPr>
        </p:nvGraphicFramePr>
        <p:xfrm>
          <a:off x="435874" y="3131705"/>
          <a:ext cx="3332625" cy="1059295"/>
        </p:xfrm>
        <a:graphic>
          <a:graphicData uri="http://schemas.openxmlformats.org/presentationml/2006/ole">
            <p:oleObj spid="_x0000_s1281" name="Equation" r:id="rId11" imgW="698400" imgH="31716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5094342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914400" y="199204"/>
                <a:ext cx="6096000" cy="7151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সমস্যা ০১।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bn-BD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den>
                    </m:f>
                    <m:r>
                      <a:rPr lang="bn-BD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bn-BD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bn-BD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bn-BD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7624" y="199204"/>
                <a:ext cx="8717492" cy="715196"/>
              </a:xfrm>
              <a:prstGeom prst="rect">
                <a:avLst/>
              </a:prstGeom>
              <a:blipFill>
                <a:blip r:embed="rId3"/>
                <a:stretch>
                  <a:fillRect l="-1500" b="-4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932328" y="963822"/>
                <a:ext cx="7678271" cy="58941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সমাধানঃ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bn-BD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den>
                    </m:f>
                    <m:r>
                      <a:rPr lang="bn-BD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bn-BD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bn-BD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bn-BD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den>
                    </m:f>
                  </m:oMath>
                </a14:m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endPara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400" b="0" dirty="0" smtClean="0"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bn-BD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 </m:t>
                    </m:r>
                    <m:f>
                      <m:fPr>
                        <m:ctrlPr>
                          <a:rPr lang="bn-BD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bn-BD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den>
                    </m:f>
                    <m:r>
                      <a:rPr lang="bn-BD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bn-BD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bn-BD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bn-BD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bn-BD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bn-BD" sz="240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bn-BD" sz="24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f>
                      <m:fPr>
                        <m:ctrlPr>
                          <a:rPr lang="bn-BD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bn-BD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</m:sSup>
                      </m:den>
                    </m:f>
                    <m:r>
                      <a:rPr lang="bn-BD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bn-BD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bn-BD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bn-BD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den>
                    </m:f>
                  </m:oMath>
                </a14:m>
                <a:endParaRPr lang="en-US" sz="24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dirty="0" smtClean="0"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bn-BD" sz="24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 </m:t>
                    </m:r>
                    <m:f>
                      <m:fPr>
                        <m:ctrlPr>
                          <a:rPr lang="bn-BD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bn-BD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</m:sSup>
                      </m:den>
                    </m:f>
                    <m:r>
                      <a:rPr lang="bn-BD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bn-BD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bn-BD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bn-BD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bn-BD" sz="24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 </m:t>
                    </m:r>
                    <m:f>
                      <m:fPr>
                        <m:ctrlPr>
                          <a:rPr lang="bn-BD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bn-BD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bn-BD" sz="24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 </m:t>
                    </m:r>
                    <m:f>
                      <m:fPr>
                        <m:ctrlPr>
                          <a:rPr lang="bn-BD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bn-BD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bn-BD" sz="24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 </m:t>
                    </m:r>
                    <m:f>
                      <m:fPr>
                        <m:ctrlPr>
                          <a:rPr lang="bn-BD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</m:den>
                    </m:f>
                  </m:oMath>
                </a14:m>
                <a:endParaRPr lang="en-US" sz="2400" i="1" dirty="0" smtClean="0">
                  <a:latin typeface="Cambria Math" panose="02040503050406030204" pitchFamily="18" charset="0"/>
                </a:endParaRPr>
              </a:p>
              <a:p>
                <a:r>
                  <a:rPr lang="en-US" sz="2400" dirty="0" smtClean="0"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bn-BD" sz="24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 </m:t>
                    </m:r>
                    <m:f>
                      <m:fPr>
                        <m:ctrlPr>
                          <a:rPr lang="bn-BD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sz="240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bn-BD" sz="24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 </m:t>
                    </m:r>
                    <m:f>
                      <m:fPr>
                        <m:ctrlPr>
                          <a:rPr lang="bn-BD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262" y="963822"/>
                <a:ext cx="10980195" cy="5894178"/>
              </a:xfrm>
              <a:prstGeom prst="rect">
                <a:avLst/>
              </a:prstGeom>
              <a:blipFill>
                <a:blip r:embed="rId4"/>
                <a:stretch>
                  <a:fillRect l="-12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5249593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61519" y="609600"/>
            <a:ext cx="4114799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92413860"/>
              </p:ext>
            </p:extLst>
          </p:nvPr>
        </p:nvGraphicFramePr>
        <p:xfrm>
          <a:off x="0" y="3276600"/>
          <a:ext cx="12862719" cy="1231660"/>
        </p:xfrm>
        <a:graphic>
          <a:graphicData uri="http://schemas.openxmlformats.org/presentationml/2006/ole">
            <p:oleObj spid="_x0000_s3101" name="Equation" r:id="rId4" imgW="2019240" imgH="50796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89687" y="2219980"/>
            <a:ext cx="9106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নিম্নলিখিত সমস্যাটির মান নির্ণয় করঃ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4483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66319" y="533401"/>
            <a:ext cx="5638800" cy="1200329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95965" y="1976080"/>
            <a:ext cx="62112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নিম্নলিখিত রাশিটির মান কত 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23095584"/>
              </p:ext>
            </p:extLst>
          </p:nvPr>
        </p:nvGraphicFramePr>
        <p:xfrm>
          <a:off x="1737519" y="3276600"/>
          <a:ext cx="9448800" cy="708179"/>
        </p:xfrm>
        <a:graphic>
          <a:graphicData uri="http://schemas.openxmlformats.org/presentationml/2006/ole">
            <p:oleObj spid="_x0000_s4122" name="Equation" r:id="rId4" imgW="1307880" imgH="2664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115498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135</Words>
  <Application>Microsoft Office PowerPoint</Application>
  <PresentationFormat>Custom</PresentationFormat>
  <Paragraphs>52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150</cp:revision>
  <dcterms:created xsi:type="dcterms:W3CDTF">2006-08-16T00:00:00Z</dcterms:created>
  <dcterms:modified xsi:type="dcterms:W3CDTF">2020-12-02T22:42:44Z</dcterms:modified>
</cp:coreProperties>
</file>