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wmv" ContentType="video/x-ms-wmv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77" r:id="rId2"/>
    <p:sldId id="278" r:id="rId3"/>
    <p:sldId id="275" r:id="rId4"/>
    <p:sldId id="276" r:id="rId5"/>
    <p:sldId id="280" r:id="rId6"/>
    <p:sldId id="256" r:id="rId7"/>
    <p:sldId id="262" r:id="rId8"/>
    <p:sldId id="257" r:id="rId9"/>
    <p:sldId id="258" r:id="rId10"/>
    <p:sldId id="259" r:id="rId11"/>
    <p:sldId id="263" r:id="rId12"/>
    <p:sldId id="260" r:id="rId13"/>
    <p:sldId id="265" r:id="rId14"/>
    <p:sldId id="264" r:id="rId15"/>
    <p:sldId id="267" r:id="rId16"/>
    <p:sldId id="269" r:id="rId17"/>
    <p:sldId id="261" r:id="rId18"/>
    <p:sldId id="272" r:id="rId19"/>
    <p:sldId id="270" r:id="rId20"/>
    <p:sldId id="273" r:id="rId21"/>
    <p:sldId id="274" r:id="rId22"/>
    <p:sldId id="281" r:id="rId23"/>
    <p:sldId id="279" r:id="rId24"/>
  </p:sldIdLst>
  <p:sldSz cx="13533438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FF66"/>
    <a:srgbClr val="D9D581"/>
    <a:srgbClr val="FFA521"/>
    <a:srgbClr val="4472C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-612" y="138"/>
      </p:cViewPr>
      <p:guideLst>
        <p:guide orient="horz" pos="2160"/>
        <p:guide pos="42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5A6FE6-32CB-47D4-8189-536D25D36F57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1143000"/>
            <a:ext cx="60896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AB11DD-5F99-4145-BEC0-A4C4A0E403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62865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1143000"/>
            <a:ext cx="60896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শ্রেনী কক্ষে বাস্তব উপকরণ হিসাবে পোষ্টার পেপারে তৈরি করা যেতে </a:t>
            </a:r>
            <a:r>
              <a:rPr lang="bn-IN"/>
              <a:t>পারে । এই জন্যই হাইড করা আছে 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B11DD-5F99-4145-BEC0-A4C4A0E403E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13076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4844" y="2514601"/>
            <a:ext cx="9768897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4844" y="4777381"/>
            <a:ext cx="9768897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863EE-FC1A-4432-8812-BD79121C265D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46945" y="4321159"/>
            <a:ext cx="2065349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6549" y="4529542"/>
            <a:ext cx="865788" cy="365125"/>
          </a:xfrm>
        </p:spPr>
        <p:txBody>
          <a:bodyPr/>
          <a:lstStyle/>
          <a:p>
            <a:fld id="{74DCF114-6ADE-4CB1-A4AA-F596F11255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908671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4843" y="609600"/>
            <a:ext cx="9756367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4843" y="4354046"/>
            <a:ext cx="9756367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863EE-FC1A-4432-8812-BD79121C265D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moslimkhanchran79@gmail.com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86" y="3166528"/>
            <a:ext cx="2010414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6635" y="3244141"/>
            <a:ext cx="865788" cy="365125"/>
          </a:xfrm>
        </p:spPr>
        <p:txBody>
          <a:bodyPr/>
          <a:lstStyle/>
          <a:p>
            <a:fld id="{74DCF114-6ADE-4CB1-A4AA-F596F11255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0134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499" y="609600"/>
            <a:ext cx="9042401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575723" y="3505200"/>
            <a:ext cx="8367951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4843" y="4354046"/>
            <a:ext cx="9756367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863EE-FC1A-4432-8812-BD79121C265D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moslimkhanchran79@gmail.com</a:t>
            </a:r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86" y="3166528"/>
            <a:ext cx="2010414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6635" y="3244141"/>
            <a:ext cx="865788" cy="365125"/>
          </a:xfrm>
        </p:spPr>
        <p:txBody>
          <a:bodyPr/>
          <a:lstStyle/>
          <a:p>
            <a:fld id="{74DCF114-6ADE-4CB1-A4AA-F596F11255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676371" y="648005"/>
            <a:ext cx="67684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091194" y="2905306"/>
            <a:ext cx="67684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5461838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4843" y="2438402"/>
            <a:ext cx="9756367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74843" y="5181600"/>
            <a:ext cx="9756367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863EE-FC1A-4432-8812-BD79121C265D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moslimkhanchran79@gmail.com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86" y="4910661"/>
            <a:ext cx="2010414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6635" y="4983089"/>
            <a:ext cx="865788" cy="365125"/>
          </a:xfrm>
        </p:spPr>
        <p:txBody>
          <a:bodyPr/>
          <a:lstStyle/>
          <a:p>
            <a:fld id="{74DCF114-6ADE-4CB1-A4AA-F596F11255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23127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238499" y="609600"/>
            <a:ext cx="9042401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4842" y="4343400"/>
            <a:ext cx="989890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74842" y="5181600"/>
            <a:ext cx="989890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863EE-FC1A-4432-8812-BD79121C265D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moslimkhanchran79@gmail.com</a:t>
            </a:r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86" y="4910661"/>
            <a:ext cx="2010414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6635" y="4983089"/>
            <a:ext cx="865788" cy="365125"/>
          </a:xfrm>
        </p:spPr>
        <p:txBody>
          <a:bodyPr/>
          <a:lstStyle/>
          <a:p>
            <a:fld id="{74DCF114-6ADE-4CB1-A4AA-F596F11255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676371" y="648005"/>
            <a:ext cx="67684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091194" y="2905306"/>
            <a:ext cx="67684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4848905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4843" y="627407"/>
            <a:ext cx="9756366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4843" y="4343400"/>
            <a:ext cx="9756367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74843" y="5181600"/>
            <a:ext cx="9756367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863EE-FC1A-4432-8812-BD79121C265D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moslimkhanchran79@gmail.com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86" y="4910661"/>
            <a:ext cx="2010414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6635" y="4983089"/>
            <a:ext cx="865788" cy="365125"/>
          </a:xfrm>
        </p:spPr>
        <p:txBody>
          <a:bodyPr/>
          <a:lstStyle/>
          <a:p>
            <a:fld id="{74DCF114-6ADE-4CB1-A4AA-F596F11255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768845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863EE-FC1A-4432-8812-BD79121C265D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86" y="711194"/>
            <a:ext cx="2010414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F114-6ADE-4CB1-A4AA-F596F11255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866365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80471" y="627407"/>
            <a:ext cx="2451133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74843" y="627407"/>
            <a:ext cx="6980359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863EE-FC1A-4432-8812-BD79121C265D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86" y="711194"/>
            <a:ext cx="2010414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F114-6ADE-4CB1-A4AA-F596F11255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591435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8966" y="624110"/>
            <a:ext cx="9752244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4843" y="2133600"/>
            <a:ext cx="9756367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863EE-FC1A-4432-8812-BD79121C265D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86" y="711194"/>
            <a:ext cx="2010414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F114-6ADE-4CB1-A4AA-F596F11255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711743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4843" y="2074562"/>
            <a:ext cx="9756367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4843" y="3581400"/>
            <a:ext cx="9756367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863EE-FC1A-4432-8812-BD79121C265D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86" y="3166528"/>
            <a:ext cx="2010414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6635" y="3244141"/>
            <a:ext cx="865788" cy="365125"/>
          </a:xfrm>
        </p:spPr>
        <p:txBody>
          <a:bodyPr/>
          <a:lstStyle/>
          <a:p>
            <a:fld id="{74DCF114-6ADE-4CB1-A4AA-F596F11255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271855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74844" y="2136707"/>
            <a:ext cx="4732457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99401" y="2136707"/>
            <a:ext cx="4731809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863EE-FC1A-4432-8812-BD79121C265D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86" y="711194"/>
            <a:ext cx="2010414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6635" y="787784"/>
            <a:ext cx="865788" cy="365125"/>
          </a:xfrm>
        </p:spPr>
        <p:txBody>
          <a:bodyPr/>
          <a:lstStyle/>
          <a:p>
            <a:fld id="{74DCF114-6ADE-4CB1-A4AA-F596F11255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8481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2226626"/>
            <a:ext cx="425450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74842" y="2802889"/>
            <a:ext cx="4732459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371305" y="2223398"/>
            <a:ext cx="425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94083" y="2799661"/>
            <a:ext cx="4729718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863EE-FC1A-4432-8812-BD79121C265D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86" y="711194"/>
            <a:ext cx="2010414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6635" y="787784"/>
            <a:ext cx="865788" cy="365125"/>
          </a:xfrm>
        </p:spPr>
        <p:txBody>
          <a:bodyPr/>
          <a:lstStyle/>
          <a:p>
            <a:fld id="{74DCF114-6ADE-4CB1-A4AA-F596F11255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781756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8964" y="624110"/>
            <a:ext cx="9752245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863EE-FC1A-4432-8812-BD79121C265D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86" y="711194"/>
            <a:ext cx="2010414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F114-6ADE-4CB1-A4AA-F596F11255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28426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863EE-FC1A-4432-8812-BD79121C265D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86" y="711194"/>
            <a:ext cx="2010414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F114-6ADE-4CB1-A4AA-F596F11255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877761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4842" y="446088"/>
            <a:ext cx="3891876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0536" y="446090"/>
            <a:ext cx="5610673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74842" y="1598613"/>
            <a:ext cx="3891876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863EE-FC1A-4432-8812-BD79121C265D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86" y="711194"/>
            <a:ext cx="2010414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F114-6ADE-4CB1-A4AA-F596F11255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88171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4843" y="4800600"/>
            <a:ext cx="97563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74843" y="634965"/>
            <a:ext cx="9756367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74843" y="5367338"/>
            <a:ext cx="975636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863EE-FC1A-4432-8812-BD79121C265D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86" y="4910661"/>
            <a:ext cx="2010414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6635" y="4983089"/>
            <a:ext cx="865788" cy="365125"/>
          </a:xfrm>
        </p:spPr>
        <p:txBody>
          <a:bodyPr/>
          <a:lstStyle/>
          <a:p>
            <a:fld id="{74DCF114-6ADE-4CB1-A4AA-F596F11255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871575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2932245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30224" y="285"/>
            <a:ext cx="2889430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270669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78964" y="624110"/>
            <a:ext cx="975224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4843" y="2133600"/>
            <a:ext cx="9756367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503422" y="6135090"/>
            <a:ext cx="1134269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863EE-FC1A-4432-8812-BD79121C265D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74842" y="6135810"/>
            <a:ext cx="8460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moslimkhanchran79@gmail.com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56635" y="787784"/>
            <a:ext cx="86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4DCF114-6ADE-4CB1-A4AA-F596F11255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751C7BFA-FED3-47C8-9428-C9921C03363C}"/>
              </a:ext>
            </a:extLst>
          </p:cNvPr>
          <p:cNvSpPr txBox="1"/>
          <p:nvPr userDrawn="1"/>
        </p:nvSpPr>
        <p:spPr>
          <a:xfrm>
            <a:off x="4569953" y="6581002"/>
            <a:ext cx="4988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moslimkhanchran79@gmail.com</a:t>
            </a:r>
            <a:endParaRPr 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337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microsoft.com/office/2007/relationships/hdphoto" Target="../media/hdphoto4.wdp"/><Relationship Id="rId7" Type="http://schemas.openxmlformats.org/officeDocument/2006/relationships/hyperlink" Target="https://pixabay.com/en/pen-biro-writing-ballpoint-pen-147980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3.gif"/><Relationship Id="rId5" Type="http://schemas.openxmlformats.org/officeDocument/2006/relationships/hyperlink" Target="http://misteraibo.deviantart.com/art/Vector-Book-Cover-293115601" TargetMode="External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hyperlink" Target="https://russelljohn.net/journal/2009/10/bangladeshi-currency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microsoft.com/office/2007/relationships/hdphoto" Target="../media/hdphoto4.wdp"/><Relationship Id="rId7" Type="http://schemas.openxmlformats.org/officeDocument/2006/relationships/hyperlink" Target="https://pixabay.com/en/pen-biro-writing-ballpoint-pen-147980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3.gif"/><Relationship Id="rId5" Type="http://schemas.openxmlformats.org/officeDocument/2006/relationships/hyperlink" Target="http://misteraibo.deviantart.com/art/Vector-Book-Cover-293115601" TargetMode="External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hyperlink" Target="http://banglanote.blogspot.com/2008/10/notes-from-bangladesh-100-taka.html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23.png"/><Relationship Id="rId7" Type="http://schemas.openxmlformats.org/officeDocument/2006/relationships/slide" Target="slide15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23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2.png"/><Relationship Id="rId9" Type="http://schemas.openxmlformats.org/officeDocument/2006/relationships/image" Target="../media/image4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jpe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0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9.png"/><Relationship Id="rId5" Type="http://schemas.openxmlformats.org/officeDocument/2006/relationships/image" Target="../media/image6.gif"/><Relationship Id="rId10" Type="http://schemas.microsoft.com/office/2007/relationships/hdphoto" Target="../media/hdphoto3.wdp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gi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0.gif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bani.com.bd/author/372/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media" Target="../media/media1.wmv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flower&#10;&#10;Description generated with very high confidence">
            <a:extLst>
              <a:ext uri="{FF2B5EF4-FFF2-40B4-BE49-F238E27FC236}">
                <a16:creationId xmlns="" xmlns:a16="http://schemas.microsoft.com/office/drawing/2014/main" id="{5A18C96A-DCF2-44CD-A848-93DB108359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1" b="2446"/>
          <a:stretch/>
        </p:blipFill>
        <p:spPr>
          <a:xfrm>
            <a:off x="3798278" y="798980"/>
            <a:ext cx="5669280" cy="53261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1FE5EA1-DEB7-4CDF-9C05-98CD4A251A2E}"/>
              </a:ext>
            </a:extLst>
          </p:cNvPr>
          <p:cNvSpPr txBox="1"/>
          <p:nvPr/>
        </p:nvSpPr>
        <p:spPr>
          <a:xfrm>
            <a:off x="2947826" y="797004"/>
            <a:ext cx="6449972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13800" b="1" dirty="0">
                <a:gradFill flip="none" rotWithShape="1">
                  <a:gsLst>
                    <a:gs pos="84000">
                      <a:srgbClr val="FFFF00">
                        <a:alpha val="35000"/>
                      </a:srgbClr>
                    </a:gs>
                    <a:gs pos="46000">
                      <a:srgbClr val="FFFF00"/>
                    </a:gs>
                    <a:gs pos="7000">
                      <a:srgbClr val="FFFF66">
                        <a:alpha val="40000"/>
                        <a:lumMod val="83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13800" b="1" dirty="0">
              <a:gradFill flip="none" rotWithShape="1">
                <a:gsLst>
                  <a:gs pos="84000">
                    <a:srgbClr val="FFFF00">
                      <a:alpha val="35000"/>
                    </a:srgbClr>
                  </a:gs>
                  <a:gs pos="46000">
                    <a:srgbClr val="FFFF00"/>
                  </a:gs>
                  <a:gs pos="7000">
                    <a:srgbClr val="FFFF66">
                      <a:alpha val="40000"/>
                      <a:lumMod val="83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G 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3533438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438431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table&#10;&#10;Description generated with high confidence">
            <a:extLst>
              <a:ext uri="{FF2B5EF4-FFF2-40B4-BE49-F238E27FC236}">
                <a16:creationId xmlns="" xmlns:a16="http://schemas.microsoft.com/office/drawing/2014/main" id="{CD71BCBE-DF35-46A8-95B6-7D2CC35FC3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400" r="11139"/>
          <a:stretch/>
        </p:blipFill>
        <p:spPr>
          <a:xfrm>
            <a:off x="7315902" y="2920008"/>
            <a:ext cx="5864490" cy="25266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DA01C40-D74E-48BF-8638-0EBF6FA6DA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228535" y="4359965"/>
            <a:ext cx="777652" cy="5254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05F0333-3609-4257-8492-F45211625C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228535" y="4329100"/>
            <a:ext cx="777652" cy="5254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6F93969-8DBD-41B8-BA0D-1CBCEA58FC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248147" y="4329100"/>
            <a:ext cx="777652" cy="5254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5FEE9E0-5BA4-443E-91C7-336CF5B958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257954" y="4375484"/>
            <a:ext cx="777652" cy="5254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4684D9A-DA8A-4936-9DB1-B668B311D2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260095" y="4347011"/>
            <a:ext cx="777652" cy="525428"/>
          </a:xfrm>
          <a:prstGeom prst="rect">
            <a:avLst/>
          </a:prstGeom>
        </p:spPr>
      </p:pic>
      <p:pic>
        <p:nvPicPr>
          <p:cNvPr id="12" name="Picture 11" descr="A close up of a knife&#10;&#10;Description generated with high confidence">
            <a:extLst>
              <a:ext uri="{FF2B5EF4-FFF2-40B4-BE49-F238E27FC236}">
                <a16:creationId xmlns="" xmlns:a16="http://schemas.microsoft.com/office/drawing/2014/main" id="{27808E46-A6D2-4E65-BEE7-C10455B8C5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-2520000">
            <a:off x="10591948" y="4245240"/>
            <a:ext cx="748468" cy="472523"/>
          </a:xfrm>
          <a:prstGeom prst="rect">
            <a:avLst/>
          </a:prstGeom>
        </p:spPr>
      </p:pic>
      <p:pic>
        <p:nvPicPr>
          <p:cNvPr id="18" name="Picture 17" descr="A close up of a knife&#10;&#10;Description generated with high confidence">
            <a:extLst>
              <a:ext uri="{FF2B5EF4-FFF2-40B4-BE49-F238E27FC236}">
                <a16:creationId xmlns="" xmlns:a16="http://schemas.microsoft.com/office/drawing/2014/main" id="{D3215625-0EB7-4627-BBE6-BB7BF2438B2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-2520000">
            <a:off x="10617243" y="4225659"/>
            <a:ext cx="748468" cy="472523"/>
          </a:xfrm>
          <a:prstGeom prst="rect">
            <a:avLst/>
          </a:prstGeom>
        </p:spPr>
      </p:pic>
      <p:pic>
        <p:nvPicPr>
          <p:cNvPr id="9" name="Picture 8" descr="A picture containing text&#10;&#10;Description generated with high confidence">
            <a:extLst>
              <a:ext uri="{FF2B5EF4-FFF2-40B4-BE49-F238E27FC236}">
                <a16:creationId xmlns="" xmlns:a16="http://schemas.microsoft.com/office/drawing/2014/main" id="{14459FE2-83FC-420D-B7A1-14A561B6F5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7887610" y="419899"/>
            <a:ext cx="3383360" cy="10287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C8755D6-A981-4D49-9304-86FC473D9713}"/>
              </a:ext>
            </a:extLst>
          </p:cNvPr>
          <p:cNvSpPr txBox="1"/>
          <p:nvPr/>
        </p:nvSpPr>
        <p:spPr>
          <a:xfrm>
            <a:off x="1372976" y="1830582"/>
            <a:ext cx="10463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রুমির ক্রয়কৃত প্রতিটি খাতার মূল্য </a:t>
            </a:r>
            <a:r>
              <a:rPr lang="en-US" sz="2400" dirty="0">
                <a:cs typeface="NikoshBAN" panose="02000000000000000000" pitchFamily="2" charset="0"/>
              </a:rPr>
              <a:t>x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এবং প্রতিটি কলমের মূল্য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cs typeface="NikoshBAN" panose="02000000000000000000" pitchFamily="2" charset="0"/>
              </a:rPr>
              <a:t>y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টাকা ধরে সমীকরণ গঠন কর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30ACCF99-B761-4CB8-A8D4-440C640B2397}"/>
              </a:ext>
            </a:extLst>
          </p:cNvPr>
          <p:cNvGrpSpPr/>
          <p:nvPr/>
        </p:nvGrpSpPr>
        <p:grpSpPr>
          <a:xfrm>
            <a:off x="728416" y="2903573"/>
            <a:ext cx="1555303" cy="565877"/>
            <a:chOff x="492161" y="2903572"/>
            <a:chExt cx="1050856" cy="565877"/>
          </a:xfrm>
        </p:grpSpPr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64D43B13-9B42-42BD-8145-C4AE55A4D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="" xmlns:a14="http://schemas.microsoft.com/office/drawing/2010/main"/>
                </a:ext>
                <a:ext uri="{837473B0-CC2E-450A-ABE3-18F120FF3D39}">
                  <a1611:picAttrSrcUrl xmlns=""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492161" y="2944021"/>
              <a:ext cx="525428" cy="52542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D39263B3-6234-405C-A6C3-E789CF24D4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="" xmlns:a14="http://schemas.microsoft.com/office/drawing/2010/main"/>
                </a:ext>
                <a:ext uri="{837473B0-CC2E-450A-ABE3-18F120FF3D39}">
                  <a1611:picAttrSrcUrl xmlns=""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1017589" y="2903572"/>
              <a:ext cx="525428" cy="52542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pic>
        <p:nvPicPr>
          <p:cNvPr id="16" name="Picture 15" descr="A close up of a knife&#10;&#10;Description generated with high confidence">
            <a:extLst>
              <a:ext uri="{FF2B5EF4-FFF2-40B4-BE49-F238E27FC236}">
                <a16:creationId xmlns="" xmlns:a16="http://schemas.microsoft.com/office/drawing/2014/main" id="{68AE6341-BE5A-4AE3-B303-F797ACAF9A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-2520000">
            <a:off x="2703510" y="2970475"/>
            <a:ext cx="748468" cy="472523"/>
          </a:xfrm>
          <a:prstGeom prst="rect">
            <a:avLst/>
          </a:prstGeom>
        </p:spPr>
      </p:pic>
      <p:pic>
        <p:nvPicPr>
          <p:cNvPr id="17" name="Picture 16" descr="A picture containing text&#10;&#10;Description generated with high confidence">
            <a:extLst>
              <a:ext uri="{FF2B5EF4-FFF2-40B4-BE49-F238E27FC236}">
                <a16:creationId xmlns="" xmlns:a16="http://schemas.microsoft.com/office/drawing/2014/main" id="{3DD4B05C-EFD0-4E6E-A520-55DB863F2C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3871770" y="2778158"/>
            <a:ext cx="2733121" cy="83099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900BC296-FD1E-4D04-8B10-492269634083}"/>
              </a:ext>
            </a:extLst>
          </p:cNvPr>
          <p:cNvSpPr txBox="1"/>
          <p:nvPr/>
        </p:nvSpPr>
        <p:spPr>
          <a:xfrm>
            <a:off x="605925" y="4057344"/>
            <a:ext cx="5798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2x  +  y  = 50 ………(1)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ED545B6A-4AA6-4C7F-BAA7-6F1B09C73F97}"/>
              </a:ext>
            </a:extLst>
          </p:cNvPr>
          <p:cNvSpPr/>
          <p:nvPr/>
        </p:nvSpPr>
        <p:spPr>
          <a:xfrm>
            <a:off x="653928" y="2789407"/>
            <a:ext cx="1758555" cy="7733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0D3DC98C-7A5E-48EC-83B1-DAAC4C5C85F1}"/>
              </a:ext>
            </a:extLst>
          </p:cNvPr>
          <p:cNvSpPr/>
          <p:nvPr/>
        </p:nvSpPr>
        <p:spPr>
          <a:xfrm>
            <a:off x="804164" y="4068594"/>
            <a:ext cx="704289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949AAD9A-F3CC-4AF9-BB41-054356A436D7}"/>
              </a:ext>
            </a:extLst>
          </p:cNvPr>
          <p:cNvSpPr/>
          <p:nvPr/>
        </p:nvSpPr>
        <p:spPr>
          <a:xfrm>
            <a:off x="1963126" y="4068594"/>
            <a:ext cx="602530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25964F64-7B34-4A59-B829-4BA6C17A23C4}"/>
              </a:ext>
            </a:extLst>
          </p:cNvPr>
          <p:cNvSpPr/>
          <p:nvPr/>
        </p:nvSpPr>
        <p:spPr>
          <a:xfrm>
            <a:off x="3266236" y="4059640"/>
            <a:ext cx="602530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A2976044-D86C-485C-841A-91F1AF2F0662}"/>
              </a:ext>
            </a:extLst>
          </p:cNvPr>
          <p:cNvSpPr/>
          <p:nvPr/>
        </p:nvSpPr>
        <p:spPr>
          <a:xfrm>
            <a:off x="2822229" y="2778157"/>
            <a:ext cx="682949" cy="7733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BDCE0AC4-3CF9-447B-83BD-B4BD0CAF1F9A}"/>
              </a:ext>
            </a:extLst>
          </p:cNvPr>
          <p:cNvSpPr/>
          <p:nvPr/>
        </p:nvSpPr>
        <p:spPr>
          <a:xfrm>
            <a:off x="3761750" y="2778156"/>
            <a:ext cx="2843141" cy="8309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G 8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13533438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608077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-0.62205 -0.562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11" y="-2810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82 -0.01597 L -0.54097 -0.5648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90" y="-2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18 -0.02106 L -0.45451 -0.5546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67" y="-2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6" presetID="18" presetClass="entr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2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table&#10;&#10;Description generated with high confidence">
            <a:extLst>
              <a:ext uri="{FF2B5EF4-FFF2-40B4-BE49-F238E27FC236}">
                <a16:creationId xmlns="" xmlns:a16="http://schemas.microsoft.com/office/drawing/2014/main" id="{CD71BCBE-DF35-46A8-95B6-7D2CC35FC3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400" r="11139"/>
          <a:stretch/>
        </p:blipFill>
        <p:spPr>
          <a:xfrm>
            <a:off x="7315902" y="2920008"/>
            <a:ext cx="5864490" cy="25266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6F93969-8DBD-41B8-BA0D-1CBCEA58FC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553179" y="4417846"/>
            <a:ext cx="777652" cy="5254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5FEE9E0-5BA4-443E-91C7-336CF5B958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482944" y="4419962"/>
            <a:ext cx="777652" cy="525428"/>
          </a:xfrm>
          <a:prstGeom prst="rect">
            <a:avLst/>
          </a:prstGeom>
        </p:spPr>
      </p:pic>
      <p:pic>
        <p:nvPicPr>
          <p:cNvPr id="12" name="Picture 11" descr="A close up of a knife&#10;&#10;Description generated with high confidence">
            <a:extLst>
              <a:ext uri="{FF2B5EF4-FFF2-40B4-BE49-F238E27FC236}">
                <a16:creationId xmlns="" xmlns:a16="http://schemas.microsoft.com/office/drawing/2014/main" id="{27808E46-A6D2-4E65-BEE7-C10455B8C5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-2520000">
            <a:off x="10745927" y="4366776"/>
            <a:ext cx="748468" cy="472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ECEFF8D0-AAF8-4283-B955-8DAABA473B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536495" y="4417846"/>
            <a:ext cx="777652" cy="5254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E38FE594-3B8C-48D3-8E43-4309FFE034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553179" y="4453243"/>
            <a:ext cx="777652" cy="525428"/>
          </a:xfrm>
          <a:prstGeom prst="rect">
            <a:avLst/>
          </a:prstGeom>
        </p:spPr>
      </p:pic>
      <p:pic>
        <p:nvPicPr>
          <p:cNvPr id="24" name="Picture 23" descr="A close up of a knife&#10;&#10;Description generated with high confidence">
            <a:extLst>
              <a:ext uri="{FF2B5EF4-FFF2-40B4-BE49-F238E27FC236}">
                <a16:creationId xmlns="" xmlns:a16="http://schemas.microsoft.com/office/drawing/2014/main" id="{9B7CC3C4-3080-4CFF-BF1D-E711319DD2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-2520000">
            <a:off x="10817505" y="4397640"/>
            <a:ext cx="748468" cy="472523"/>
          </a:xfrm>
          <a:prstGeom prst="rect">
            <a:avLst/>
          </a:prstGeom>
        </p:spPr>
      </p:pic>
      <p:pic>
        <p:nvPicPr>
          <p:cNvPr id="10" name="Picture 9" descr="A close up of a newspaper&#10;&#10;Description generated with high confidence">
            <a:extLst>
              <a:ext uri="{FF2B5EF4-FFF2-40B4-BE49-F238E27FC236}">
                <a16:creationId xmlns="" xmlns:a16="http://schemas.microsoft.com/office/drawing/2014/main" id="{BAF7F587-ED7F-4E21-B86D-804EBA1B3E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7679390" y="417444"/>
            <a:ext cx="4651441" cy="133142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4D1268E-9AF1-405B-9DE2-BEF37B827678}"/>
              </a:ext>
            </a:extLst>
          </p:cNvPr>
          <p:cNvSpPr txBox="1"/>
          <p:nvPr/>
        </p:nvSpPr>
        <p:spPr>
          <a:xfrm>
            <a:off x="1850318" y="1788215"/>
            <a:ext cx="10463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রুমির ক্রয়কৃত প্রতিটি খাতার মূল্য </a:t>
            </a:r>
            <a:r>
              <a:rPr lang="en-US" sz="2400" dirty="0">
                <a:cs typeface="NikoshBAN" panose="02000000000000000000" pitchFamily="2" charset="0"/>
              </a:rPr>
              <a:t>x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এবং প্রতিটি কলমের মূল্য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cs typeface="NikoshBAN" panose="02000000000000000000" pitchFamily="2" charset="0"/>
              </a:rPr>
              <a:t>y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টাকা ধরে সমীকরণ গঠন কর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 descr="A close up of a knife&#10;&#10;Description generated with high confidence">
            <a:extLst>
              <a:ext uri="{FF2B5EF4-FFF2-40B4-BE49-F238E27FC236}">
                <a16:creationId xmlns="" xmlns:a16="http://schemas.microsoft.com/office/drawing/2014/main" id="{B4718D39-ECAB-45FE-964A-5222E4A208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-2520000">
            <a:off x="2644670" y="2970475"/>
            <a:ext cx="748468" cy="47252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3DD96191-2500-460D-996D-0FB17761CD67}"/>
              </a:ext>
            </a:extLst>
          </p:cNvPr>
          <p:cNvSpPr txBox="1"/>
          <p:nvPr/>
        </p:nvSpPr>
        <p:spPr>
          <a:xfrm>
            <a:off x="337719" y="4010907"/>
            <a:ext cx="6797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4x  +  2y  = 100 ………(2)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C47BFC8B-F569-49F1-B570-E276395CB205}"/>
              </a:ext>
            </a:extLst>
          </p:cNvPr>
          <p:cNvSpPr/>
          <p:nvPr/>
        </p:nvSpPr>
        <p:spPr>
          <a:xfrm>
            <a:off x="653928" y="2789407"/>
            <a:ext cx="1758555" cy="7733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A49350F6-B24A-4332-A304-70F23BCEB09D}"/>
              </a:ext>
            </a:extLst>
          </p:cNvPr>
          <p:cNvSpPr/>
          <p:nvPr/>
        </p:nvSpPr>
        <p:spPr>
          <a:xfrm>
            <a:off x="647256" y="4068594"/>
            <a:ext cx="704289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E63BB835-A99D-4495-881A-D11FE96F508D}"/>
              </a:ext>
            </a:extLst>
          </p:cNvPr>
          <p:cNvSpPr/>
          <p:nvPr/>
        </p:nvSpPr>
        <p:spPr>
          <a:xfrm>
            <a:off x="2147266" y="4068594"/>
            <a:ext cx="602530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03442660-BEC3-4956-B296-E9574316778E}"/>
              </a:ext>
            </a:extLst>
          </p:cNvPr>
          <p:cNvSpPr/>
          <p:nvPr/>
        </p:nvSpPr>
        <p:spPr>
          <a:xfrm>
            <a:off x="3583562" y="4045992"/>
            <a:ext cx="772988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4873D127-2957-477F-A3A5-8922EE84458F}"/>
              </a:ext>
            </a:extLst>
          </p:cNvPr>
          <p:cNvSpPr/>
          <p:nvPr/>
        </p:nvSpPr>
        <p:spPr>
          <a:xfrm>
            <a:off x="2822229" y="2778157"/>
            <a:ext cx="682949" cy="7733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05FE152E-5D74-4A1B-AF4F-DFDC5491E4D6}"/>
              </a:ext>
            </a:extLst>
          </p:cNvPr>
          <p:cNvSpPr/>
          <p:nvPr/>
        </p:nvSpPr>
        <p:spPr>
          <a:xfrm>
            <a:off x="3761750" y="2778156"/>
            <a:ext cx="2843141" cy="8309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A close up of a newspaper&#10;&#10;Description generated with high confidence">
            <a:extLst>
              <a:ext uri="{FF2B5EF4-FFF2-40B4-BE49-F238E27FC236}">
                <a16:creationId xmlns="" xmlns:a16="http://schemas.microsoft.com/office/drawing/2014/main" id="{6845FA20-406C-41F4-9A37-5DE015F270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3824038" y="2813544"/>
            <a:ext cx="2780852" cy="79599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153017AB-AA46-496C-90E2-C379229B9E2D}"/>
              </a:ext>
            </a:extLst>
          </p:cNvPr>
          <p:cNvGrpSpPr/>
          <p:nvPr/>
        </p:nvGrpSpPr>
        <p:grpSpPr>
          <a:xfrm>
            <a:off x="850968" y="2849873"/>
            <a:ext cx="1285813" cy="701632"/>
            <a:chOff x="574965" y="2849873"/>
            <a:chExt cx="868772" cy="701632"/>
          </a:xfrm>
        </p:grpSpPr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54023B20-657D-4220-B7B0-B7AC83010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="" xmlns:a14="http://schemas.microsoft.com/office/drawing/2010/main"/>
                </a:ext>
                <a:ext uri="{837473B0-CC2E-450A-ABE3-18F120FF3D39}">
                  <a1611:picAttrSrcUrl xmlns=""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574965" y="3173895"/>
              <a:ext cx="302697" cy="30269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30A98D60-442E-49B9-9990-95D5D5F486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="" xmlns:a14="http://schemas.microsoft.com/office/drawing/2010/main"/>
                </a:ext>
                <a:ext uri="{837473B0-CC2E-450A-ABE3-18F120FF3D39}">
                  <a1611:picAttrSrcUrl xmlns=""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600315" y="2849873"/>
              <a:ext cx="302698" cy="30269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9" name="Picture 28">
              <a:extLst>
                <a:ext uri="{FF2B5EF4-FFF2-40B4-BE49-F238E27FC236}">
                  <a16:creationId xmlns="" xmlns:a16="http://schemas.microsoft.com/office/drawing/2014/main" id="{092FEAA0-0A60-494F-8D26-E368B118D2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="" xmlns:a14="http://schemas.microsoft.com/office/drawing/2010/main"/>
                </a:ext>
                <a:ext uri="{837473B0-CC2E-450A-ABE3-18F120FF3D39}">
                  <a1611:picAttrSrcUrl xmlns=""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 flipH="1">
              <a:off x="1141040" y="2868468"/>
              <a:ext cx="302697" cy="30269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0" name="Picture 29">
              <a:extLst>
                <a:ext uri="{FF2B5EF4-FFF2-40B4-BE49-F238E27FC236}">
                  <a16:creationId xmlns="" xmlns:a16="http://schemas.microsoft.com/office/drawing/2014/main" id="{3D53B160-86EA-4353-9765-9D7029315B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="" xmlns:a14="http://schemas.microsoft.com/office/drawing/2010/main"/>
                </a:ext>
                <a:ext uri="{837473B0-CC2E-450A-ABE3-18F120FF3D39}">
                  <a1611:picAttrSrcUrl xmlns=""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 flipH="1">
              <a:off x="1117521" y="3248808"/>
              <a:ext cx="302697" cy="30269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pic>
        <p:nvPicPr>
          <p:cNvPr id="31" name="Picture 30" descr="A close up of a knife&#10;&#10;Description generated with high confidence">
            <a:extLst>
              <a:ext uri="{FF2B5EF4-FFF2-40B4-BE49-F238E27FC236}">
                <a16:creationId xmlns="" xmlns:a16="http://schemas.microsoft.com/office/drawing/2014/main" id="{FE3FEA97-7FD3-4E72-AF52-1FF8905B38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-2520000">
            <a:off x="2929067" y="3003607"/>
            <a:ext cx="748468" cy="472523"/>
          </a:xfrm>
          <a:prstGeom prst="rect">
            <a:avLst/>
          </a:prstGeom>
        </p:spPr>
      </p:pic>
      <p:pic>
        <p:nvPicPr>
          <p:cNvPr id="32" name="Picture 31" descr="G 8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13533438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892036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-0.69878 -0.531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48" y="-2657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6427 -0.529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35" y="-2648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59259E-6 L -0.55747 -0.5430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82" y="-2715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022E-16 L -0.60434 -0.5421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26" y="-2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81481E-6 L -0.40139 -0.5164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69" y="-2583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41 -0.0118 L -0.35816 -0.5268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88" y="-2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8" presetID="18" presetClass="entr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8" presetClass="entr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1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4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4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19C2BCA-38D3-4EB1-ABC0-E8430ABC45FD}"/>
              </a:ext>
            </a:extLst>
          </p:cNvPr>
          <p:cNvSpPr txBox="1"/>
          <p:nvPr/>
        </p:nvSpPr>
        <p:spPr>
          <a:xfrm>
            <a:off x="47430" y="3171926"/>
            <a:ext cx="635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সমীকরণদ্বয়ে ধ্রুব সংখ্যার অনুপাত কত ।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E05C138-4A6F-43D0-B77D-815718707473}"/>
              </a:ext>
            </a:extLst>
          </p:cNvPr>
          <p:cNvSpPr txBox="1"/>
          <p:nvPr/>
        </p:nvSpPr>
        <p:spPr>
          <a:xfrm>
            <a:off x="2798280" y="261075"/>
            <a:ext cx="6616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2x  +  y  = 50 …(1)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BA75236-E92B-4DDB-A997-46115361D698}"/>
              </a:ext>
            </a:extLst>
          </p:cNvPr>
          <p:cNvSpPr txBox="1"/>
          <p:nvPr/>
        </p:nvSpPr>
        <p:spPr>
          <a:xfrm>
            <a:off x="1953876" y="856556"/>
            <a:ext cx="7680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4x  +  2y  = 100 …(2)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CA8FDAB-F6A9-4450-A7AA-933A2CCB410C}"/>
              </a:ext>
            </a:extLst>
          </p:cNvPr>
          <p:cNvSpPr txBox="1"/>
          <p:nvPr/>
        </p:nvSpPr>
        <p:spPr>
          <a:xfrm>
            <a:off x="111209" y="2484745"/>
            <a:ext cx="6655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সমীকরণদ্বয়ে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y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এর সহগের অনুপাত কত 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CBB3025-B9BB-47E3-8100-E256E0705E92}"/>
              </a:ext>
            </a:extLst>
          </p:cNvPr>
          <p:cNvSpPr txBox="1"/>
          <p:nvPr/>
        </p:nvSpPr>
        <p:spPr>
          <a:xfrm>
            <a:off x="353047" y="1631121"/>
            <a:ext cx="6655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সমীকরণদ্বয়ে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x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এর সহগের অনুপাত কত 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4661004-59DB-49FA-AD08-41B8800044B1}"/>
              </a:ext>
            </a:extLst>
          </p:cNvPr>
          <p:cNvSpPr txBox="1"/>
          <p:nvPr/>
        </p:nvSpPr>
        <p:spPr>
          <a:xfrm>
            <a:off x="1" y="3871309"/>
            <a:ext cx="13386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সমীকরণদ্বয় থেকে প্রাপ্ত </a:t>
            </a:r>
            <a:r>
              <a:rPr lang="en-US" sz="2400" dirty="0">
                <a:cs typeface="NikoshBAN" panose="02000000000000000000" pitchFamily="2" charset="0"/>
              </a:rPr>
              <a:t>x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y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এর সহগের অনুপাতের সাথে ধ্রুব সংখ্যার অনুপাতের সম্পর্ক কী 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20CE3E0-479D-49FC-8064-F194238FEC41}"/>
              </a:ext>
            </a:extLst>
          </p:cNvPr>
          <p:cNvSpPr txBox="1"/>
          <p:nvPr/>
        </p:nvSpPr>
        <p:spPr>
          <a:xfrm>
            <a:off x="495715" y="4996048"/>
            <a:ext cx="10463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সমীকরণদ্বয়ের সম্পর্ক থেকে আমরা কি সিদ্ধান্তে উপণীত হতে পারি 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992AE24-2F63-4CD4-A738-26A942A74505}"/>
                  </a:ext>
                </a:extLst>
              </p:cNvPr>
              <p:cNvSpPr txBox="1"/>
              <p:nvPr/>
            </p:nvSpPr>
            <p:spPr>
              <a:xfrm>
                <a:off x="5592419" y="1367919"/>
                <a:ext cx="556591" cy="7233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/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6992AE24-2F63-4CD4-A738-26A942A745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6975" y="1367919"/>
                <a:ext cx="823774" cy="7233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EBDD8E6A-73BA-4E52-B8F0-0A90B94D5450}"/>
              </a:ext>
            </a:extLst>
          </p:cNvPr>
          <p:cNvSpPr/>
          <p:nvPr/>
        </p:nvSpPr>
        <p:spPr>
          <a:xfrm>
            <a:off x="3778760" y="261075"/>
            <a:ext cx="4352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E75BE80-E19D-42A9-BC57-C922441504BC}"/>
              </a:ext>
            </a:extLst>
          </p:cNvPr>
          <p:cNvSpPr/>
          <p:nvPr/>
        </p:nvSpPr>
        <p:spPr>
          <a:xfrm>
            <a:off x="3131786" y="849217"/>
            <a:ext cx="431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4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9B6D5BF-997D-403D-9C19-88D27952CC02}"/>
                  </a:ext>
                </a:extLst>
              </p:cNvPr>
              <p:cNvSpPr txBox="1"/>
              <p:nvPr/>
            </p:nvSpPr>
            <p:spPr>
              <a:xfrm>
                <a:off x="6228522" y="1470939"/>
                <a:ext cx="742121" cy="700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99B6D5BF-997D-403D-9C19-88D27952CC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8430" y="1470940"/>
                <a:ext cx="1098365" cy="700705"/>
              </a:xfrm>
              <a:prstGeom prst="rect">
                <a:avLst/>
              </a:prstGeom>
              <a:blipFill>
                <a:blip r:embed="rId3"/>
                <a:stretch>
                  <a:fillRect l="-17355" b="-1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11FD734-BDAC-4850-956B-B6C6FCE5BCB7}"/>
                  </a:ext>
                </a:extLst>
              </p:cNvPr>
              <p:cNvSpPr txBox="1"/>
              <p:nvPr/>
            </p:nvSpPr>
            <p:spPr>
              <a:xfrm>
                <a:off x="5804451" y="2234571"/>
                <a:ext cx="556591" cy="9644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/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411FD734-BDAC-4850-956B-B6C6FCE5BC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0790" y="2234572"/>
                <a:ext cx="823774" cy="9644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5BAC767-21BA-4875-A360-FB1F49A5BE4C}"/>
              </a:ext>
            </a:extLst>
          </p:cNvPr>
          <p:cNvSpPr txBox="1"/>
          <p:nvPr/>
        </p:nvSpPr>
        <p:spPr>
          <a:xfrm>
            <a:off x="4919919" y="258793"/>
            <a:ext cx="549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03A8068-D85B-4C99-882F-ECD65CEDE919}"/>
              </a:ext>
            </a:extLst>
          </p:cNvPr>
          <p:cNvSpPr txBox="1"/>
          <p:nvPr/>
        </p:nvSpPr>
        <p:spPr>
          <a:xfrm>
            <a:off x="4537451" y="831622"/>
            <a:ext cx="764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15D0E22-4E76-4D6B-8812-C7BBB6F8B7A6}"/>
                  </a:ext>
                </a:extLst>
              </p:cNvPr>
              <p:cNvSpPr txBox="1"/>
              <p:nvPr/>
            </p:nvSpPr>
            <p:spPr>
              <a:xfrm>
                <a:off x="5198146" y="2951527"/>
                <a:ext cx="556591" cy="8438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/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F15D0E22-4E76-4D6B-8812-C7BBB6F8B7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3438" y="2951528"/>
                <a:ext cx="823774" cy="8438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7E2E0F5-0F53-490A-AEB2-7C955DC39D93}"/>
              </a:ext>
            </a:extLst>
          </p:cNvPr>
          <p:cNvSpPr txBox="1"/>
          <p:nvPr/>
        </p:nvSpPr>
        <p:spPr>
          <a:xfrm>
            <a:off x="6242081" y="247680"/>
            <a:ext cx="1021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66D912E4-7288-4EE4-B13A-FCE77865E77B}"/>
              </a:ext>
            </a:extLst>
          </p:cNvPr>
          <p:cNvSpPr txBox="1"/>
          <p:nvPr/>
        </p:nvSpPr>
        <p:spPr>
          <a:xfrm>
            <a:off x="5910460" y="844699"/>
            <a:ext cx="1271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100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0AE3433-7940-4732-8370-5B7F2A653F9E}"/>
                  </a:ext>
                </a:extLst>
              </p:cNvPr>
              <p:cNvSpPr txBox="1"/>
              <p:nvPr/>
            </p:nvSpPr>
            <p:spPr>
              <a:xfrm>
                <a:off x="3224278" y="4291859"/>
                <a:ext cx="1705532" cy="6092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bn-IN" sz="2800" b="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14:m>
                  <m:oMath xmlns:m="http://schemas.openxmlformats.org/officeDocument/2006/math">
                    <m:r>
                      <a:rPr lang="bn-IN" sz="2800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20AE3433-7940-4732-8370-5B7F2A653F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2043" y="4291860"/>
                <a:ext cx="2524247" cy="609269"/>
              </a:xfrm>
              <a:prstGeom prst="rect">
                <a:avLst/>
              </a:prstGeom>
              <a:blipFill>
                <a:blip r:embed="rId6"/>
                <a:stretch>
                  <a:fillRect l="-1285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09219C6-83E0-4BB6-8EFF-EDEA93F790B3}"/>
                  </a:ext>
                </a:extLst>
              </p:cNvPr>
              <p:cNvSpPr txBox="1"/>
              <p:nvPr/>
            </p:nvSpPr>
            <p:spPr>
              <a:xfrm>
                <a:off x="1213202" y="4245820"/>
                <a:ext cx="1718868" cy="7013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sz="2400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num>
                        <m:den>
                          <m:r>
                            <a:rPr lang="bn-IN" sz="24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909219C6-83E0-4BB6-8EFF-EDEA93F79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581" y="4245820"/>
                <a:ext cx="2543984" cy="7013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hlinkClick r:id="rId8" action="ppaction://hlinksldjump"/>
            <a:extLst>
              <a:ext uri="{FF2B5EF4-FFF2-40B4-BE49-F238E27FC236}">
                <a16:creationId xmlns="" xmlns:a16="http://schemas.microsoft.com/office/drawing/2014/main" id="{6042833A-752A-410A-A3EA-E86991A66FE9}"/>
              </a:ext>
            </a:extLst>
          </p:cNvPr>
          <p:cNvSpPr txBox="1"/>
          <p:nvPr/>
        </p:nvSpPr>
        <p:spPr>
          <a:xfrm>
            <a:off x="176522" y="5503405"/>
            <a:ext cx="13033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উপরোক্ত সমীকরণ জোট পরস্পর নির্ভরশীল এবং সঙ্গতিপূর্ন এবং সমাধান আছে অসংখ্য 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hlinkClick r:id="rId8" action="ppaction://hlinksldjump"/>
            <a:extLst>
              <a:ext uri="{FF2B5EF4-FFF2-40B4-BE49-F238E27FC236}">
                <a16:creationId xmlns="" xmlns:a16="http://schemas.microsoft.com/office/drawing/2014/main" id="{DA77A039-0C6A-4564-925D-813162B27234}"/>
              </a:ext>
            </a:extLst>
          </p:cNvPr>
          <p:cNvSpPr txBox="1"/>
          <p:nvPr/>
        </p:nvSpPr>
        <p:spPr>
          <a:xfrm>
            <a:off x="5662613" y="5775898"/>
            <a:ext cx="1472632" cy="565785"/>
          </a:xfrm>
          <a:prstGeom prst="upArrowCallout">
            <a:avLst>
              <a:gd name="adj1" fmla="val 25000"/>
              <a:gd name="adj2" fmla="val 34369"/>
              <a:gd name="adj3" fmla="val 25000"/>
              <a:gd name="adj4" fmla="val 64977"/>
            </a:avLst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ক্লিক করি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23" descr="G 2 (4)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13533438" cy="68579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311108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0.33941 0.1407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62" y="703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96296E-6 L 0.39757 0.1226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78" y="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0.30886 0.2761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34" y="13796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0.28855 0.2858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27" y="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59259E-6 L 0.1151 0.3685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47" y="18426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0.10399 0.38819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91" y="1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6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2" grpId="0"/>
      <p:bldP spid="12" grpId="1"/>
      <p:bldP spid="13" grpId="0"/>
      <p:bldP spid="13" grpId="1"/>
      <p:bldP spid="14" grpId="0" animBg="1"/>
      <p:bldP spid="15" grpId="0" animBg="1"/>
      <p:bldP spid="16" grpId="0"/>
      <p:bldP spid="16" grpId="1"/>
      <p:bldP spid="17" grpId="0"/>
      <p:bldP spid="17" grpId="1"/>
      <p:bldP spid="18" grpId="0" animBg="1"/>
      <p:bldP spid="19" grpId="0"/>
      <p:bldP spid="19" grpId="1"/>
      <p:bldP spid="20" grpId="0"/>
      <p:bldP spid="20" grpId="1"/>
      <p:bldP spid="22" grpId="0" animBg="1"/>
      <p:bldP spid="28" grpId="0" animBg="1"/>
      <p:bldP spid="30" grpId="0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C84CEBDF-5AAA-4BF5-8118-0011D90A764F}"/>
              </a:ext>
            </a:extLst>
          </p:cNvPr>
          <p:cNvCxnSpPr>
            <a:cxnSpLocks/>
          </p:cNvCxnSpPr>
          <p:nvPr/>
        </p:nvCxnSpPr>
        <p:spPr>
          <a:xfrm>
            <a:off x="2300362" y="3014969"/>
            <a:ext cx="6607469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97736F0-B2E9-47C9-9C5F-1F757D00009A}"/>
              </a:ext>
            </a:extLst>
          </p:cNvPr>
          <p:cNvSpPr txBox="1"/>
          <p:nvPr/>
        </p:nvSpPr>
        <p:spPr>
          <a:xfrm>
            <a:off x="6110245" y="3759959"/>
            <a:ext cx="2797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সমাপতিত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E0BB3259-B5B4-4766-B5F0-1AE88BDF56C5}"/>
              </a:ext>
            </a:extLst>
          </p:cNvPr>
          <p:cNvCxnSpPr>
            <a:cxnSpLocks/>
          </p:cNvCxnSpPr>
          <p:nvPr/>
        </p:nvCxnSpPr>
        <p:spPr>
          <a:xfrm>
            <a:off x="2300362" y="3014969"/>
            <a:ext cx="6607469" cy="0"/>
          </a:xfrm>
          <a:prstGeom prst="straightConnector1">
            <a:avLst/>
          </a:prstGeom>
          <a:ln w="38100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5E2DBEE5-BEAB-4DBD-A02D-EB1464B0D7BA}"/>
              </a:ext>
            </a:extLst>
          </p:cNvPr>
          <p:cNvCxnSpPr>
            <a:cxnSpLocks/>
          </p:cNvCxnSpPr>
          <p:nvPr/>
        </p:nvCxnSpPr>
        <p:spPr>
          <a:xfrm>
            <a:off x="2300362" y="3021695"/>
            <a:ext cx="6607469" cy="0"/>
          </a:xfrm>
          <a:prstGeom prst="straightConnector1">
            <a:avLst/>
          </a:prstGeom>
          <a:ln w="38100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G 2 (4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533438" cy="68579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789696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8 7.40741E-7 L -0.01111 -0.2493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1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19C2BCA-38D3-4EB1-ABC0-E8430ABC45FD}"/>
              </a:ext>
            </a:extLst>
          </p:cNvPr>
          <p:cNvSpPr txBox="1"/>
          <p:nvPr/>
        </p:nvSpPr>
        <p:spPr>
          <a:xfrm>
            <a:off x="47430" y="3171926"/>
            <a:ext cx="635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সমীকরণদ্বয়ে ধ্রুব সংখ্যার অনুপাত কত 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E05C138-4A6F-43D0-B77D-815718707473}"/>
              </a:ext>
            </a:extLst>
          </p:cNvPr>
          <p:cNvSpPr txBox="1"/>
          <p:nvPr/>
        </p:nvSpPr>
        <p:spPr>
          <a:xfrm>
            <a:off x="1652419" y="417685"/>
            <a:ext cx="6389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2x  +  y  = 50…(1)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BA75236-E92B-4DDB-A997-46115361D698}"/>
              </a:ext>
            </a:extLst>
          </p:cNvPr>
          <p:cNvSpPr txBox="1"/>
          <p:nvPr/>
        </p:nvSpPr>
        <p:spPr>
          <a:xfrm>
            <a:off x="1514354" y="900317"/>
            <a:ext cx="7248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4x  +  2y  = 90 </a:t>
            </a:r>
            <a:r>
              <a:rPr lang="bn-IN" sz="2800" dirty="0"/>
              <a:t>......</a:t>
            </a:r>
            <a:r>
              <a:rPr lang="en-US" sz="2800" dirty="0"/>
              <a:t>(2)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CA8FDAB-F6A9-4450-A7AA-933A2CCB410C}"/>
              </a:ext>
            </a:extLst>
          </p:cNvPr>
          <p:cNvSpPr txBox="1"/>
          <p:nvPr/>
        </p:nvSpPr>
        <p:spPr>
          <a:xfrm>
            <a:off x="111209" y="2484745"/>
            <a:ext cx="6655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সমীকরণদ্বয়ে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y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এর সহগের অনুপাত কত 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CBB3025-B9BB-47E3-8100-E256E0705E92}"/>
              </a:ext>
            </a:extLst>
          </p:cNvPr>
          <p:cNvSpPr txBox="1"/>
          <p:nvPr/>
        </p:nvSpPr>
        <p:spPr>
          <a:xfrm>
            <a:off x="353047" y="1631121"/>
            <a:ext cx="6655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সমীকরণদ্বয়ে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x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এর সহগের অনুপাত কত 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4661004-59DB-49FA-AD08-41B8800044B1}"/>
              </a:ext>
            </a:extLst>
          </p:cNvPr>
          <p:cNvSpPr txBox="1"/>
          <p:nvPr/>
        </p:nvSpPr>
        <p:spPr>
          <a:xfrm>
            <a:off x="47430" y="3763086"/>
            <a:ext cx="13386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সমীকরণদ্বয় থেকে প্রাপ্ত </a:t>
            </a:r>
            <a:r>
              <a:rPr lang="en-US" sz="2400" dirty="0">
                <a:cs typeface="NikoshBAN" panose="02000000000000000000" pitchFamily="2" charset="0"/>
              </a:rPr>
              <a:t>x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y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এর সহগের অনুপাতের সাথে ধ্রুব সংখ্যার অনুপাতের সম্পর্ক কী 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20CE3E0-479D-49FC-8064-F194238FEC41}"/>
              </a:ext>
            </a:extLst>
          </p:cNvPr>
          <p:cNvSpPr txBox="1"/>
          <p:nvPr/>
        </p:nvSpPr>
        <p:spPr>
          <a:xfrm>
            <a:off x="150437" y="4883305"/>
            <a:ext cx="10463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সমীকরণদ্বয়ের সম্পর্ক থেকে আমরা কি সিদ্ধান্তে উপণীত হতে পারি  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992AE24-2F63-4CD4-A738-26A942A74505}"/>
                  </a:ext>
                </a:extLst>
              </p:cNvPr>
              <p:cNvSpPr txBox="1"/>
              <p:nvPr/>
            </p:nvSpPr>
            <p:spPr>
              <a:xfrm>
                <a:off x="5671931" y="1394423"/>
                <a:ext cx="556591" cy="7233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/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6992AE24-2F63-4CD4-A738-26A942A745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4656" y="1394423"/>
                <a:ext cx="823774" cy="7233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EBDD8E6A-73BA-4E52-B8F0-0A90B94D5450}"/>
              </a:ext>
            </a:extLst>
          </p:cNvPr>
          <p:cNvSpPr/>
          <p:nvPr/>
        </p:nvSpPr>
        <p:spPr>
          <a:xfrm>
            <a:off x="2572594" y="430074"/>
            <a:ext cx="4352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E75BE80-E19D-42A9-BC57-C922441504BC}"/>
              </a:ext>
            </a:extLst>
          </p:cNvPr>
          <p:cNvSpPr/>
          <p:nvPr/>
        </p:nvSpPr>
        <p:spPr>
          <a:xfrm>
            <a:off x="2358636" y="862258"/>
            <a:ext cx="5099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4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9B6D5BF-997D-403D-9C19-88D27952CC02}"/>
                  </a:ext>
                </a:extLst>
              </p:cNvPr>
              <p:cNvSpPr txBox="1"/>
              <p:nvPr/>
            </p:nvSpPr>
            <p:spPr>
              <a:xfrm>
                <a:off x="6228522" y="1470939"/>
                <a:ext cx="742121" cy="700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99B6D5BF-997D-403D-9C19-88D27952CC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8430" y="1470940"/>
                <a:ext cx="1098365" cy="700705"/>
              </a:xfrm>
              <a:prstGeom prst="rect">
                <a:avLst/>
              </a:prstGeom>
              <a:blipFill>
                <a:blip r:embed="rId3"/>
                <a:stretch>
                  <a:fillRect l="-17355" b="-1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11FD734-BDAC-4850-956B-B6C6FCE5BCB7}"/>
                  </a:ext>
                </a:extLst>
              </p:cNvPr>
              <p:cNvSpPr txBox="1"/>
              <p:nvPr/>
            </p:nvSpPr>
            <p:spPr>
              <a:xfrm>
                <a:off x="5671931" y="2420099"/>
                <a:ext cx="556591" cy="7233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/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411FD734-BDAC-4850-956B-B6C6FCE5BC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4656" y="2420099"/>
                <a:ext cx="823774" cy="7233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5BAC767-21BA-4875-A360-FB1F49A5BE4C}"/>
              </a:ext>
            </a:extLst>
          </p:cNvPr>
          <p:cNvSpPr txBox="1"/>
          <p:nvPr/>
        </p:nvSpPr>
        <p:spPr>
          <a:xfrm>
            <a:off x="3769710" y="443179"/>
            <a:ext cx="549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03A8068-D85B-4C99-882F-ECD65CEDE919}"/>
              </a:ext>
            </a:extLst>
          </p:cNvPr>
          <p:cNvSpPr txBox="1"/>
          <p:nvPr/>
        </p:nvSpPr>
        <p:spPr>
          <a:xfrm>
            <a:off x="3828059" y="871203"/>
            <a:ext cx="764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15D0E22-4E76-4D6B-8812-C7BBB6F8B7A6}"/>
                  </a:ext>
                </a:extLst>
              </p:cNvPr>
              <p:cNvSpPr txBox="1"/>
              <p:nvPr/>
            </p:nvSpPr>
            <p:spPr>
              <a:xfrm>
                <a:off x="4866839" y="3044291"/>
                <a:ext cx="556591" cy="7233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/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F15D0E22-4E76-4D6B-8812-C7BBB6F8B7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3092" y="3044291"/>
                <a:ext cx="823774" cy="7233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7E2E0F5-0F53-490A-AEB2-7C955DC39D93}"/>
              </a:ext>
            </a:extLst>
          </p:cNvPr>
          <p:cNvSpPr txBox="1"/>
          <p:nvPr/>
        </p:nvSpPr>
        <p:spPr>
          <a:xfrm>
            <a:off x="5061125" y="430074"/>
            <a:ext cx="1191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66D912E4-7288-4EE4-B13A-FCE77865E77B}"/>
              </a:ext>
            </a:extLst>
          </p:cNvPr>
          <p:cNvSpPr txBox="1"/>
          <p:nvPr/>
        </p:nvSpPr>
        <p:spPr>
          <a:xfrm>
            <a:off x="5155808" y="871203"/>
            <a:ext cx="1098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90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0AE3433-7940-4732-8370-5B7F2A653F9E}"/>
                  </a:ext>
                </a:extLst>
              </p:cNvPr>
              <p:cNvSpPr txBox="1"/>
              <p:nvPr/>
            </p:nvSpPr>
            <p:spPr>
              <a:xfrm>
                <a:off x="3540394" y="4233853"/>
                <a:ext cx="1705532" cy="6177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bn-IN" sz="2800" b="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14:m>
                  <m:oMath xmlns:m="http://schemas.openxmlformats.org/officeDocument/2006/math">
                    <m:r>
                      <a:rPr lang="bn-IN" sz="2800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20AE3433-7940-4732-8370-5B7F2A653F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9906" y="4233854"/>
                <a:ext cx="2524247" cy="617733"/>
              </a:xfrm>
              <a:prstGeom prst="rect">
                <a:avLst/>
              </a:prstGeom>
              <a:blipFill>
                <a:blip r:embed="rId5"/>
                <a:stretch>
                  <a:fillRect l="-12857" b="-23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09219C6-83E0-4BB6-8EFF-EDEA93F790B3}"/>
                  </a:ext>
                </a:extLst>
              </p:cNvPr>
              <p:cNvSpPr txBox="1"/>
              <p:nvPr/>
            </p:nvSpPr>
            <p:spPr>
              <a:xfrm>
                <a:off x="1238770" y="4143050"/>
                <a:ext cx="1548950" cy="7013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sz="2400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90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909219C6-83E0-4BB6-8EFF-EDEA93F79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3423" y="4143050"/>
                <a:ext cx="2292500" cy="7013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hlinkClick r:id="rId7" action="ppaction://hlinksldjump"/>
            <a:extLst>
              <a:ext uri="{FF2B5EF4-FFF2-40B4-BE49-F238E27FC236}">
                <a16:creationId xmlns="" xmlns:a16="http://schemas.microsoft.com/office/drawing/2014/main" id="{6042833A-752A-410A-A3EA-E86991A66FE9}"/>
              </a:ext>
            </a:extLst>
          </p:cNvPr>
          <p:cNvSpPr txBox="1"/>
          <p:nvPr/>
        </p:nvSpPr>
        <p:spPr>
          <a:xfrm>
            <a:off x="392274" y="5306911"/>
            <a:ext cx="12258549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উপরোক্ত সমীকরন জোট পরস্পর অসঙ্গতিপূর্ন এবং অনির্ভরশীল এবং সমাধান নেই  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hlinkClick r:id="rId7" action="ppaction://hlinksldjump"/>
            <a:extLst>
              <a:ext uri="{FF2B5EF4-FFF2-40B4-BE49-F238E27FC236}">
                <a16:creationId xmlns="" xmlns:a16="http://schemas.microsoft.com/office/drawing/2014/main" id="{8108D180-DD22-4709-83F2-D1911AD5D828}"/>
              </a:ext>
            </a:extLst>
          </p:cNvPr>
          <p:cNvSpPr txBox="1"/>
          <p:nvPr/>
        </p:nvSpPr>
        <p:spPr>
          <a:xfrm>
            <a:off x="5535925" y="5678587"/>
            <a:ext cx="1472632" cy="565785"/>
          </a:xfrm>
          <a:prstGeom prst="upArrowCallout">
            <a:avLst>
              <a:gd name="adj1" fmla="val 25000"/>
              <a:gd name="adj2" fmla="val 34369"/>
              <a:gd name="adj3" fmla="val 25000"/>
              <a:gd name="adj4" fmla="val 64977"/>
            </a:avLst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ক্লিক 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  <a:hlinkClick r:id="" action="ppaction://hlinkshowjump?jump=nextslide"/>
              </a:rPr>
              <a:t>করি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23" descr="G 9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3533438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252367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07407E-6 L 0.44027 0.1303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14" y="650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11111E-6 L 0.45451 0.1222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26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L 0.34705 0.2703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44" y="13519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22222E-6 L 0.34879 0.2717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31" y="1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6 L 0.1493 0.3648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65" y="18241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7407E-6 L 0.15226 0.3773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4" y="1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6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2" grpId="0"/>
      <p:bldP spid="12" grpId="1"/>
      <p:bldP spid="13" grpId="0"/>
      <p:bldP spid="13" grpId="1"/>
      <p:bldP spid="14" grpId="0" animBg="1"/>
      <p:bldP spid="15" grpId="0" animBg="1"/>
      <p:bldP spid="16" grpId="0"/>
      <p:bldP spid="16" grpId="1"/>
      <p:bldP spid="17" grpId="0"/>
      <p:bldP spid="17" grpId="1"/>
      <p:bldP spid="18" grpId="0" animBg="1"/>
      <p:bldP spid="19" grpId="0"/>
      <p:bldP spid="19" grpId="1"/>
      <p:bldP spid="20" grpId="0"/>
      <p:bldP spid="20" grpId="1"/>
      <p:bldP spid="22" grpId="0" animBg="1"/>
      <p:bldP spid="28" grpId="0" animBg="1"/>
      <p:bldP spid="30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C84CEBDF-5AAA-4BF5-8118-0011D90A764F}"/>
              </a:ext>
            </a:extLst>
          </p:cNvPr>
          <p:cNvCxnSpPr>
            <a:cxnSpLocks/>
          </p:cNvCxnSpPr>
          <p:nvPr/>
        </p:nvCxnSpPr>
        <p:spPr>
          <a:xfrm>
            <a:off x="2300362" y="3014969"/>
            <a:ext cx="6607469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97736F0-B2E9-47C9-9C5F-1F757D00009A}"/>
              </a:ext>
            </a:extLst>
          </p:cNvPr>
          <p:cNvSpPr txBox="1"/>
          <p:nvPr/>
        </p:nvSpPr>
        <p:spPr>
          <a:xfrm>
            <a:off x="4205303" y="3843031"/>
            <a:ext cx="2797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E0BB3259-B5B4-4766-B5F0-1AE88BDF56C5}"/>
              </a:ext>
            </a:extLst>
          </p:cNvPr>
          <p:cNvCxnSpPr>
            <a:cxnSpLocks/>
          </p:cNvCxnSpPr>
          <p:nvPr/>
        </p:nvCxnSpPr>
        <p:spPr>
          <a:xfrm>
            <a:off x="2300362" y="3014969"/>
            <a:ext cx="6607469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5E2DBEE5-BEAB-4DBD-A02D-EB1464B0D7BA}"/>
              </a:ext>
            </a:extLst>
          </p:cNvPr>
          <p:cNvCxnSpPr>
            <a:cxnSpLocks/>
          </p:cNvCxnSpPr>
          <p:nvPr/>
        </p:nvCxnSpPr>
        <p:spPr>
          <a:xfrm>
            <a:off x="2378818" y="1822274"/>
            <a:ext cx="6607469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55BB569B-B088-405A-9578-CC680A5DCCCF}"/>
              </a:ext>
            </a:extLst>
          </p:cNvPr>
          <p:cNvCxnSpPr/>
          <p:nvPr/>
        </p:nvCxnSpPr>
        <p:spPr>
          <a:xfrm>
            <a:off x="5393760" y="1822275"/>
            <a:ext cx="0" cy="11926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0F314891-8E85-4C19-A9CC-9F6D97869881}"/>
              </a:ext>
            </a:extLst>
          </p:cNvPr>
          <p:cNvCxnSpPr/>
          <p:nvPr/>
        </p:nvCxnSpPr>
        <p:spPr>
          <a:xfrm>
            <a:off x="5393760" y="1822275"/>
            <a:ext cx="0" cy="11926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G 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533438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947075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pat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L -0.22292 -0.0009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46" y="-4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L 0.25 3.7037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19C2BCA-38D3-4EB1-ABC0-E8430ABC45FD}"/>
              </a:ext>
            </a:extLst>
          </p:cNvPr>
          <p:cNvSpPr txBox="1"/>
          <p:nvPr/>
        </p:nvSpPr>
        <p:spPr>
          <a:xfrm>
            <a:off x="47430" y="3171926"/>
            <a:ext cx="635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সমীকরণদ্বয়ে ধ্রুব সংখ্যার অনুপাত কত ।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E05C138-4A6F-43D0-B77D-815718707473}"/>
              </a:ext>
            </a:extLst>
          </p:cNvPr>
          <p:cNvSpPr txBox="1"/>
          <p:nvPr/>
        </p:nvSpPr>
        <p:spPr>
          <a:xfrm>
            <a:off x="1265082" y="327039"/>
            <a:ext cx="7217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3x  +2 y  = 70 ………(1)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BA75236-E92B-4DDB-A997-46115361D698}"/>
              </a:ext>
            </a:extLst>
          </p:cNvPr>
          <p:cNvSpPr txBox="1"/>
          <p:nvPr/>
        </p:nvSpPr>
        <p:spPr>
          <a:xfrm>
            <a:off x="896523" y="857730"/>
            <a:ext cx="7954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2x  +  3y  = 55 ………(2)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CA8FDAB-F6A9-4450-A7AA-933A2CCB410C}"/>
              </a:ext>
            </a:extLst>
          </p:cNvPr>
          <p:cNvSpPr txBox="1"/>
          <p:nvPr/>
        </p:nvSpPr>
        <p:spPr>
          <a:xfrm>
            <a:off x="111209" y="2484745"/>
            <a:ext cx="6655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সমীকরণদ্বয়ে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y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এর সহগের অনুপাত কত 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CBB3025-B9BB-47E3-8100-E256E0705E92}"/>
              </a:ext>
            </a:extLst>
          </p:cNvPr>
          <p:cNvSpPr txBox="1"/>
          <p:nvPr/>
        </p:nvSpPr>
        <p:spPr>
          <a:xfrm>
            <a:off x="353047" y="1631121"/>
            <a:ext cx="6655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সমীকরণদ্বয়ে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x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এর সহগের অনুপাত কত 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4661004-59DB-49FA-AD08-41B8800044B1}"/>
              </a:ext>
            </a:extLst>
          </p:cNvPr>
          <p:cNvSpPr txBox="1"/>
          <p:nvPr/>
        </p:nvSpPr>
        <p:spPr>
          <a:xfrm>
            <a:off x="1" y="3935930"/>
            <a:ext cx="13386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সমীকরণদ্বয় থেকে প্রাপ্ত </a:t>
            </a:r>
            <a:r>
              <a:rPr lang="en-US" sz="2400" dirty="0">
                <a:cs typeface="NikoshBAN" panose="02000000000000000000" pitchFamily="2" charset="0"/>
              </a:rPr>
              <a:t>x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y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এর সহগের অনুপাতের সাথে ধ্রুব সংখ্যার অনুপাতের সম্পর্ক কী 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20CE3E0-479D-49FC-8064-F194238FEC41}"/>
              </a:ext>
            </a:extLst>
          </p:cNvPr>
          <p:cNvSpPr txBox="1"/>
          <p:nvPr/>
        </p:nvSpPr>
        <p:spPr>
          <a:xfrm>
            <a:off x="490340" y="5123102"/>
            <a:ext cx="10463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সমীকরণদ্বয়ের সম্পর্ক থেকে আমরা কি সিদ্ধান্তে উপণীত হতে পারি 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992AE24-2F63-4CD4-A738-26A942A74505}"/>
                  </a:ext>
                </a:extLst>
              </p:cNvPr>
              <p:cNvSpPr txBox="1"/>
              <p:nvPr/>
            </p:nvSpPr>
            <p:spPr>
              <a:xfrm>
                <a:off x="5671931" y="1394423"/>
                <a:ext cx="556591" cy="7233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/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6992AE24-2F63-4CD4-A738-26A942A745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4656" y="1394423"/>
                <a:ext cx="823774" cy="7233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EBDD8E6A-73BA-4E52-B8F0-0A90B94D5450}"/>
              </a:ext>
            </a:extLst>
          </p:cNvPr>
          <p:cNvSpPr/>
          <p:nvPr/>
        </p:nvSpPr>
        <p:spPr>
          <a:xfrm>
            <a:off x="1923054" y="337086"/>
            <a:ext cx="4352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E75BE80-E19D-42A9-BC57-C922441504BC}"/>
              </a:ext>
            </a:extLst>
          </p:cNvPr>
          <p:cNvSpPr/>
          <p:nvPr/>
        </p:nvSpPr>
        <p:spPr>
          <a:xfrm>
            <a:off x="1841869" y="836730"/>
            <a:ext cx="5099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2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9B6D5BF-997D-403D-9C19-88D27952CC02}"/>
                  </a:ext>
                </a:extLst>
              </p:cNvPr>
              <p:cNvSpPr txBox="1"/>
              <p:nvPr/>
            </p:nvSpPr>
            <p:spPr>
              <a:xfrm>
                <a:off x="6228522" y="1470939"/>
                <a:ext cx="742121" cy="700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99B6D5BF-997D-403D-9C19-88D27952CC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8430" y="1470940"/>
                <a:ext cx="1098365" cy="700705"/>
              </a:xfrm>
              <a:prstGeom prst="rect">
                <a:avLst/>
              </a:prstGeom>
              <a:blipFill>
                <a:blip r:embed="rId3"/>
                <a:stretch>
                  <a:fillRect l="-17355" b="-1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11FD734-BDAC-4850-956B-B6C6FCE5BCB7}"/>
                  </a:ext>
                </a:extLst>
              </p:cNvPr>
              <p:cNvSpPr txBox="1"/>
              <p:nvPr/>
            </p:nvSpPr>
            <p:spPr>
              <a:xfrm>
                <a:off x="5671931" y="2420099"/>
                <a:ext cx="556591" cy="7233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/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411FD734-BDAC-4850-956B-B6C6FCE5BC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4656" y="2420099"/>
                <a:ext cx="823774" cy="7233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5BAC767-21BA-4875-A360-FB1F49A5BE4C}"/>
              </a:ext>
            </a:extLst>
          </p:cNvPr>
          <p:cNvSpPr txBox="1"/>
          <p:nvPr/>
        </p:nvSpPr>
        <p:spPr>
          <a:xfrm>
            <a:off x="3110264" y="327039"/>
            <a:ext cx="549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03A8068-D85B-4C99-882F-ECD65CEDE919}"/>
              </a:ext>
            </a:extLst>
          </p:cNvPr>
          <p:cNvSpPr txBox="1"/>
          <p:nvPr/>
        </p:nvSpPr>
        <p:spPr>
          <a:xfrm>
            <a:off x="3322768" y="844257"/>
            <a:ext cx="764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15D0E22-4E76-4D6B-8812-C7BBB6F8B7A6}"/>
                  </a:ext>
                </a:extLst>
              </p:cNvPr>
              <p:cNvSpPr txBox="1"/>
              <p:nvPr/>
            </p:nvSpPr>
            <p:spPr>
              <a:xfrm>
                <a:off x="5141843" y="3161164"/>
                <a:ext cx="1179445" cy="5550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/>
                    </m:f>
                  </m:oMath>
                </a14:m>
                <a:r>
                  <a:rPr lang="en-US" sz="2400" dirty="0"/>
                  <a:t/>
                </a:r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11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F15D0E22-4E76-4D6B-8812-C7BBB6F8B7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0107" y="3161164"/>
                <a:ext cx="1745620" cy="555024"/>
              </a:xfrm>
              <a:prstGeom prst="rect">
                <a:avLst/>
              </a:prstGeom>
              <a:blipFill>
                <a:blip r:embed="rId5"/>
                <a:stretch>
                  <a:fillRect b="-21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7E2E0F5-0F53-490A-AEB2-7C955DC39D93}"/>
              </a:ext>
            </a:extLst>
          </p:cNvPr>
          <p:cNvSpPr txBox="1"/>
          <p:nvPr/>
        </p:nvSpPr>
        <p:spPr>
          <a:xfrm>
            <a:off x="4533390" y="322774"/>
            <a:ext cx="1091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70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66D912E4-7288-4EE4-B13A-FCE77865E77B}"/>
              </a:ext>
            </a:extLst>
          </p:cNvPr>
          <p:cNvSpPr txBox="1"/>
          <p:nvPr/>
        </p:nvSpPr>
        <p:spPr>
          <a:xfrm>
            <a:off x="4623890" y="844257"/>
            <a:ext cx="1098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55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0B379D7-E737-420E-89A1-7A02D0F1AB25}"/>
                  </a:ext>
                </a:extLst>
              </p:cNvPr>
              <p:cNvSpPr txBox="1"/>
              <p:nvPr/>
            </p:nvSpPr>
            <p:spPr>
              <a:xfrm>
                <a:off x="1213202" y="4383453"/>
                <a:ext cx="1548950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bn-IN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55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F0B379D7-E737-420E-89A1-7A02D0F1AB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581" y="4383453"/>
                <a:ext cx="2292500" cy="6938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22B444A-B7BB-47A9-8A52-324CBB19B33D}"/>
                  </a:ext>
                </a:extLst>
              </p:cNvPr>
              <p:cNvSpPr txBox="1"/>
              <p:nvPr/>
            </p:nvSpPr>
            <p:spPr>
              <a:xfrm>
                <a:off x="3161307" y="4475530"/>
                <a:ext cx="1857816" cy="6114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bn-IN" sz="2800" b="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14:m>
                  <m:oMath xmlns:m="http://schemas.openxmlformats.org/officeDocument/2006/math">
                    <m:r>
                      <a:rPr lang="bn-IN" sz="2800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E22B444A-B7BB-47A9-8A52-324CBB19B3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844" y="4475531"/>
                <a:ext cx="2749632" cy="611449"/>
              </a:xfrm>
              <a:prstGeom prst="rect">
                <a:avLst/>
              </a:prstGeom>
              <a:blipFill>
                <a:blip r:embed="rId7"/>
                <a:stretch>
                  <a:fillRect l="-11842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hlinkClick r:id="rId8" action="ppaction://hlinksldjump"/>
            <a:extLst>
              <a:ext uri="{FF2B5EF4-FFF2-40B4-BE49-F238E27FC236}">
                <a16:creationId xmlns="" xmlns:a16="http://schemas.microsoft.com/office/drawing/2014/main" id="{11FF9494-EC29-458E-B6BC-BD262580117B}"/>
              </a:ext>
            </a:extLst>
          </p:cNvPr>
          <p:cNvSpPr txBox="1"/>
          <p:nvPr/>
        </p:nvSpPr>
        <p:spPr>
          <a:xfrm>
            <a:off x="823771" y="5502093"/>
            <a:ext cx="11755398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উপরোক্ত সমীকরন জোট পরস্পর সঙ্গতিপূর্ন এবং পরস্পর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অনির্ভরশীল এবং সমাধান আছে একটিমাত্র।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hlinkClick r:id="rId8" action="ppaction://hlinksldjump"/>
            <a:extLst>
              <a:ext uri="{FF2B5EF4-FFF2-40B4-BE49-F238E27FC236}">
                <a16:creationId xmlns="" xmlns:a16="http://schemas.microsoft.com/office/drawing/2014/main" id="{7E92A62D-2E31-4CF1-9E75-A60CB9384A34}"/>
              </a:ext>
            </a:extLst>
          </p:cNvPr>
          <p:cNvSpPr txBox="1"/>
          <p:nvPr/>
        </p:nvSpPr>
        <p:spPr>
          <a:xfrm>
            <a:off x="5955845" y="5812487"/>
            <a:ext cx="1472632" cy="565785"/>
          </a:xfrm>
          <a:prstGeom prst="upArrowCallout">
            <a:avLst>
              <a:gd name="adj1" fmla="val 25000"/>
              <a:gd name="adj2" fmla="val 34369"/>
              <a:gd name="adj3" fmla="val 25000"/>
              <a:gd name="adj4" fmla="val 64977"/>
            </a:avLst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ক্লিক করি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6" name="Picture 25" descr="G 2 (4)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13533438" cy="68579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912426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48148E-6 L 0.49184 0.141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83" y="708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L 0.49184 0.1326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83" y="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7 -1.11111E-6 L 0.38021 0.2884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49" y="1442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7 L 0.40382 0.2946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91" y="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11111E-6 L 0.21094 0.3687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38" y="18426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81481E-6 L 0.21789 0.3895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85" y="1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6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2" grpId="0"/>
      <p:bldP spid="12" grpId="1"/>
      <p:bldP spid="13" grpId="0"/>
      <p:bldP spid="13" grpId="1"/>
      <p:bldP spid="14" grpId="0" animBg="1"/>
      <p:bldP spid="15" grpId="0" animBg="1"/>
      <p:bldP spid="16" grpId="0"/>
      <p:bldP spid="16" grpId="1"/>
      <p:bldP spid="17" grpId="0"/>
      <p:bldP spid="17" grpId="1"/>
      <p:bldP spid="18" grpId="0" animBg="1"/>
      <p:bldP spid="19" grpId="0"/>
      <p:bldP spid="19" grpId="1"/>
      <p:bldP spid="20" grpId="0"/>
      <p:bldP spid="20" grpId="1"/>
      <p:bldP spid="23" grpId="0" animBg="1"/>
      <p:bldP spid="24" grpId="0" animBg="1"/>
      <p:bldP spid="25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C84CEBDF-5AAA-4BF5-8118-0011D90A764F}"/>
              </a:ext>
            </a:extLst>
          </p:cNvPr>
          <p:cNvCxnSpPr/>
          <p:nvPr/>
        </p:nvCxnSpPr>
        <p:spPr>
          <a:xfrm>
            <a:off x="2787483" y="2975212"/>
            <a:ext cx="6645525" cy="12283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="" xmlns:a16="http://schemas.microsoft.com/office/drawing/2014/main" id="{F0AA69B8-7B75-4B9A-828A-5B37F817EE68}"/>
              </a:ext>
            </a:extLst>
          </p:cNvPr>
          <p:cNvCxnSpPr/>
          <p:nvPr/>
        </p:nvCxnSpPr>
        <p:spPr>
          <a:xfrm flipV="1">
            <a:off x="3702726" y="1624964"/>
            <a:ext cx="4726604" cy="3084394"/>
          </a:xfrm>
          <a:prstGeom prst="straightConnector1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97736F0-B2E9-47C9-9C5F-1F757D00009A}"/>
              </a:ext>
            </a:extLst>
          </p:cNvPr>
          <p:cNvSpPr txBox="1"/>
          <p:nvPr/>
        </p:nvSpPr>
        <p:spPr>
          <a:xfrm>
            <a:off x="6110245" y="3759959"/>
            <a:ext cx="2797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পরস্পরছেদী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G 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533438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766912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1677EBE8-DC29-4F7B-B3A4-19B3D80E24D6}"/>
              </a:ext>
            </a:extLst>
          </p:cNvPr>
          <p:cNvSpPr/>
          <p:nvPr/>
        </p:nvSpPr>
        <p:spPr>
          <a:xfrm>
            <a:off x="927059" y="861395"/>
            <a:ext cx="11679317" cy="463826"/>
          </a:xfrm>
          <a:custGeom>
            <a:avLst/>
            <a:gdLst>
              <a:gd name="connsiteX0" fmla="*/ 3945622 w 7891245"/>
              <a:gd name="connsiteY0" fmla="*/ 66261 h 463826"/>
              <a:gd name="connsiteX1" fmla="*/ 3779970 w 7891245"/>
              <a:gd name="connsiteY1" fmla="*/ 231913 h 463826"/>
              <a:gd name="connsiteX2" fmla="*/ 3945622 w 7891245"/>
              <a:gd name="connsiteY2" fmla="*/ 397565 h 463826"/>
              <a:gd name="connsiteX3" fmla="*/ 4111274 w 7891245"/>
              <a:gd name="connsiteY3" fmla="*/ 231913 h 463826"/>
              <a:gd name="connsiteX4" fmla="*/ 3945622 w 7891245"/>
              <a:gd name="connsiteY4" fmla="*/ 66261 h 463826"/>
              <a:gd name="connsiteX5" fmla="*/ 7361159 w 7891245"/>
              <a:gd name="connsiteY5" fmla="*/ 59634 h 463826"/>
              <a:gd name="connsiteX6" fmla="*/ 7188880 w 7891245"/>
              <a:gd name="connsiteY6" fmla="*/ 231913 h 463826"/>
              <a:gd name="connsiteX7" fmla="*/ 7361159 w 7891245"/>
              <a:gd name="connsiteY7" fmla="*/ 404192 h 463826"/>
              <a:gd name="connsiteX8" fmla="*/ 7533438 w 7891245"/>
              <a:gd name="connsiteY8" fmla="*/ 231913 h 463826"/>
              <a:gd name="connsiteX9" fmla="*/ 7361159 w 7891245"/>
              <a:gd name="connsiteY9" fmla="*/ 59634 h 463826"/>
              <a:gd name="connsiteX10" fmla="*/ 530090 w 7891245"/>
              <a:gd name="connsiteY10" fmla="*/ 59634 h 463826"/>
              <a:gd name="connsiteX11" fmla="*/ 357811 w 7891245"/>
              <a:gd name="connsiteY11" fmla="*/ 231913 h 463826"/>
              <a:gd name="connsiteX12" fmla="*/ 530090 w 7891245"/>
              <a:gd name="connsiteY12" fmla="*/ 404192 h 463826"/>
              <a:gd name="connsiteX13" fmla="*/ 702369 w 7891245"/>
              <a:gd name="connsiteY13" fmla="*/ 231913 h 463826"/>
              <a:gd name="connsiteX14" fmla="*/ 530090 w 7891245"/>
              <a:gd name="connsiteY14" fmla="*/ 59634 h 463826"/>
              <a:gd name="connsiteX15" fmla="*/ 77306 w 7891245"/>
              <a:gd name="connsiteY15" fmla="*/ 0 h 463826"/>
              <a:gd name="connsiteX16" fmla="*/ 7813939 w 7891245"/>
              <a:gd name="connsiteY16" fmla="*/ 0 h 463826"/>
              <a:gd name="connsiteX17" fmla="*/ 7891245 w 7891245"/>
              <a:gd name="connsiteY17" fmla="*/ 77306 h 463826"/>
              <a:gd name="connsiteX18" fmla="*/ 7891245 w 7891245"/>
              <a:gd name="connsiteY18" fmla="*/ 386520 h 463826"/>
              <a:gd name="connsiteX19" fmla="*/ 7813939 w 7891245"/>
              <a:gd name="connsiteY19" fmla="*/ 463826 h 463826"/>
              <a:gd name="connsiteX20" fmla="*/ 77306 w 7891245"/>
              <a:gd name="connsiteY20" fmla="*/ 463826 h 463826"/>
              <a:gd name="connsiteX21" fmla="*/ 0 w 7891245"/>
              <a:gd name="connsiteY21" fmla="*/ 386520 h 463826"/>
              <a:gd name="connsiteX22" fmla="*/ 0 w 7891245"/>
              <a:gd name="connsiteY22" fmla="*/ 77306 h 463826"/>
              <a:gd name="connsiteX23" fmla="*/ 77306 w 7891245"/>
              <a:gd name="connsiteY23" fmla="*/ 0 h 463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891245" h="463826">
                <a:moveTo>
                  <a:pt x="3945622" y="66261"/>
                </a:moveTo>
                <a:cubicBezTo>
                  <a:pt x="3854135" y="66261"/>
                  <a:pt x="3779970" y="140426"/>
                  <a:pt x="3779970" y="231913"/>
                </a:cubicBezTo>
                <a:cubicBezTo>
                  <a:pt x="3779970" y="323400"/>
                  <a:pt x="3854135" y="397565"/>
                  <a:pt x="3945622" y="397565"/>
                </a:cubicBezTo>
                <a:cubicBezTo>
                  <a:pt x="4037109" y="397565"/>
                  <a:pt x="4111274" y="323400"/>
                  <a:pt x="4111274" y="231913"/>
                </a:cubicBezTo>
                <a:cubicBezTo>
                  <a:pt x="4111274" y="140426"/>
                  <a:pt x="4037109" y="66261"/>
                  <a:pt x="3945622" y="66261"/>
                </a:cubicBezTo>
                <a:close/>
                <a:moveTo>
                  <a:pt x="7361159" y="59634"/>
                </a:moveTo>
                <a:cubicBezTo>
                  <a:pt x="7266012" y="59634"/>
                  <a:pt x="7188880" y="136766"/>
                  <a:pt x="7188880" y="231913"/>
                </a:cubicBezTo>
                <a:cubicBezTo>
                  <a:pt x="7188880" y="327060"/>
                  <a:pt x="7266012" y="404192"/>
                  <a:pt x="7361159" y="404192"/>
                </a:cubicBezTo>
                <a:cubicBezTo>
                  <a:pt x="7456306" y="404192"/>
                  <a:pt x="7533438" y="327060"/>
                  <a:pt x="7533438" y="231913"/>
                </a:cubicBezTo>
                <a:cubicBezTo>
                  <a:pt x="7533438" y="136766"/>
                  <a:pt x="7456306" y="59634"/>
                  <a:pt x="7361159" y="59634"/>
                </a:cubicBezTo>
                <a:close/>
                <a:moveTo>
                  <a:pt x="530090" y="59634"/>
                </a:moveTo>
                <a:cubicBezTo>
                  <a:pt x="434943" y="59634"/>
                  <a:pt x="357811" y="136766"/>
                  <a:pt x="357811" y="231913"/>
                </a:cubicBezTo>
                <a:cubicBezTo>
                  <a:pt x="357811" y="327060"/>
                  <a:pt x="434943" y="404192"/>
                  <a:pt x="530090" y="404192"/>
                </a:cubicBezTo>
                <a:cubicBezTo>
                  <a:pt x="625237" y="404192"/>
                  <a:pt x="702369" y="327060"/>
                  <a:pt x="702369" y="231913"/>
                </a:cubicBezTo>
                <a:cubicBezTo>
                  <a:pt x="702369" y="136766"/>
                  <a:pt x="625237" y="59634"/>
                  <a:pt x="530090" y="59634"/>
                </a:cubicBezTo>
                <a:close/>
                <a:moveTo>
                  <a:pt x="77306" y="0"/>
                </a:moveTo>
                <a:lnTo>
                  <a:pt x="7813939" y="0"/>
                </a:lnTo>
                <a:cubicBezTo>
                  <a:pt x="7856634" y="0"/>
                  <a:pt x="7891245" y="34611"/>
                  <a:pt x="7891245" y="77306"/>
                </a:cubicBezTo>
                <a:lnTo>
                  <a:pt x="7891245" y="386520"/>
                </a:lnTo>
                <a:cubicBezTo>
                  <a:pt x="7891245" y="429215"/>
                  <a:pt x="7856634" y="463826"/>
                  <a:pt x="7813939" y="463826"/>
                </a:cubicBezTo>
                <a:lnTo>
                  <a:pt x="77306" y="463826"/>
                </a:lnTo>
                <a:cubicBezTo>
                  <a:pt x="34611" y="463826"/>
                  <a:pt x="0" y="429215"/>
                  <a:pt x="0" y="386520"/>
                </a:cubicBezTo>
                <a:lnTo>
                  <a:pt x="0" y="77306"/>
                </a:lnTo>
                <a:cubicBezTo>
                  <a:pt x="0" y="34611"/>
                  <a:pt x="34611" y="0"/>
                  <a:pt x="7730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="" xmlns:a14="http://schemas.microsoft.com/office/drawing/2010/main" Requires="a14">
          <p:graphicFrame>
            <p:nvGraphicFramePr>
              <p:cNvPr id="25" name="Table 24">
                <a:extLst>
                  <a:ext uri="{FF2B5EF4-FFF2-40B4-BE49-F238E27FC236}">
                    <a16:creationId xmlns:a16="http://schemas.microsoft.com/office/drawing/2014/main" id="{7121B3CF-CBAB-4380-9761-0DAD119A569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30610443"/>
                  </p:ext>
                </p:extLst>
              </p:nvPr>
            </p:nvGraphicFramePr>
            <p:xfrm>
              <a:off x="626377" y="1338474"/>
              <a:ext cx="7891245" cy="4678016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tableStyleId>{10A1B5D5-9B99-4C35-A422-299274C87663}</a:tableStyleId>
                  </a:tblPr>
                  <a:tblGrid>
                    <a:gridCol w="564761">
                      <a:extLst>
                        <a:ext uri="{9D8B030D-6E8A-4147-A177-3AD203B41FA5}">
                          <a16:colId xmlns:a16="http://schemas.microsoft.com/office/drawing/2014/main" val="69400143"/>
                        </a:ext>
                      </a:extLst>
                    </a:gridCol>
                    <a:gridCol w="1936375">
                      <a:extLst>
                        <a:ext uri="{9D8B030D-6E8A-4147-A177-3AD203B41FA5}">
                          <a16:colId xmlns:a16="http://schemas.microsoft.com/office/drawing/2014/main" val="3697398630"/>
                        </a:ext>
                      </a:extLst>
                    </a:gridCol>
                    <a:gridCol w="2001078">
                      <a:extLst>
                        <a:ext uri="{9D8B030D-6E8A-4147-A177-3AD203B41FA5}">
                          <a16:colId xmlns:a16="http://schemas.microsoft.com/office/drawing/2014/main" val="3591560260"/>
                        </a:ext>
                      </a:extLst>
                    </a:gridCol>
                    <a:gridCol w="1122910">
                      <a:extLst>
                        <a:ext uri="{9D8B030D-6E8A-4147-A177-3AD203B41FA5}">
                          <a16:colId xmlns:a16="http://schemas.microsoft.com/office/drawing/2014/main" val="3566488989"/>
                        </a:ext>
                      </a:extLst>
                    </a:gridCol>
                    <a:gridCol w="1139687">
                      <a:extLst>
                        <a:ext uri="{9D8B030D-6E8A-4147-A177-3AD203B41FA5}">
                          <a16:colId xmlns:a16="http://schemas.microsoft.com/office/drawing/2014/main" val="708749974"/>
                        </a:ext>
                      </a:extLst>
                    </a:gridCol>
                    <a:gridCol w="1126434">
                      <a:extLst>
                        <a:ext uri="{9D8B030D-6E8A-4147-A177-3AD203B41FA5}">
                          <a16:colId xmlns:a16="http://schemas.microsoft.com/office/drawing/2014/main" val="3611083565"/>
                        </a:ext>
                      </a:extLst>
                    </a:gridCol>
                  </a:tblGrid>
                  <a:tr h="1422563"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cap="none" spc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/>
                          <a:lightRig rig="flood" dir="t"/>
                        </a:cell3D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bn-IN" sz="2000" b="1" cap="none" spc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pPr algn="ctr"/>
                          <a:r>
                            <a:rPr lang="bn-IN" sz="2000" b="1" cap="none" spc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সমীকরণ জোট </a:t>
                          </a:r>
                          <a:endParaRPr lang="en-US" sz="2000" b="1" cap="none" spc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pPr algn="ctr"/>
                          <a:endParaRPr lang="en-US" sz="2000" b="1" cap="none" spc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/>
                          <a:lightRig rig="flood" dir="t"/>
                        </a:cell3D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bn-IN" sz="2000" b="1" cap="none" spc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pPr algn="ctr"/>
                          <a:r>
                            <a:rPr lang="bn-IN" sz="2000" b="1" cap="none" spc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সহগ ও ধ্রুবক পদ তুলনা</a:t>
                          </a:r>
                          <a:endParaRPr lang="en-US" sz="2000" b="1" cap="none" spc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/>
                          <a:lightRig rig="flood" dir="t"/>
                        </a:cell3D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sz="2000" b="1" cap="none" spc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সঙ্গতিপূর্ণ/</a:t>
                          </a:r>
                          <a:r>
                            <a:rPr lang="en-US" sz="2000" b="1" cap="none" spc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/>
                          </a:r>
                          <a:r>
                            <a:rPr lang="bn-IN" sz="2000" b="1" cap="none" spc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অসঙ্গতিপূর্ন</a:t>
                          </a:r>
                          <a:endParaRPr lang="en-US" sz="2000" b="1" cap="none" spc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/>
                          <a:lightRig rig="flood" dir="t"/>
                        </a:cell3D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sz="2000" b="1" cap="none" spc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পরস্পর নির্ভরশীল/ অনির্ভরশীল </a:t>
                          </a:r>
                          <a:endParaRPr lang="en-US" sz="2000" b="1" cap="none" spc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/>
                          <a:lightRig rig="flood" dir="t"/>
                        </a:cell3D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sz="2000" b="1" cap="none" spc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সমাধান আছে (কয়টি)/ নেই </a:t>
                          </a:r>
                          <a:endParaRPr lang="en-US" sz="2000" b="1" cap="none" spc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/>
                          <a:lightRig rig="flood" dir="t"/>
                        </a:cell3D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66707360"/>
                      </a:ext>
                    </a:extLst>
                  </a:tr>
                  <a:tr h="10851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cap="none" spc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(</a:t>
                          </a:r>
                          <a:r>
                            <a:rPr lang="en-US" sz="2000" b="1" cap="none" spc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i</a:t>
                          </a:r>
                          <a:r>
                            <a:rPr lang="en-US" sz="2000" b="1" cap="none" spc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/>
                          <a:lightRig rig="flood" dir="t"/>
                        </a:cell3D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cap="none" spc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cap="none" spc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sz="2000" b="1" cap="none" spc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2000" b="1" i="1" cap="none" spc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000" b="1" cap="none" spc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000" b="1" i="1" cap="none" spc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cap="none" spc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sz="2000" b="1" cap="none" spc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2000" b="1" i="1" cap="none" spc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sz="2000" b="1" cap="none" spc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000" b="1" i="1" cap="none" spc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cap="none" spc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sz="2000" b="1" cap="none" spc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cap="none" spc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cap="none" spc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cap="none" spc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sz="2000" b="1" cap="none" spc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2000" b="1" i="1" cap="none" spc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000" b="1" cap="none" spc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000" b="1" i="1" cap="none" spc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cap="none" spc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sz="2000" b="1" cap="none" spc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2000" b="1" i="1" cap="none" spc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sz="2000" b="1" cap="none" spc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000" b="1" i="1" cap="none" spc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cap="none" spc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sz="2000" b="1" cap="none" spc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cap="none" spc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pPr algn="ctr"/>
                          <a:endParaRPr lang="en-US" sz="2000" b="1" cap="none" spc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/>
                          <a:lightRig rig="flood" dir="t"/>
                        </a:cell3D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b="1" i="1" cap="none" spc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800" b="1" i="1" cap="none" spc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 i="1" cap="none" spc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𝒂</m:t>
                                      </m:r>
                                    </m:e>
                                    <m:sub>
                                      <m:r>
                                        <a:rPr lang="en-US" sz="2800" b="1" cap="none" spc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800" b="1" i="1" cap="none" spc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 i="1" cap="none" spc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𝒂</m:t>
                                      </m:r>
                                    </m:e>
                                    <m:sub>
                                      <m:r>
                                        <a:rPr lang="en-US" sz="2800" b="1" cap="none" spc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r>
                            <a:rPr lang="en-US" sz="2800" b="1" cap="none" spc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 ≠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b="1" i="1" cap="none" spc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800" b="1" i="1" cap="none" spc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 i="1" cap="none" spc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𝒃</m:t>
                                      </m:r>
                                    </m:e>
                                    <m:sub>
                                      <m:r>
                                        <a:rPr lang="en-US" sz="2800" b="1" cap="none" spc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800" b="1" i="1" cap="none" spc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 i="1" cap="none" spc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𝒃</m:t>
                                      </m:r>
                                    </m:e>
                                    <m:sub>
                                      <m:r>
                                        <a:rPr lang="en-US" sz="2800" b="1" cap="none" spc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endParaRPr lang="en-US" sz="2800" b="1" cap="none" spc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/>
                          <a:lightRig rig="flood" dir="t"/>
                        </a:cell3D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sz="2000" b="1" cap="none" spc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সঙ্গতিপূর্ণ</a:t>
                          </a:r>
                          <a:endParaRPr lang="en-US" sz="2000" b="1" cap="none" spc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/>
                          <a:lightRig rig="flood" dir="t"/>
                        </a:cell3D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sz="2000" b="1" cap="none" spc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অনির্ভরশীল</a:t>
                          </a:r>
                          <a:endParaRPr lang="en-US" sz="2000" b="1" cap="none" spc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/>
                          <a:lightRig rig="flood" dir="t"/>
                        </a:cell3D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sz="2000" b="1" cap="none" spc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আছে </a:t>
                          </a:r>
                        </a:p>
                        <a:p>
                          <a:pPr algn="ctr"/>
                          <a:r>
                            <a:rPr lang="bn-IN" sz="2000" b="1" cap="none" spc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(একটিমাত্র) </a:t>
                          </a:r>
                          <a:endParaRPr lang="en-US" sz="2000" b="1" cap="none" spc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/>
                          <a:lightRig rig="flood" dir="t"/>
                        </a:cell3D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7663458"/>
                      </a:ext>
                    </a:extLst>
                  </a:tr>
                  <a:tr h="10851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cap="none" spc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(ii)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/>
                          <a:lightRig rig="flood" dir="t"/>
                        </a:cell3D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cap="none" spc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cap="none" spc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sz="2000" b="1" cap="none" spc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2000" b="1" i="1" cap="none" spc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000" b="1" cap="none" spc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000" b="1" i="1" cap="none" spc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cap="none" spc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sz="2000" b="1" cap="none" spc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2000" b="1" i="1" cap="none" spc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sz="2000" b="1" cap="none" spc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000" b="1" i="1" cap="none" spc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cap="none" spc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sz="2000" b="1" cap="none" spc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cap="none" spc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cap="none" spc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cap="none" spc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sz="2000" b="1" cap="none" spc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2000" b="1" i="1" cap="none" spc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000" b="1" cap="none" spc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000" b="1" i="1" cap="none" spc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cap="none" spc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sz="2000" b="1" cap="none" spc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2000" b="1" i="1" cap="none" spc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sz="2000" b="1" cap="none" spc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000" b="1" i="1" cap="none" spc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cap="none" spc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sz="2000" b="1" cap="none" spc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cap="none" spc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pPr algn="ctr"/>
                          <a:endParaRPr lang="en-US" sz="2000" b="1" cap="none" spc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/>
                          <a:lightRig rig="flood" dir="t"/>
                        </a:cell3D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b="1" i="1" cap="none" spc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800" b="1" i="1" cap="none" spc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 i="1" cap="none" spc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𝒂</m:t>
                                      </m:r>
                                    </m:e>
                                    <m:sub>
                                      <m:r>
                                        <a:rPr lang="en-US" sz="2800" b="1" cap="none" spc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800" b="1" i="1" cap="none" spc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 i="1" cap="none" spc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𝒂</m:t>
                                      </m:r>
                                    </m:e>
                                    <m:sub>
                                      <m:r>
                                        <a:rPr lang="en-US" sz="2800" b="1" cap="none" spc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r>
                            <a:rPr lang="en-US" sz="2800" b="1" cap="none" spc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b="1" i="1" cap="none" spc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800" b="1" i="1" cap="none" spc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 i="1" cap="none" spc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𝒃</m:t>
                                      </m:r>
                                    </m:e>
                                    <m:sub>
                                      <m:r>
                                        <a:rPr lang="en-US" sz="2800" b="1" cap="none" spc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800" b="1" i="1" cap="none" spc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 i="1" cap="none" spc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𝒃</m:t>
                                      </m:r>
                                    </m:e>
                                    <m:sub>
                                      <m:r>
                                        <a:rPr lang="en-US" sz="2800" b="1" cap="none" spc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r>
                            <a:rPr lang="en-US" sz="2800" b="1" cap="none" spc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 =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b="1" i="1" cap="none" spc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800" b="1" i="1" cap="none" spc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 i="1" cap="none" spc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𝒄</m:t>
                                      </m:r>
                                    </m:e>
                                    <m:sub>
                                      <m:r>
                                        <a:rPr lang="en-US" sz="2800" b="1" cap="none" spc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800" b="1" i="1" cap="none" spc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 i="1" cap="none" spc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𝒄</m:t>
                                      </m:r>
                                    </m:e>
                                    <m:sub>
                                      <m:r>
                                        <a:rPr lang="en-US" sz="2800" b="1" cap="none" spc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r>
                            <a:rPr lang="en-US" sz="2800" b="1" cap="none" spc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/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/>
                          <a:lightRig rig="flood" dir="t"/>
                        </a:cell3D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sz="2000" b="1" cap="none" spc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সঙ্গতিপূর্ণ</a:t>
                          </a:r>
                          <a:endParaRPr lang="en-US" sz="2000" b="1" cap="none" spc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/>
                          <a:lightRig rig="flood" dir="t"/>
                        </a:cell3D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sz="2000" b="1" cap="none" spc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নির্ভরশীল</a:t>
                          </a:r>
                          <a:endParaRPr lang="en-US" sz="2000" b="1" cap="none" spc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/>
                          <a:lightRig rig="flood" dir="t"/>
                        </a:cell3D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sz="2000" b="1" cap="none" spc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আছে</a:t>
                          </a:r>
                        </a:p>
                        <a:p>
                          <a:pPr algn="ctr"/>
                          <a:r>
                            <a:rPr lang="bn-IN" sz="2000" b="1" cap="none" spc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(অসংখ্য) </a:t>
                          </a:r>
                          <a:endParaRPr lang="en-US" sz="2000" b="1" cap="none" spc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/>
                          <a:lightRig rig="flood" dir="t"/>
                        </a:cell3D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52523925"/>
                      </a:ext>
                    </a:extLst>
                  </a:tr>
                  <a:tr h="10851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cap="none" spc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(iii)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/>
                          <a:lightRig rig="flood" dir="t"/>
                        </a:cell3D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cap="none" spc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cap="none" spc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sz="2000" b="1" cap="none" spc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2000" b="1" i="1" cap="none" spc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000" b="1" cap="none" spc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000" b="1" i="1" cap="none" spc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cap="none" spc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sz="2000" b="1" cap="none" spc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2000" b="1" i="1" cap="none" spc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sz="2000" b="1" cap="none" spc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000" b="1" i="1" cap="none" spc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cap="none" spc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sz="2000" b="1" cap="none" spc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cap="none" spc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cap="none" spc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cap="none" spc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sz="2000" b="1" cap="none" spc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2000" b="1" i="1" cap="none" spc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000" b="1" cap="none" spc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000" b="1" i="1" cap="none" spc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cap="none" spc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sz="2000" b="1" cap="none" spc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2000" b="1" i="1" cap="none" spc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sz="2000" b="1" cap="none" spc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000" b="1" i="1" cap="none" spc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cap="none" spc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sz="2000" b="1" cap="none" spc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cap="none" spc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pPr algn="ctr"/>
                          <a:endParaRPr lang="en-US" sz="2000" b="1" cap="none" spc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/>
                          <a:lightRig rig="flood" dir="t"/>
                        </a:cell3D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b="1" i="1" cap="none" spc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800" b="1" i="1" cap="none" spc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 i="1" cap="none" spc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𝒂</m:t>
                                      </m:r>
                                    </m:e>
                                    <m:sub>
                                      <m:r>
                                        <a:rPr lang="en-US" sz="2800" b="1" cap="none" spc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800" b="1" i="1" cap="none" spc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 i="1" cap="none" spc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𝒂</m:t>
                                      </m:r>
                                    </m:e>
                                    <m:sub>
                                      <m:r>
                                        <a:rPr lang="en-US" sz="2800" b="1" cap="none" spc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r>
                            <a:rPr lang="en-US" sz="2800" b="1" cap="none" spc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b="1" i="1" cap="none" spc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800" b="1" i="1" cap="none" spc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 i="1" cap="none" spc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𝒃</m:t>
                                      </m:r>
                                    </m:e>
                                    <m:sub>
                                      <m:r>
                                        <a:rPr lang="en-US" sz="2800" b="1" cap="none" spc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800" b="1" i="1" cap="none" spc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 i="1" cap="none" spc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𝒃</m:t>
                                      </m:r>
                                    </m:e>
                                    <m:sub>
                                      <m:r>
                                        <a:rPr lang="en-US" sz="2800" b="1" cap="none" spc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r>
                            <a:rPr lang="en-US" sz="2800" b="1" cap="none" spc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 ≠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b="1" i="1" cap="none" spc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800" b="1" i="1" cap="none" spc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 i="1" cap="none" spc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𝒄</m:t>
                                      </m:r>
                                    </m:e>
                                    <m:sub>
                                      <m:r>
                                        <a:rPr lang="en-US" sz="2800" b="1" cap="none" spc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800" b="1" i="1" cap="none" spc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 i="1" cap="none" spc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𝒄</m:t>
                                      </m:r>
                                    </m:e>
                                    <m:sub>
                                      <m:r>
                                        <a:rPr lang="en-US" sz="2800" b="1" cap="none" spc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r>
                            <a:rPr lang="en-US" sz="2800" b="1" cap="none" spc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/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/>
                          <a:lightRig rig="flood" dir="t"/>
                        </a:cell3D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sz="2000" b="1" cap="none" spc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অসঙ্গতিপূর্ণ</a:t>
                          </a:r>
                          <a:endParaRPr lang="en-US" sz="2000" b="1" cap="none" spc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/>
                          <a:lightRig rig="flood" dir="t"/>
                        </a:cell3D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sz="2000" b="1" cap="none" spc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অনির্ভরশীল</a:t>
                          </a:r>
                          <a:endParaRPr lang="en-US" sz="2000" b="1" cap="none" spc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/>
                          <a:lightRig rig="flood" dir="t"/>
                        </a:cell3D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sz="2000" b="1" cap="none" spc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নেই </a:t>
                          </a:r>
                          <a:endParaRPr lang="en-US" sz="2000" b="1" cap="none" spc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/>
                          <a:lightRig rig="flood" dir="t"/>
                        </a:cell3D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13984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5" name="Table 2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7121B3CF-CBAB-4380-9761-0DAD119A569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a14="http://schemas.microsoft.com/office/drawing/2010/main" xmlns="" xmlns:p14="http://schemas.microsoft.com/office/powerpoint/2010/main" val="1730610443"/>
                  </p:ext>
                </p:extLst>
              </p:nvPr>
            </p:nvGraphicFramePr>
            <p:xfrm>
              <a:off x="927061" y="1338474"/>
              <a:ext cx="11679316" cy="4678016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tableStyleId>{10A1B5D5-9B99-4C35-A422-299274C87663}</a:tableStyleId>
                  </a:tblPr>
                  <a:tblGrid>
                    <a:gridCol w="835866">
                      <a:extLst>
                        <a:ext uri="{9D8B030D-6E8A-4147-A177-3AD203B41FA5}">
                          <a16:colId xmlns:a14="http://schemas.microsoft.com/office/drawing/2010/main" xmlns="" xmlns:a16="http://schemas.microsoft.com/office/drawing/2014/main" val="69400143"/>
                        </a:ext>
                      </a:extLst>
                    </a:gridCol>
                    <a:gridCol w="2865902">
                      <a:extLst>
                        <a:ext uri="{9D8B030D-6E8A-4147-A177-3AD203B41FA5}">
                          <a16:colId xmlns:a14="http://schemas.microsoft.com/office/drawing/2010/main" xmlns="" xmlns:a16="http://schemas.microsoft.com/office/drawing/2014/main" val="3697398630"/>
                        </a:ext>
                      </a:extLst>
                    </a:gridCol>
                    <a:gridCol w="2961665">
                      <a:extLst>
                        <a:ext uri="{9D8B030D-6E8A-4147-A177-3AD203B41FA5}">
                          <a16:colId xmlns:a14="http://schemas.microsoft.com/office/drawing/2010/main" xmlns="" xmlns:a16="http://schemas.microsoft.com/office/drawing/2014/main" val="3591560260"/>
                        </a:ext>
                      </a:extLst>
                    </a:gridCol>
                    <a:gridCol w="1661946">
                      <a:extLst>
                        <a:ext uri="{9D8B030D-6E8A-4147-A177-3AD203B41FA5}">
                          <a16:colId xmlns:a14="http://schemas.microsoft.com/office/drawing/2010/main" xmlns="" xmlns:a16="http://schemas.microsoft.com/office/drawing/2014/main" val="3566488989"/>
                        </a:ext>
                      </a:extLst>
                    </a:gridCol>
                    <a:gridCol w="1686776">
                      <a:extLst>
                        <a:ext uri="{9D8B030D-6E8A-4147-A177-3AD203B41FA5}">
                          <a16:colId xmlns:a14="http://schemas.microsoft.com/office/drawing/2010/main" xmlns="" xmlns:a16="http://schemas.microsoft.com/office/drawing/2014/main" val="708749974"/>
                        </a:ext>
                      </a:extLst>
                    </a:gridCol>
                    <a:gridCol w="1667161">
                      <a:extLst>
                        <a:ext uri="{9D8B030D-6E8A-4147-A177-3AD203B41FA5}">
                          <a16:colId xmlns:a14="http://schemas.microsoft.com/office/drawing/2010/main" xmlns="" xmlns:a16="http://schemas.microsoft.com/office/drawing/2014/main" val="3611083565"/>
                        </a:ext>
                      </a:extLst>
                    </a:gridCol>
                  </a:tblGrid>
                  <a:tr h="1422563"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cap="none" spc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marL="135334" marR="13533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/>
                          <a:lightRig rig="flood" dir="t"/>
                        </a:cell3D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bn-IN" sz="2000" b="1" cap="none" spc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pPr algn="ctr"/>
                          <a:r>
                            <a:rPr lang="bn-IN" sz="2000" b="1" cap="none" spc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সমীকরণ জোট </a:t>
                          </a:r>
                          <a:endParaRPr lang="en-US" sz="2000" b="1" cap="none" spc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pPr algn="ctr"/>
                          <a:endParaRPr lang="en-US" sz="2000" b="1" cap="none" spc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marL="135334" marR="13533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/>
                          <a:lightRig rig="flood" dir="t"/>
                        </a:cell3D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bn-IN" sz="2000" b="1" cap="none" spc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pPr algn="ctr"/>
                          <a:r>
                            <a:rPr lang="bn-IN" sz="2000" b="1" cap="none" spc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সহগ ও ধ্রুবক পদ তুলনা</a:t>
                          </a:r>
                          <a:endParaRPr lang="en-US" sz="2000" b="1" cap="none" spc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marL="135334" marR="13533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/>
                          <a:lightRig rig="flood" dir="t"/>
                        </a:cell3D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sz="2000" b="1" cap="none" spc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সঙ্গতিপূর্ণ/অসঙ্গতিপূর্ন</a:t>
                          </a:r>
                          <a:endParaRPr lang="en-US" sz="2000" b="1" cap="none" spc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marL="135334" marR="13533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/>
                          <a:lightRig rig="flood" dir="t"/>
                        </a:cell3D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sz="2000" b="1" cap="none" spc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পরস্পর নির্ভরশীল/ অনির্ভরশীল </a:t>
                          </a:r>
                          <a:endParaRPr lang="en-US" sz="2000" b="1" cap="none" spc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marL="135334" marR="13533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/>
                          <a:lightRig rig="flood" dir="t"/>
                        </a:cell3D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sz="2000" b="1" cap="none" spc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সমাধান আছে (কয়টি)/ নেই </a:t>
                          </a:r>
                          <a:endParaRPr lang="en-US" sz="2000" b="1" cap="none" spc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marL="135334" marR="13533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/>
                          <a:lightRig rig="flood" dir="t"/>
                        </a:cell3D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4="http://schemas.microsoft.com/office/drawing/2010/main" xmlns="" xmlns:a16="http://schemas.microsoft.com/office/drawing/2014/main" val="4066707360"/>
                      </a:ext>
                    </a:extLst>
                  </a:tr>
                  <a:tr h="10851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cap="none" spc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(</a:t>
                          </a:r>
                          <a:r>
                            <a:rPr lang="en-US" sz="2000" b="1" cap="none" spc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i</a:t>
                          </a:r>
                          <a:r>
                            <a:rPr lang="en-US" sz="2000" b="1" cap="none" spc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)</a:t>
                          </a:r>
                        </a:p>
                      </a:txBody>
                      <a:tcPr marL="135334" marR="135334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/>
                          <a:lightRig rig="flood" dir="t"/>
                        </a:cell3D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5334" marR="135334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/>
                          <a:lightRig rig="flood" dir="t"/>
                        </a:cell3D>
                        <a:blipFill>
                          <a:blip r:embed="rId3"/>
                          <a:stretch>
                            <a:fillRect l="-33962" t="-135393" r="-280189" b="-2089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5334" marR="135334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/>
                          <a:lightRig rig="flood" dir="t"/>
                        </a:cell3D>
                        <a:blipFill>
                          <a:blip r:embed="rId3"/>
                          <a:stretch>
                            <a:fillRect l="-129878" t="-135393" r="-171646" b="-2089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sz="2000" b="1" cap="none" spc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সঙ্গতিপূর্ণ</a:t>
                          </a:r>
                          <a:endParaRPr lang="en-US" sz="2000" b="1" cap="none" spc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marL="135334" marR="135334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/>
                          <a:lightRig rig="flood" dir="t"/>
                        </a:cell3D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sz="2000" b="1" cap="none" spc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অনির্ভরশীল</a:t>
                          </a:r>
                          <a:endParaRPr lang="en-US" sz="2000" b="1" cap="none" spc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marL="135334" marR="135334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/>
                          <a:lightRig rig="flood" dir="t"/>
                        </a:cell3D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sz="2000" b="1" cap="none" spc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আছে </a:t>
                          </a:r>
                        </a:p>
                        <a:p>
                          <a:pPr algn="ctr"/>
                          <a:r>
                            <a:rPr lang="bn-IN" sz="2000" b="1" cap="none" spc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(একটিমাত্র) </a:t>
                          </a:r>
                          <a:endParaRPr lang="en-US" sz="2000" b="1" cap="none" spc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marL="135334" marR="135334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/>
                          <a:lightRig rig="flood" dir="t"/>
                        </a:cell3D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4="http://schemas.microsoft.com/office/drawing/2010/main" xmlns="" xmlns:a16="http://schemas.microsoft.com/office/drawing/2014/main" val="2117663458"/>
                      </a:ext>
                    </a:extLst>
                  </a:tr>
                  <a:tr h="10851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cap="none" spc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(ii)</a:t>
                          </a:r>
                        </a:p>
                      </a:txBody>
                      <a:tcPr marL="135334" marR="135334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/>
                          <a:lightRig rig="flood" dir="t"/>
                        </a:cell3D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5334" marR="135334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/>
                          <a:lightRig rig="flood" dir="t"/>
                        </a:cell3D>
                        <a:blipFill>
                          <a:blip r:embed="rId3"/>
                          <a:stretch>
                            <a:fillRect l="-33962" t="-235393" r="-280189" b="-1089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5334" marR="135334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/>
                          <a:lightRig rig="flood" dir="t"/>
                        </a:cell3D>
                        <a:blipFill>
                          <a:blip r:embed="rId3"/>
                          <a:stretch>
                            <a:fillRect l="-129878" t="-235393" r="-171646" b="-1089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sz="2000" b="1" cap="none" spc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সঙ্গতিপূর্ণ</a:t>
                          </a:r>
                          <a:endParaRPr lang="en-US" sz="2000" b="1" cap="none" spc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marL="135334" marR="135334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/>
                          <a:lightRig rig="flood" dir="t"/>
                        </a:cell3D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sz="2000" b="1" cap="none" spc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নির্ভরশীল</a:t>
                          </a:r>
                          <a:endParaRPr lang="en-US" sz="2000" b="1" cap="none" spc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marL="135334" marR="135334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/>
                          <a:lightRig rig="flood" dir="t"/>
                        </a:cell3D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sz="2000" b="1" cap="none" spc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আছে</a:t>
                          </a:r>
                        </a:p>
                        <a:p>
                          <a:pPr algn="ctr"/>
                          <a:r>
                            <a:rPr lang="bn-IN" sz="2000" b="1" cap="none" spc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(অসংখ্য) </a:t>
                          </a:r>
                          <a:endParaRPr lang="en-US" sz="2000" b="1" cap="none" spc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marL="135334" marR="135334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/>
                          <a:lightRig rig="flood" dir="t"/>
                        </a:cell3D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4="http://schemas.microsoft.com/office/drawing/2010/main" xmlns="" xmlns:a16="http://schemas.microsoft.com/office/drawing/2014/main" val="2752523925"/>
                      </a:ext>
                    </a:extLst>
                  </a:tr>
                  <a:tr h="10851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cap="none" spc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(iii)</a:t>
                          </a:r>
                        </a:p>
                      </a:txBody>
                      <a:tcPr marL="135334" marR="135334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/>
                          <a:lightRig rig="flood" dir="t"/>
                        </a:cell3D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5334" marR="135334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/>
                          <a:lightRig rig="flood" dir="t"/>
                        </a:cell3D>
                        <a:blipFill>
                          <a:blip r:embed="rId3"/>
                          <a:stretch>
                            <a:fillRect l="-33962" t="-335393" r="-280189" b="-89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5334" marR="135334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/>
                          <a:lightRig rig="flood" dir="t"/>
                        </a:cell3D>
                        <a:blipFill>
                          <a:blip r:embed="rId3"/>
                          <a:stretch>
                            <a:fillRect l="-129878" t="-335393" r="-171646" b="-89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sz="2000" b="1" cap="none" spc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অসঙ্গতিপূর্ণ</a:t>
                          </a:r>
                          <a:endParaRPr lang="en-US" sz="2000" b="1" cap="none" spc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marL="135334" marR="135334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/>
                          <a:lightRig rig="flood" dir="t"/>
                        </a:cell3D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sz="2000" b="1" cap="none" spc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অনির্ভরশীল</a:t>
                          </a:r>
                          <a:endParaRPr lang="en-US" sz="2000" b="1" cap="none" spc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marL="135334" marR="135334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/>
                          <a:lightRig rig="flood" dir="t"/>
                        </a:cell3D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sz="2000" b="1" cap="none" spc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নেই </a:t>
                          </a:r>
                          <a:endParaRPr lang="en-US" sz="2000" b="1" cap="none" spc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marL="135334" marR="135334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/>
                          <a:lightRig rig="flood" dir="t"/>
                        </a:cell3D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4="http://schemas.microsoft.com/office/drawing/2010/main" xmlns="" xmlns:a16="http://schemas.microsoft.com/office/drawing/2014/main" val="26913984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4" name="Oval 33">
            <a:extLst>
              <a:ext uri="{FF2B5EF4-FFF2-40B4-BE49-F238E27FC236}">
                <a16:creationId xmlns="" xmlns:a16="http://schemas.microsoft.com/office/drawing/2014/main" id="{103EB53A-C444-44AF-9137-FA986CAF4CAC}"/>
              </a:ext>
            </a:extLst>
          </p:cNvPr>
          <p:cNvSpPr/>
          <p:nvPr/>
        </p:nvSpPr>
        <p:spPr>
          <a:xfrm>
            <a:off x="11591685" y="927657"/>
            <a:ext cx="509956" cy="344557"/>
          </a:xfrm>
          <a:prstGeom prst="ellipse">
            <a:avLst/>
          </a:prstGeom>
          <a:solidFill>
            <a:schemeClr val="accent1">
              <a:alpha val="84000"/>
            </a:schemeClr>
          </a:solidFill>
          <a:scene3d>
            <a:camera prst="orthographicFront"/>
            <a:lightRig rig="threePt" dir="t"/>
          </a:scene3d>
          <a:sp3d>
            <a:bevelT w="184150" h="171450"/>
            <a:bevelB w="152400" h="184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2DD11BAC-D64B-4C47-B11E-498B34D90089}"/>
              </a:ext>
            </a:extLst>
          </p:cNvPr>
          <p:cNvSpPr/>
          <p:nvPr/>
        </p:nvSpPr>
        <p:spPr>
          <a:xfrm>
            <a:off x="1451412" y="927657"/>
            <a:ext cx="509956" cy="344557"/>
          </a:xfrm>
          <a:prstGeom prst="ellipse">
            <a:avLst/>
          </a:prstGeom>
          <a:solidFill>
            <a:schemeClr val="accent1">
              <a:alpha val="84000"/>
            </a:schemeClr>
          </a:solidFill>
          <a:scene3d>
            <a:camera prst="orthographicFront"/>
            <a:lightRig rig="threePt" dir="t"/>
          </a:scene3d>
          <a:sp3d>
            <a:bevelT w="184150" h="171450"/>
            <a:bevelB w="152400" h="184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5F52F614-BC3D-4B52-BDA4-C303858B6787}"/>
              </a:ext>
            </a:extLst>
          </p:cNvPr>
          <p:cNvSpPr txBox="1"/>
          <p:nvPr/>
        </p:nvSpPr>
        <p:spPr>
          <a:xfrm>
            <a:off x="3736403" y="125490"/>
            <a:ext cx="60606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চার্ট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G 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3533438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052704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4453E971-A229-433A-9676-A785CEEC9C6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328983"/>
                  </p:ext>
                </p:extLst>
              </p:nvPr>
            </p:nvGraphicFramePr>
            <p:xfrm>
              <a:off x="477077" y="2100469"/>
              <a:ext cx="8189843" cy="4114800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2014332">
                      <a:extLst>
                        <a:ext uri="{9D8B030D-6E8A-4147-A177-3AD203B41FA5}">
                          <a16:colId xmlns:a16="http://schemas.microsoft.com/office/drawing/2014/main" val="3697398630"/>
                        </a:ext>
                      </a:extLst>
                    </a:gridCol>
                    <a:gridCol w="556590">
                      <a:extLst>
                        <a:ext uri="{9D8B030D-6E8A-4147-A177-3AD203B41FA5}">
                          <a16:colId xmlns:a16="http://schemas.microsoft.com/office/drawing/2014/main" val="2279291963"/>
                        </a:ext>
                      </a:extLst>
                    </a:gridCol>
                    <a:gridCol w="543339">
                      <a:extLst>
                        <a:ext uri="{9D8B030D-6E8A-4147-A177-3AD203B41FA5}">
                          <a16:colId xmlns:a16="http://schemas.microsoft.com/office/drawing/2014/main" val="3591560260"/>
                        </a:ext>
                      </a:extLst>
                    </a:gridCol>
                    <a:gridCol w="556591">
                      <a:extLst>
                        <a:ext uri="{9D8B030D-6E8A-4147-A177-3AD203B41FA5}">
                          <a16:colId xmlns:a16="http://schemas.microsoft.com/office/drawing/2014/main" val="4151644382"/>
                        </a:ext>
                      </a:extLst>
                    </a:gridCol>
                    <a:gridCol w="1272209">
                      <a:extLst>
                        <a:ext uri="{9D8B030D-6E8A-4147-A177-3AD203B41FA5}">
                          <a16:colId xmlns:a16="http://schemas.microsoft.com/office/drawing/2014/main" val="4061345337"/>
                        </a:ext>
                      </a:extLst>
                    </a:gridCol>
                    <a:gridCol w="1232452">
                      <a:extLst>
                        <a:ext uri="{9D8B030D-6E8A-4147-A177-3AD203B41FA5}">
                          <a16:colId xmlns:a16="http://schemas.microsoft.com/office/drawing/2014/main" val="3566488989"/>
                        </a:ext>
                      </a:extLst>
                    </a:gridCol>
                    <a:gridCol w="1166195">
                      <a:extLst>
                        <a:ext uri="{9D8B030D-6E8A-4147-A177-3AD203B41FA5}">
                          <a16:colId xmlns:a16="http://schemas.microsoft.com/office/drawing/2014/main" val="708749974"/>
                        </a:ext>
                      </a:extLst>
                    </a:gridCol>
                    <a:gridCol w="848135">
                      <a:extLst>
                        <a:ext uri="{9D8B030D-6E8A-4147-A177-3AD203B41FA5}">
                          <a16:colId xmlns:a16="http://schemas.microsoft.com/office/drawing/2014/main" val="3611083565"/>
                        </a:ext>
                      </a:extLst>
                    </a:gridCol>
                  </a:tblGrid>
                  <a:tr h="95299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sz="2000" b="1" dirty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সমীকরণ জোট 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𝐚</m:t>
                                    </m:r>
                                  </m:e>
                                  <m:sub>
                                    <m:r>
                                      <a:rPr lang="en-US" sz="2000" b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  <m:r>
                                  <a:rPr lang="en-US" sz="2000" b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𝐛</m:t>
                                    </m:r>
                                  </m:e>
                                  <m:sub>
                                    <m:r>
                                      <a:rPr lang="en-US" sz="2000" b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𝐲</m:t>
                                </m:r>
                                <m:r>
                                  <a:rPr lang="en-US" sz="2000" b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𝐜</m:t>
                                    </m:r>
                                  </m:e>
                                  <m:sub>
                                    <m:r>
                                      <a:rPr lang="en-US" sz="2000" b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𝐚</m:t>
                                    </m:r>
                                  </m:e>
                                  <m:sub>
                                    <m:r>
                                      <a:rPr lang="en-US" sz="2000" b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  <m:r>
                                  <a:rPr lang="en-US" sz="2000" b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𝐛</m:t>
                                    </m:r>
                                  </m:e>
                                  <m:sub>
                                    <m:r>
                                      <a:rPr lang="en-US" sz="2000" b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𝐲</m:t>
                                </m:r>
                                <m:r>
                                  <a:rPr lang="en-US" sz="2000" b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𝐜</m:t>
                                    </m:r>
                                  </m:e>
                                  <m:sub>
                                    <m:r>
                                      <a:rPr lang="en-US" sz="2000" b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dirty="0">
                            <a:solidFill>
                              <a:schemeClr val="tx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0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𝐚</m:t>
                                        </m:r>
                                      </m:e>
                                      <m:sub>
                                        <m:r>
                                          <a:rPr lang="en-US" sz="2000" b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0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𝐚</m:t>
                                        </m:r>
                                      </m:e>
                                      <m:sub>
                                        <m:r>
                                          <a:rPr lang="en-US" sz="2000" b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0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𝐛</m:t>
                                        </m:r>
                                      </m:e>
                                      <m:sub>
                                        <m:r>
                                          <a:rPr lang="en-US" sz="2000" b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0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𝐛</m:t>
                                        </m:r>
                                      </m:e>
                                      <m:sub>
                                        <m:r>
                                          <a:rPr lang="en-US" sz="2000" b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0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𝐜</m:t>
                                        </m:r>
                                      </m:e>
                                      <m:sub>
                                        <m:r>
                                          <a:rPr lang="en-US" sz="2000" b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0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𝐜</m:t>
                                        </m:r>
                                      </m:e>
                                      <m:sub>
                                        <m:r>
                                          <a:rPr lang="en-US" sz="2000" b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bn-IN" sz="2000" b="1" dirty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অনুপাতগুলোর মধ্যে সম্পর্ক 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bn-IN" sz="2000" b="1" dirty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সঙ্গতিপূর্ণ/</a:t>
                          </a:r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/>
                          </a:r>
                          <a:r>
                            <a:rPr lang="bn-IN" sz="2000" b="1" dirty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অসঙ্গতিপূর্ন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bn-IN" sz="2000" b="1" dirty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পরস্পর নির্ভরশীল/ অনির্ভরশীল 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bn-IN" sz="2000" b="1" dirty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সমাধান আছে (কয়টি)/ নেই 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66707360"/>
                      </a:ext>
                    </a:extLst>
                  </a:tr>
                  <a:tr h="3622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err="1">
                              <a:solidFill>
                                <a:schemeClr val="tx1"/>
                              </a:solidFill>
                            </a:rPr>
                            <a:t>x+y</a:t>
                          </a:r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</a:rPr>
                            <a:t> =1</a:t>
                          </a:r>
                        </a:p>
                        <a:p>
                          <a:pPr algn="ctr"/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</a:rPr>
                            <a:t>3x-3y = 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17663458"/>
                      </a:ext>
                    </a:extLst>
                  </a:tr>
                  <a:tr h="3622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err="1">
                              <a:solidFill>
                                <a:schemeClr val="tx1"/>
                              </a:solidFill>
                            </a:rPr>
                            <a:t>x+y</a:t>
                          </a:r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</a:rPr>
                            <a:t> =1</a:t>
                          </a:r>
                        </a:p>
                        <a:p>
                          <a:pPr algn="ctr"/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</a:rPr>
                            <a:t>3x+3y = 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52523925"/>
                      </a:ext>
                    </a:extLst>
                  </a:tr>
                  <a:tr h="3622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</a:rPr>
                            <a:t>5x+5y = 8</a:t>
                          </a:r>
                        </a:p>
                        <a:p>
                          <a:pPr algn="ctr"/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</a:rPr>
                            <a:t>3x+3y=1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9139847"/>
                      </a:ext>
                    </a:extLst>
                  </a:tr>
                  <a:tr h="3622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err="1">
                              <a:solidFill>
                                <a:schemeClr val="tx1"/>
                              </a:solidFill>
                            </a:rPr>
                            <a:t>x+y</a:t>
                          </a:r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</a:rPr>
                            <a:t> = 0</a:t>
                          </a:r>
                        </a:p>
                        <a:p>
                          <a:pPr algn="ctr"/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</a:rPr>
                            <a:t>3x-3y = 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0422914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4453E971-A229-433A-9676-A785CEEC9C6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a14="http://schemas.microsoft.com/office/drawing/2010/main" xmlns="" xmlns:p14="http://schemas.microsoft.com/office/powerpoint/2010/main" val="322328983"/>
                  </p:ext>
                </p:extLst>
              </p:nvPr>
            </p:nvGraphicFramePr>
            <p:xfrm>
              <a:off x="706092" y="2100469"/>
              <a:ext cx="12121253" cy="4114800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2981281">
                      <a:extLst>
                        <a:ext uri="{9D8B030D-6E8A-4147-A177-3AD203B41FA5}">
                          <a16:colId xmlns:a14="http://schemas.microsoft.com/office/drawing/2010/main" xmlns="" xmlns:a16="http://schemas.microsoft.com/office/drawing/2014/main" val="3697398630"/>
                        </a:ext>
                      </a:extLst>
                    </a:gridCol>
                    <a:gridCol w="823773">
                      <a:extLst>
                        <a:ext uri="{9D8B030D-6E8A-4147-A177-3AD203B41FA5}">
                          <a16:colId xmlns:a14="http://schemas.microsoft.com/office/drawing/2010/main" xmlns="" xmlns:a16="http://schemas.microsoft.com/office/drawing/2014/main" val="2279291963"/>
                        </a:ext>
                      </a:extLst>
                    </a:gridCol>
                    <a:gridCol w="804161">
                      <a:extLst>
                        <a:ext uri="{9D8B030D-6E8A-4147-A177-3AD203B41FA5}">
                          <a16:colId xmlns:a14="http://schemas.microsoft.com/office/drawing/2010/main" xmlns="" xmlns:a16="http://schemas.microsoft.com/office/drawing/2014/main" val="3591560260"/>
                        </a:ext>
                      </a:extLst>
                    </a:gridCol>
                    <a:gridCol w="823774">
                      <a:extLst>
                        <a:ext uri="{9D8B030D-6E8A-4147-A177-3AD203B41FA5}">
                          <a16:colId xmlns:a14="http://schemas.microsoft.com/office/drawing/2010/main" xmlns="" xmlns:a16="http://schemas.microsoft.com/office/drawing/2014/main" val="4151644382"/>
                        </a:ext>
                      </a:extLst>
                    </a:gridCol>
                    <a:gridCol w="1882914">
                      <a:extLst>
                        <a:ext uri="{9D8B030D-6E8A-4147-A177-3AD203B41FA5}">
                          <a16:colId xmlns:a14="http://schemas.microsoft.com/office/drawing/2010/main" xmlns="" xmlns:a16="http://schemas.microsoft.com/office/drawing/2014/main" val="4061345337"/>
                        </a:ext>
                      </a:extLst>
                    </a:gridCol>
                    <a:gridCol w="1824072">
                      <a:extLst>
                        <a:ext uri="{9D8B030D-6E8A-4147-A177-3AD203B41FA5}">
                          <a16:colId xmlns:a14="http://schemas.microsoft.com/office/drawing/2010/main" xmlns="" xmlns:a16="http://schemas.microsoft.com/office/drawing/2014/main" val="3566488989"/>
                        </a:ext>
                      </a:extLst>
                    </a:gridCol>
                    <a:gridCol w="1726009">
                      <a:extLst>
                        <a:ext uri="{9D8B030D-6E8A-4147-A177-3AD203B41FA5}">
                          <a16:colId xmlns:a14="http://schemas.microsoft.com/office/drawing/2010/main" xmlns="" xmlns:a16="http://schemas.microsoft.com/office/drawing/2014/main" val="708749974"/>
                        </a:ext>
                      </a:extLst>
                    </a:gridCol>
                    <a:gridCol w="1255269">
                      <a:extLst>
                        <a:ext uri="{9D8B030D-6E8A-4147-A177-3AD203B41FA5}">
                          <a16:colId xmlns:a14="http://schemas.microsoft.com/office/drawing/2010/main" xmlns="" xmlns:a16="http://schemas.microsoft.com/office/drawing/2014/main" val="3611083565"/>
                        </a:ext>
                      </a:extLst>
                    </a:gridCol>
                  </a:tblGrid>
                  <a:tr h="13106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5334" marR="13533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2" t="-2326" r="-306647" b="-2227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5334" marR="13533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64835" t="-2326" r="-1015385" b="-2227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5334" marR="13533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75281" t="-2326" r="-938202" b="-2227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5334" marR="13533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62637" t="-2326" r="-817582" b="-2227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bn-IN" sz="2000" b="1" dirty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অনুপাতগুলোর মধ্যে সম্পর্ক 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marL="135334" marR="13533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bn-IN" sz="2000" b="1" dirty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সঙ্গতিপূর্ণ/অসঙ্গতিপূর্ন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marL="135334" marR="13533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bn-IN" sz="2000" b="1" dirty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পরস্পর নির্ভরশীল/ অনির্ভরশীল 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marL="135334" marR="13533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bn-IN" sz="2000" b="1" dirty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সমাধান আছে (কয়টি)/ নেই 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marL="135334" marR="13533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4="http://schemas.microsoft.com/office/drawing/2010/main" xmlns="" xmlns:a16="http://schemas.microsoft.com/office/drawing/2014/main" val="4066707360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err="1">
                              <a:solidFill>
                                <a:schemeClr val="tx1"/>
                              </a:solidFill>
                            </a:rPr>
                            <a:t>x+y</a:t>
                          </a:r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</a:rPr>
                            <a:t> =1</a:t>
                          </a:r>
                        </a:p>
                        <a:p>
                          <a:pPr algn="ctr"/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</a:rPr>
                            <a:t>3x-3y = 2</a:t>
                          </a:r>
                        </a:p>
                      </a:txBody>
                      <a:tcPr marL="135334" marR="13533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35334" marR="13533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35334" marR="13533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35334" marR="13533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35334" marR="13533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35334" marR="13533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35334" marR="13533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35334" marR="13533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4="http://schemas.microsoft.com/office/drawing/2010/main" xmlns="" xmlns:a16="http://schemas.microsoft.com/office/drawing/2014/main" val="2117663458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err="1">
                              <a:solidFill>
                                <a:schemeClr val="tx1"/>
                              </a:solidFill>
                            </a:rPr>
                            <a:t>x+y</a:t>
                          </a:r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</a:rPr>
                            <a:t> =1</a:t>
                          </a:r>
                        </a:p>
                        <a:p>
                          <a:pPr algn="ctr"/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</a:rPr>
                            <a:t>3x+3y = 3</a:t>
                          </a:r>
                        </a:p>
                      </a:txBody>
                      <a:tcPr marL="135334" marR="13533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35334" marR="13533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35334" marR="13533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35334" marR="13533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35334" marR="13533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35334" marR="13533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35334" marR="13533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35334" marR="13533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4="http://schemas.microsoft.com/office/drawing/2010/main" xmlns="" xmlns:a16="http://schemas.microsoft.com/office/drawing/2014/main" val="2752523925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</a:rPr>
                            <a:t>5x+5y = 8</a:t>
                          </a:r>
                        </a:p>
                        <a:p>
                          <a:pPr algn="ctr"/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</a:rPr>
                            <a:t>3x+3y=1</a:t>
                          </a:r>
                        </a:p>
                      </a:txBody>
                      <a:tcPr marL="135334" marR="13533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35334" marR="13533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35334" marR="13533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35334" marR="13533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35334" marR="13533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35334" marR="13533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35334" marR="13533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35334" marR="13533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4="http://schemas.microsoft.com/office/drawing/2010/main" xmlns="" xmlns:a16="http://schemas.microsoft.com/office/drawing/2014/main" val="26913984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err="1">
                              <a:solidFill>
                                <a:schemeClr val="tx1"/>
                              </a:solidFill>
                            </a:rPr>
                            <a:t>x+y</a:t>
                          </a:r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</a:rPr>
                            <a:t> = 0</a:t>
                          </a:r>
                        </a:p>
                        <a:p>
                          <a:pPr algn="ctr"/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</a:rPr>
                            <a:t>3x-3y = 0</a:t>
                          </a:r>
                        </a:p>
                      </a:txBody>
                      <a:tcPr marL="135334" marR="13533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35334" marR="13533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35334" marR="13533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35334" marR="13533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35334" marR="13533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35334" marR="13533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35334" marR="13533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35334" marR="13533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4="http://schemas.microsoft.com/office/drawing/2010/main" xmlns="" xmlns:a16="http://schemas.microsoft.com/office/drawing/2014/main" val="360422914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E37B8C1-AAD6-4F6D-9CA5-163DB0FBABB2}"/>
              </a:ext>
            </a:extLst>
          </p:cNvPr>
          <p:cNvSpPr txBox="1"/>
          <p:nvPr/>
        </p:nvSpPr>
        <p:spPr>
          <a:xfrm>
            <a:off x="225553" y="1222080"/>
            <a:ext cx="3226454" cy="523220"/>
          </a:xfrm>
          <a:prstGeom prst="homePlat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ছকটি পূর্ণ কর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29EABE6-F9D3-419C-A30B-FA80D9C39B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435" y="159026"/>
            <a:ext cx="2975872" cy="1484245"/>
          </a:xfrm>
          <a:prstGeom prst="rect">
            <a:avLst/>
          </a:prstGeom>
        </p:spPr>
      </p:pic>
      <p:sp>
        <p:nvSpPr>
          <p:cNvPr id="8" name="Trapezoid 7">
            <a:extLst>
              <a:ext uri="{FF2B5EF4-FFF2-40B4-BE49-F238E27FC236}">
                <a16:creationId xmlns="" xmlns:a16="http://schemas.microsoft.com/office/drawing/2014/main" id="{30368DB2-FA99-44CF-A559-06FFD9E612C6}"/>
              </a:ext>
            </a:extLst>
          </p:cNvPr>
          <p:cNvSpPr/>
          <p:nvPr/>
        </p:nvSpPr>
        <p:spPr>
          <a:xfrm>
            <a:off x="4413078" y="477078"/>
            <a:ext cx="4118873" cy="1166192"/>
          </a:xfrm>
          <a:prstGeom prst="trapezoid">
            <a:avLst/>
          </a:prstGeom>
          <a:solidFill>
            <a:schemeClr val="tx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B508087-D06E-4ECB-B788-FA13B1B62D41}"/>
              </a:ext>
            </a:extLst>
          </p:cNvPr>
          <p:cNvSpPr/>
          <p:nvPr/>
        </p:nvSpPr>
        <p:spPr>
          <a:xfrm>
            <a:off x="4742477" y="767786"/>
            <a:ext cx="23391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b="1" dirty="0">
                <a:gradFill flip="none" rotWithShape="1">
                  <a:gsLst>
                    <a:gs pos="24000">
                      <a:srgbClr val="00B050">
                        <a:alpha val="74000"/>
                        <a:lumMod val="65000"/>
                        <a:lumOff val="35000"/>
                      </a:srgbClr>
                    </a:gs>
                    <a:gs pos="54000">
                      <a:schemeClr val="bg1">
                        <a:lumMod val="30000"/>
                        <a:lumOff val="70000"/>
                        <a:alpha val="65000"/>
                      </a:schemeClr>
                    </a:gs>
                    <a:gs pos="84000">
                      <a:srgbClr val="FF0000">
                        <a:alpha val="87000"/>
                        <a:lumMod val="74000"/>
                        <a:lumOff val="26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000" b="1" dirty="0">
              <a:gradFill flip="none" rotWithShape="1">
                <a:gsLst>
                  <a:gs pos="24000">
                    <a:srgbClr val="00B050">
                      <a:alpha val="74000"/>
                      <a:lumMod val="65000"/>
                      <a:lumOff val="35000"/>
                    </a:srgbClr>
                  </a:gs>
                  <a:gs pos="54000">
                    <a:schemeClr val="bg1">
                      <a:lumMod val="30000"/>
                      <a:lumOff val="70000"/>
                      <a:alpha val="65000"/>
                    </a:schemeClr>
                  </a:gs>
                  <a:gs pos="84000">
                    <a:srgbClr val="FF0000">
                      <a:alpha val="87000"/>
                      <a:lumMod val="74000"/>
                      <a:lumOff val="26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G 2 (4)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3533438" cy="68579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318906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G 2 (4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3533438" cy="685799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11DD9B8-A1CA-417E-8079-2253F43E82F0}"/>
              </a:ext>
            </a:extLst>
          </p:cNvPr>
          <p:cNvSpPr/>
          <p:nvPr/>
        </p:nvSpPr>
        <p:spPr>
          <a:xfrm rot="20350076">
            <a:off x="10033307" y="856029"/>
            <a:ext cx="312310" cy="222871"/>
          </a:xfrm>
          <a:prstGeom prst="rect">
            <a:avLst/>
          </a:prstGeom>
          <a:noFill/>
          <a:ln w="28575">
            <a:solidFill>
              <a:srgbClr val="0068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1FE2AF46-5DBA-423B-94DA-64E97884D3A4}"/>
              </a:ext>
            </a:extLst>
          </p:cNvPr>
          <p:cNvSpPr/>
          <p:nvPr/>
        </p:nvSpPr>
        <p:spPr>
          <a:xfrm>
            <a:off x="5695512" y="557044"/>
            <a:ext cx="300614" cy="203113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Flowchart: Terminator 3">
            <a:extLst>
              <a:ext uri="{FF2B5EF4-FFF2-40B4-BE49-F238E27FC236}">
                <a16:creationId xmlns="" xmlns:a16="http://schemas.microsoft.com/office/drawing/2014/main" id="{B7D0D1E4-A442-4420-9952-54EB62378E82}"/>
              </a:ext>
            </a:extLst>
          </p:cNvPr>
          <p:cNvSpPr/>
          <p:nvPr/>
        </p:nvSpPr>
        <p:spPr>
          <a:xfrm>
            <a:off x="6121048" y="940920"/>
            <a:ext cx="3204337" cy="679841"/>
          </a:xfrm>
          <a:prstGeom prst="flowChartTerminator">
            <a:avLst/>
          </a:prstGeom>
          <a:solidFill>
            <a:srgbClr val="6699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lowchart: Terminator 4">
            <a:extLst>
              <a:ext uri="{FF2B5EF4-FFF2-40B4-BE49-F238E27FC236}">
                <a16:creationId xmlns="" xmlns:a16="http://schemas.microsoft.com/office/drawing/2014/main" id="{3EEC9115-0E35-4E9A-BA11-394D2304BE46}"/>
              </a:ext>
            </a:extLst>
          </p:cNvPr>
          <p:cNvSpPr/>
          <p:nvPr/>
        </p:nvSpPr>
        <p:spPr>
          <a:xfrm>
            <a:off x="6715720" y="710663"/>
            <a:ext cx="3016130" cy="700054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lowchart: Terminator 5">
            <a:extLst>
              <a:ext uri="{FF2B5EF4-FFF2-40B4-BE49-F238E27FC236}">
                <a16:creationId xmlns="" xmlns:a16="http://schemas.microsoft.com/office/drawing/2014/main" id="{2A6FBE9F-9F21-4396-921C-892C02086C88}"/>
              </a:ext>
            </a:extLst>
          </p:cNvPr>
          <p:cNvSpPr/>
          <p:nvPr/>
        </p:nvSpPr>
        <p:spPr>
          <a:xfrm>
            <a:off x="5714294" y="825793"/>
            <a:ext cx="4309445" cy="679841"/>
          </a:xfrm>
          <a:prstGeom prst="flowChartTerminator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1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 সম্মত শিক্ষা, উন্নত জাতি গঠনে সহায়ক </a:t>
            </a:r>
            <a:endParaRPr lang="en-US" sz="1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B78BAAA9-5785-4B71-8B6E-9AF270EE9D94}"/>
              </a:ext>
            </a:extLst>
          </p:cNvPr>
          <p:cNvSpPr/>
          <p:nvPr/>
        </p:nvSpPr>
        <p:spPr>
          <a:xfrm>
            <a:off x="5521098" y="856753"/>
            <a:ext cx="419360" cy="28334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Isosceles Triangle 7">
            <a:extLst>
              <a:ext uri="{FF2B5EF4-FFF2-40B4-BE49-F238E27FC236}">
                <a16:creationId xmlns="" xmlns:a16="http://schemas.microsoft.com/office/drawing/2014/main" id="{694C29C1-5D7C-457C-B3A5-FF2592EB86B7}"/>
              </a:ext>
            </a:extLst>
          </p:cNvPr>
          <p:cNvSpPr/>
          <p:nvPr/>
        </p:nvSpPr>
        <p:spPr>
          <a:xfrm>
            <a:off x="5562743" y="1421226"/>
            <a:ext cx="419360" cy="249381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8451FCC-9A19-456B-924A-14650DC61E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r="19803"/>
          <a:stretch/>
        </p:blipFill>
        <p:spPr>
          <a:xfrm rot="19118311">
            <a:off x="9661461" y="578275"/>
            <a:ext cx="148063" cy="23193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84D0FAA2-9BDD-4791-9CA9-BF64EE2CE2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0637" y="244852"/>
            <a:ext cx="1330221" cy="89877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B8B24D8-276D-4A8A-943B-999DBCB28767}"/>
              </a:ext>
            </a:extLst>
          </p:cNvPr>
          <p:cNvSpPr txBox="1"/>
          <p:nvPr/>
        </p:nvSpPr>
        <p:spPr>
          <a:xfrm>
            <a:off x="11323498" y="1268135"/>
            <a:ext cx="1944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৫০ মিনিট 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C9EB0ACB-634C-4CFB-B517-51B4ECCF1373}"/>
              </a:ext>
            </a:extLst>
          </p:cNvPr>
          <p:cNvGrpSpPr/>
          <p:nvPr/>
        </p:nvGrpSpPr>
        <p:grpSpPr>
          <a:xfrm>
            <a:off x="7590902" y="2005316"/>
            <a:ext cx="4970288" cy="4353083"/>
            <a:chOff x="4488694" y="2005316"/>
            <a:chExt cx="3358224" cy="4353083"/>
          </a:xfrm>
        </p:grpSpPr>
        <p:pic>
          <p:nvPicPr>
            <p:cNvPr id="25" name="Picture 24">
              <a:extLst>
                <a:ext uri="{FF2B5EF4-FFF2-40B4-BE49-F238E27FC236}">
                  <a16:creationId xmlns="" xmlns:a16="http://schemas.microsoft.com/office/drawing/2014/main" id="{8F48FD53-3A68-43B5-AF78-195E84EB4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7542" y="2005316"/>
              <a:ext cx="2935508" cy="4353083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E582256A-D58B-45CF-9053-00E9963FF76A}"/>
                </a:ext>
              </a:extLst>
            </p:cNvPr>
            <p:cNvGrpSpPr/>
            <p:nvPr/>
          </p:nvGrpSpPr>
          <p:grpSpPr>
            <a:xfrm>
              <a:off x="5922300" y="3231947"/>
              <a:ext cx="1924618" cy="1255648"/>
              <a:chOff x="9181505" y="1072036"/>
              <a:chExt cx="2063720" cy="1263988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="" xmlns:a16="http://schemas.microsoft.com/office/drawing/2014/main" id="{CD4F8B1B-3C82-483D-B3C0-5C8D7A5AAC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="" xmlns:a14="http://schemas.microsoft.com/office/drawing/2010/main">
                      <a14:imgLayer r:embed="rId10">
                        <a14:imgEffect>
                          <a14:backgroundRemoval t="4118" b="97353" l="10000" r="90000">
                            <a14:foregroundMark x1="73889" y1="56765" x2="54259" y2="88824"/>
                            <a14:foregroundMark x1="69074" y1="58824" x2="55556" y2="79706"/>
                            <a14:foregroundMark x1="61296" y1="6765" x2="72778" y2="22647"/>
                            <a14:foregroundMark x1="72778" y1="22647" x2="77778" y2="49412"/>
                            <a14:foregroundMark x1="50556" y1="94118" x2="43704" y2="93235"/>
                            <a14:foregroundMark x1="42593" y1="93235" x2="34444" y2="88824"/>
                            <a14:foregroundMark x1="33704" y1="87353" x2="26852" y2="77059"/>
                            <a14:foregroundMark x1="26296" y1="76471" x2="20556" y2="55294"/>
                            <a14:foregroundMark x1="20556" y1="53529" x2="20926" y2="40294"/>
                            <a14:foregroundMark x1="52407" y1="93235" x2="51296" y2="947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00767" y="1111736"/>
                <a:ext cx="1944458" cy="1224288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id="{F97F7A27-1DCE-4746-987B-938B2252FF87}"/>
                  </a:ext>
                </a:extLst>
              </p:cNvPr>
              <p:cNvSpPr/>
              <p:nvPr/>
            </p:nvSpPr>
            <p:spPr>
              <a:xfrm>
                <a:off x="9181505" y="1072036"/>
                <a:ext cx="1991084" cy="8365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IN" sz="2400" b="1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৯ম</a:t>
                </a:r>
              </a:p>
              <a:p>
                <a:pPr algn="ctr"/>
                <a:r>
                  <a:rPr lang="bn-IN" sz="2400" b="1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শ্রেণি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="" xmlns:a16="http://schemas.microsoft.com/office/drawing/2014/main" id="{6DC7FBC0-EF1F-4947-8FE2-B20ABB214150}"/>
                </a:ext>
              </a:extLst>
            </p:cNvPr>
            <p:cNvGrpSpPr/>
            <p:nvPr/>
          </p:nvGrpSpPr>
          <p:grpSpPr>
            <a:xfrm>
              <a:off x="4488694" y="3352069"/>
              <a:ext cx="1319494" cy="1367942"/>
              <a:chOff x="7448735" y="1627078"/>
              <a:chExt cx="1319494" cy="1367942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="" xmlns:a16="http://schemas.microsoft.com/office/drawing/2014/main" id="{E8823C4F-A3A2-4529-8EDB-63B620CD24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48735" y="1627078"/>
                <a:ext cx="1319494" cy="1367942"/>
              </a:xfrm>
              <a:prstGeom prst="rect">
                <a:avLst/>
              </a:prstGeom>
            </p:spPr>
          </p:pic>
          <p:sp>
            <p:nvSpPr>
              <p:cNvPr id="24" name="Rectangle 23">
                <a:extLst>
                  <a:ext uri="{FF2B5EF4-FFF2-40B4-BE49-F238E27FC236}">
                    <a16:creationId xmlns="" xmlns:a16="http://schemas.microsoft.com/office/drawing/2014/main" id="{673513B3-0820-4954-8DF0-CABCEEC23934}"/>
                  </a:ext>
                </a:extLst>
              </p:cNvPr>
              <p:cNvSpPr/>
              <p:nvPr/>
            </p:nvSpPr>
            <p:spPr>
              <a:xfrm>
                <a:off x="7714786" y="2080216"/>
                <a:ext cx="53201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bn-IN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গনিত </a:t>
                </a:r>
              </a:p>
            </p:txBody>
          </p:sp>
        </p:grpSp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9F30E758-C179-40F2-9B62-F803B946C6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3244" y="3888650"/>
              <a:ext cx="1748488" cy="2068852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4608D495-7C7F-4550-AD25-C0B29B101ACF}"/>
              </a:ext>
            </a:extLst>
          </p:cNvPr>
          <p:cNvSpPr txBox="1"/>
          <p:nvPr/>
        </p:nvSpPr>
        <p:spPr>
          <a:xfrm>
            <a:off x="-60505" y="470522"/>
            <a:ext cx="67285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9" name="TextBox 11"/>
          <p:cNvSpPr txBox="1">
            <a:spLocks noChangeArrowheads="1"/>
          </p:cNvSpPr>
          <p:nvPr/>
        </p:nvSpPr>
        <p:spPr bwMode="auto">
          <a:xfrm>
            <a:off x="936992" y="4220306"/>
            <a:ext cx="6575156" cy="206210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ওয়াহেদ</a:t>
            </a:r>
            <a:r>
              <a:rPr lang="en-US" sz="32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32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3200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2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3200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নুরপুর</a:t>
            </a:r>
            <a:r>
              <a:rPr lang="en-US" sz="32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32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200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নুরপুর</a:t>
            </a:r>
            <a:r>
              <a:rPr lang="en-US" sz="32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নাসিরনগর</a:t>
            </a:r>
            <a:r>
              <a:rPr lang="en-US" sz="32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ব্রাহ্মণবাড়িয়া</a:t>
            </a:r>
            <a:r>
              <a:rPr lang="en-US" sz="32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1" name="Picture 2" descr="C:\Users\Johirul\Desktop\183072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963615" y="1325880"/>
            <a:ext cx="2665873" cy="26708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385131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898A1FB-E562-4BE7-93CD-ED66E252EC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725" y="2391508"/>
            <a:ext cx="7994443" cy="24011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4C7745F-0216-412D-835C-A55880C9A583}"/>
              </a:ext>
            </a:extLst>
          </p:cNvPr>
          <p:cNvSpPr txBox="1"/>
          <p:nvPr/>
        </p:nvSpPr>
        <p:spPr>
          <a:xfrm>
            <a:off x="3736403" y="159025"/>
            <a:ext cx="6060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gradFill flip="none" rotWithShape="1">
                  <a:gsLst>
                    <a:gs pos="24000">
                      <a:srgbClr val="00B050">
                        <a:alpha val="74000"/>
                        <a:lumMod val="65000"/>
                        <a:lumOff val="35000"/>
                      </a:srgbClr>
                    </a:gs>
                    <a:gs pos="54000">
                      <a:schemeClr val="bg1">
                        <a:lumMod val="30000"/>
                        <a:lumOff val="70000"/>
                        <a:alpha val="65000"/>
                      </a:schemeClr>
                    </a:gs>
                    <a:gs pos="84000">
                      <a:srgbClr val="FF0000">
                        <a:alpha val="87000"/>
                        <a:lumMod val="74000"/>
                        <a:lumOff val="26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4000" b="1" dirty="0">
              <a:gradFill flip="none" rotWithShape="1">
                <a:gsLst>
                  <a:gs pos="24000">
                    <a:srgbClr val="00B050">
                      <a:alpha val="74000"/>
                      <a:lumMod val="65000"/>
                      <a:lumOff val="35000"/>
                    </a:srgbClr>
                  </a:gs>
                  <a:gs pos="54000">
                    <a:schemeClr val="bg1">
                      <a:lumMod val="30000"/>
                      <a:lumOff val="70000"/>
                      <a:alpha val="65000"/>
                    </a:schemeClr>
                  </a:gs>
                  <a:gs pos="84000">
                    <a:srgbClr val="FF0000">
                      <a:alpha val="87000"/>
                      <a:lumMod val="74000"/>
                      <a:lumOff val="26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A close up of a womans face&#10;&#10;Description generated with high confidence">
            <a:extLst>
              <a:ext uri="{FF2B5EF4-FFF2-40B4-BE49-F238E27FC236}">
                <a16:creationId xmlns="" xmlns:a16="http://schemas.microsoft.com/office/drawing/2014/main" id="{CA93CD44-D301-4ED0-A88A-E49F83D207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062" y="2248729"/>
            <a:ext cx="3101413" cy="2095500"/>
          </a:xfrm>
          <a:prstGeom prst="rect">
            <a:avLst/>
          </a:prstGeom>
        </p:spPr>
      </p:pic>
      <p:graphicFrame>
        <p:nvGraphicFramePr>
          <p:cNvPr id="10" name="Object 9">
            <a:hlinkClick r:id="" action="ppaction://ole?verb=0"/>
            <a:extLst>
              <a:ext uri="{FF2B5EF4-FFF2-40B4-BE49-F238E27FC236}">
                <a16:creationId xmlns="" xmlns:a16="http://schemas.microsoft.com/office/drawing/2014/main" id="{7F619C5E-7D7F-44B4-B2EC-F1556EA4AD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585727563"/>
              </p:ext>
            </p:extLst>
          </p:nvPr>
        </p:nvGraphicFramePr>
        <p:xfrm>
          <a:off x="8554731" y="3136901"/>
          <a:ext cx="751858" cy="582613"/>
        </p:xfrm>
        <a:graphic>
          <a:graphicData uri="http://schemas.openxmlformats.org/presentationml/2006/ole">
            <p:oleObj spid="_x0000_s1093" name="Packager Shell Object" showAsIcon="1" r:id="rId5" imgW="507960" imgH="582120" progId="Package">
              <p:embed/>
            </p:oleObj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0CA90D1-673D-46EE-939D-976D17FBEE25}"/>
              </a:ext>
            </a:extLst>
          </p:cNvPr>
          <p:cNvSpPr txBox="1"/>
          <p:nvPr/>
        </p:nvSpPr>
        <p:spPr>
          <a:xfrm>
            <a:off x="8150710" y="2108882"/>
            <a:ext cx="2098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gradFill flip="none" rotWithShape="1">
                  <a:gsLst>
                    <a:gs pos="24000">
                      <a:srgbClr val="00B050">
                        <a:alpha val="74000"/>
                        <a:lumMod val="65000"/>
                        <a:lumOff val="35000"/>
                      </a:srgbClr>
                    </a:gs>
                    <a:gs pos="54000">
                      <a:schemeClr val="bg1">
                        <a:lumMod val="30000"/>
                        <a:lumOff val="70000"/>
                        <a:alpha val="65000"/>
                      </a:schemeClr>
                    </a:gs>
                    <a:gs pos="84000">
                      <a:srgbClr val="FF0000">
                        <a:alpha val="87000"/>
                        <a:lumMod val="74000"/>
                        <a:lumOff val="26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কুইজ  </a:t>
            </a:r>
            <a:endParaRPr lang="en-US" sz="4000" b="1" dirty="0">
              <a:gradFill flip="none" rotWithShape="1">
                <a:gsLst>
                  <a:gs pos="24000">
                    <a:srgbClr val="00B050">
                      <a:alpha val="74000"/>
                      <a:lumMod val="65000"/>
                      <a:lumOff val="35000"/>
                    </a:srgbClr>
                  </a:gs>
                  <a:gs pos="54000">
                    <a:schemeClr val="bg1">
                      <a:lumMod val="30000"/>
                      <a:lumOff val="70000"/>
                      <a:alpha val="65000"/>
                    </a:schemeClr>
                  </a:gs>
                  <a:gs pos="84000">
                    <a:srgbClr val="FF0000">
                      <a:alpha val="87000"/>
                      <a:lumMod val="74000"/>
                      <a:lumOff val="26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G 2 (4)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3533438" cy="68579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127807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A1FCB6E3-B793-49BC-90C0-FF930294F2E4}"/>
              </a:ext>
            </a:extLst>
          </p:cNvPr>
          <p:cNvGrpSpPr/>
          <p:nvPr/>
        </p:nvGrpSpPr>
        <p:grpSpPr>
          <a:xfrm>
            <a:off x="1956900" y="-156009"/>
            <a:ext cx="6006255" cy="2444447"/>
            <a:chOff x="1931798" y="-129505"/>
            <a:chExt cx="4150949" cy="2444447"/>
          </a:xfrm>
        </p:grpSpPr>
        <p:sp>
          <p:nvSpPr>
            <p:cNvPr id="3" name="Pentagon 1">
              <a:extLst>
                <a:ext uri="{FF2B5EF4-FFF2-40B4-BE49-F238E27FC236}">
                  <a16:creationId xmlns="" xmlns:a16="http://schemas.microsoft.com/office/drawing/2014/main" id="{8ECF2115-AAB9-4371-A00B-2BF3CB0B85D9}"/>
                </a:ext>
              </a:extLst>
            </p:cNvPr>
            <p:cNvSpPr/>
            <p:nvPr/>
          </p:nvSpPr>
          <p:spPr>
            <a:xfrm>
              <a:off x="4039096" y="825356"/>
              <a:ext cx="2043651" cy="534723"/>
            </a:xfrm>
            <a:prstGeom prst="homePlate">
              <a:avLst>
                <a:gd name="adj" fmla="val 78974"/>
              </a:avLst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8" dirty="0">
                  <a:latin typeface="NikoshBAN" pitchFamily="2" charset="0"/>
                  <a:cs typeface="NikoshBAN" pitchFamily="2" charset="0"/>
                </a:rPr>
                <a:t>বাড়ির কাজ</a:t>
              </a:r>
              <a:endParaRPr lang="en-US" sz="3208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81D94B68-6B63-4452-9643-A154E7E1F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1798" y="-129505"/>
              <a:ext cx="2510580" cy="2444447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023424C-A6D4-4FF9-88BF-6F5F24171F0E}"/>
              </a:ext>
            </a:extLst>
          </p:cNvPr>
          <p:cNvSpPr txBox="1"/>
          <p:nvPr/>
        </p:nvSpPr>
        <p:spPr>
          <a:xfrm>
            <a:off x="764935" y="2743200"/>
            <a:ext cx="12376231" cy="2331184"/>
          </a:xfrm>
          <a:prstGeom prst="horizontalScroll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spc="300" dirty="0"/>
              <a:t>x+3y =1 </a:t>
            </a:r>
            <a:r>
              <a:rPr lang="bn-IN" sz="3600" spc="300" dirty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bn-IN" sz="3600" spc="300" dirty="0"/>
              <a:t> </a:t>
            </a:r>
            <a:r>
              <a:rPr lang="en-US" sz="3600" spc="300" dirty="0"/>
              <a:t>2x-5y = 3 </a:t>
            </a:r>
            <a:r>
              <a:rPr lang="bn-IN" sz="3600" spc="300" dirty="0">
                <a:latin typeface="NikoshBAN" panose="02000000000000000000" pitchFamily="2" charset="0"/>
                <a:cs typeface="NikoshBAN" panose="02000000000000000000" pitchFamily="2" charset="0"/>
              </a:rPr>
              <a:t>সমীকরণজোট দুইটি সমঞ্জস/ অসমঞ্জস, নির্ভরশীল/অনির্ভরশীল কি না ব্যাখ্যা কর এবং এদের সমাধানের সংখ্যা নির্দেশ কর । </a:t>
            </a:r>
            <a:endParaRPr lang="en-US" sz="3600" spc="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G 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25083"/>
            <a:ext cx="13533438" cy="70830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99664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65B062C8-39B4-4DB4-80E9-9AEC93103E4F}"/>
              </a:ext>
            </a:extLst>
          </p:cNvPr>
          <p:cNvGrpSpPr/>
          <p:nvPr/>
        </p:nvGrpSpPr>
        <p:grpSpPr>
          <a:xfrm>
            <a:off x="1235661" y="1140379"/>
            <a:ext cx="11375934" cy="1668391"/>
            <a:chOff x="834886" y="1140378"/>
            <a:chExt cx="7686261" cy="1668391"/>
          </a:xfrm>
        </p:grpSpPr>
        <p:sp>
          <p:nvSpPr>
            <p:cNvPr id="3" name="Rectangle 1">
              <a:extLst>
                <a:ext uri="{FF2B5EF4-FFF2-40B4-BE49-F238E27FC236}">
                  <a16:creationId xmlns="" xmlns:a16="http://schemas.microsoft.com/office/drawing/2014/main" id="{D8E8FB7E-BDEE-460C-ACFB-6FE5680DF0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886" y="1140378"/>
              <a:ext cx="7686261" cy="1668391"/>
            </a:xfrm>
            <a:prstGeom prst="rect">
              <a:avLst/>
            </a:prstGeom>
            <a:ln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4436" rIns="9144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“ </a:t>
              </a:r>
              <a:r>
                <a:rPr kumimoji="0" lang="bn-IN" altLang="en-US" sz="32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স্বপ্ন সেটা নয় যেটা মানুষ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kumimoji="0" lang="bn-IN" altLang="en-US" sz="32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ঘুমিয়ে ঘুমিয়ে দেখে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;</a:t>
              </a:r>
              <a:b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kumimoji="0" lang="bn-IN" altLang="en-US" sz="32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স্বপ্ন সেটাই যেটা পূরনের প্রত্যাশা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kumimoji="0" lang="bn-IN" altLang="en-US" sz="32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মানুষকে ঘুমাতে দেয় না।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 ”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 dirty="0">
                  <a:ln>
                    <a:noFill/>
                  </a:ln>
                  <a:solidFill>
                    <a:srgbClr val="337AB7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  <a:hlinkClick r:id="rId2"/>
                </a:rPr>
                <a:t>  </a:t>
              </a:r>
              <a:endPara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337AB7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bn-IN" altLang="en-US" sz="2000" b="0" i="0" u="none" strike="noStrike" cap="none" normalizeH="0" baseline="0" dirty="0">
                  <a:ln>
                    <a:noFill/>
                  </a:ln>
                  <a:solidFill>
                    <a:srgbClr val="337AB7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এ</a:t>
              </a:r>
              <a:r>
                <a:rPr kumimoji="0" lang="bn-IN" altLang="en-US" sz="2000" b="0" i="0" u="none" strike="noStrike" cap="none" normalizeH="0" baseline="0" dirty="0">
                  <a:ln>
                    <a:noFill/>
                  </a:ln>
                  <a:solidFill>
                    <a:srgbClr val="337AB7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  <a:hlinkClick r:id="rId2"/>
                </a:rPr>
                <a:t> পি জে আব্দুল কালাম</a:t>
              </a:r>
              <a:endPara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7AB7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  <a:hlinkClick r:id="rId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050" b="0" i="0" u="none" strike="noStrike" cap="none" normalizeH="0" baseline="0" dirty="0">
                <a:ln>
                  <a:noFill/>
                </a:ln>
                <a:solidFill>
                  <a:srgbClr val="337AB7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050" name="Picture 2" descr="http://bani.com.bd/media/author/372/AbdulKalam.40x40.jpg">
              <a:hlinkClick r:id="rId2"/>
              <a:extLst>
                <a:ext uri="{FF2B5EF4-FFF2-40B4-BE49-F238E27FC236}">
                  <a16:creationId xmlns="" xmlns:a16="http://schemas.microsoft.com/office/drawing/2014/main" id="{2F01A78F-5502-4345-9D3B-A78360D556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2263" y="2327413"/>
              <a:ext cx="381000" cy="381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99BE70E7-433C-4918-9997-639CB62C6E61}"/>
              </a:ext>
            </a:extLst>
          </p:cNvPr>
          <p:cNvGrpSpPr/>
          <p:nvPr/>
        </p:nvGrpSpPr>
        <p:grpSpPr>
          <a:xfrm>
            <a:off x="1235660" y="3080384"/>
            <a:ext cx="11405352" cy="1761630"/>
            <a:chOff x="834886" y="3080384"/>
            <a:chExt cx="7706138" cy="176163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583365E6-C0C9-4ACC-9FB8-41F83B3C92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886" y="3080384"/>
              <a:ext cx="7706138" cy="1506809"/>
            </a:xfrm>
            <a:prstGeom prst="rect">
              <a:avLst/>
            </a:prstGeom>
            <a:ln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4436" rIns="9144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“ </a:t>
              </a:r>
              <a:r>
                <a:rPr kumimoji="0" lang="bn-IN" altLang="en-US" sz="28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যদি তুমি তোমার কাজকে স্যালুট কর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kumimoji="0" lang="bn-IN" altLang="en-US" sz="28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দেখো তোমায় আর কাউকে স্যালুট করতে হবে না। কিন্তু তুমি যদি তোমার কাজকে অসম্মান কর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kumimoji="0" lang="bn-IN" altLang="en-US" sz="28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অমর্যাদা কর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kumimoji="0" lang="bn-IN" altLang="en-US" sz="28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ফাঁকি দাও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kumimoji="0" lang="bn-IN" altLang="en-US" sz="28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তাহলে তোমায় সবাইকে স্যালুট করতে হবে।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 ”</a:t>
              </a:r>
              <a:r>
                <a:rPr kumimoji="0" lang="bn-IN" altLang="en-US" sz="28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    </a:t>
              </a:r>
              <a:r>
                <a:rPr kumimoji="0" lang="bn-IN" altLang="en-US" sz="2400" b="0" i="0" u="none" strike="noStrike" cap="none" normalizeH="0" baseline="0" dirty="0">
                  <a:ln>
                    <a:noFill/>
                  </a:ln>
                  <a:solidFill>
                    <a:srgbClr val="337AB7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এ</a:t>
              </a:r>
              <a:r>
                <a:rPr kumimoji="0" lang="bn-IN" altLang="en-US" sz="2400" b="0" i="0" u="none" strike="noStrike" cap="none" normalizeH="0" baseline="0" dirty="0">
                  <a:ln>
                    <a:noFill/>
                  </a:ln>
                  <a:solidFill>
                    <a:srgbClr val="337AB7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  <a:hlinkClick r:id="rId2"/>
                </a:rPr>
                <a:t> পি জে আব্দুল কালাম</a:t>
              </a:r>
              <a:endPara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7AB7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  <a:hlinkClick r:id="rId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337AB7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" name="Picture 2" descr="http://bani.com.bd/media/author/372/AbdulKalam.40x40.jpg">
              <a:hlinkClick r:id="rId2"/>
              <a:extLst>
                <a:ext uri="{FF2B5EF4-FFF2-40B4-BE49-F238E27FC236}">
                  <a16:creationId xmlns="" xmlns:a16="http://schemas.microsoft.com/office/drawing/2014/main" id="{6ECDB033-F7AF-451C-B865-C248048CF6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4508" y="4461014"/>
              <a:ext cx="381000" cy="381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DB584776-2285-4BC8-B0C4-B9C523A3C279}"/>
              </a:ext>
            </a:extLst>
          </p:cNvPr>
          <p:cNvGrpSpPr/>
          <p:nvPr/>
        </p:nvGrpSpPr>
        <p:grpSpPr>
          <a:xfrm>
            <a:off x="1220950" y="5289695"/>
            <a:ext cx="11405352" cy="853558"/>
            <a:chOff x="824947" y="5289695"/>
            <a:chExt cx="7706138" cy="853558"/>
          </a:xfrm>
        </p:grpSpPr>
        <p:sp>
          <p:nvSpPr>
            <p:cNvPr id="5" name="Rectangle 5">
              <a:extLst>
                <a:ext uri="{FF2B5EF4-FFF2-40B4-BE49-F238E27FC236}">
                  <a16:creationId xmlns="" xmlns:a16="http://schemas.microsoft.com/office/drawing/2014/main" id="{0FDCC0DA-F3EE-4AEC-B958-16D5458327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4947" y="5289695"/>
              <a:ext cx="7706138" cy="575785"/>
            </a:xfrm>
            <a:prstGeom prst="rect">
              <a:avLst/>
            </a:prstGeom>
            <a:ln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4436" rIns="9144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“ </a:t>
              </a:r>
              <a:r>
                <a:rPr kumimoji="0" lang="bn-IN" altLang="en-US" sz="24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একটি বই একশটি বন্ধুর সমান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.. </a:t>
              </a:r>
              <a:r>
                <a:rPr kumimoji="0" lang="bn-IN" altLang="en-US" sz="24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কিন্তু একজন ভালো বন্ধু পুরো একটি লাইব্রেরির সমান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 ”</a:t>
              </a:r>
              <a:r>
                <a:rPr kumimoji="0" lang="en-US" altLang="en-US" sz="1050" b="0" i="0" u="none" strike="noStrike" cap="none" normalizeH="0" baseline="0" dirty="0">
                  <a:ln>
                    <a:noFill/>
                  </a:ln>
                  <a:solidFill>
                    <a:srgbClr val="337AB7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  <a:hlinkClick r:id="rId2"/>
                </a:rPr>
                <a:t>  </a:t>
              </a:r>
              <a:r>
                <a:rPr kumimoji="0" lang="bn-IN" altLang="en-US" sz="2000" b="0" i="0" u="none" strike="noStrike" cap="none" normalizeH="0" baseline="0" dirty="0">
                  <a:ln>
                    <a:noFill/>
                  </a:ln>
                  <a:solidFill>
                    <a:srgbClr val="337AB7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এ</a:t>
              </a:r>
              <a:r>
                <a:rPr kumimoji="0" lang="bn-IN" altLang="en-US" sz="2000" b="0" i="0" u="none" strike="noStrike" cap="none" normalizeH="0" baseline="0" dirty="0">
                  <a:ln>
                    <a:noFill/>
                  </a:ln>
                  <a:solidFill>
                    <a:srgbClr val="337AB7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  <a:hlinkClick r:id="rId2"/>
                </a:rPr>
                <a:t> পি জে আব্দুল কালাম</a:t>
              </a:r>
              <a:endPara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7AB7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  <a:hlinkClick r:id="rId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050" b="0" i="0" u="none" strike="noStrike" cap="none" normalizeH="0" baseline="0" dirty="0">
                <a:ln>
                  <a:noFill/>
                </a:ln>
                <a:solidFill>
                  <a:srgbClr val="337AB7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0" name="Picture 2" descr="http://bani.com.bd/media/author/372/AbdulKalam.40x40.jpg">
              <a:hlinkClick r:id="rId2"/>
              <a:extLst>
                <a:ext uri="{FF2B5EF4-FFF2-40B4-BE49-F238E27FC236}">
                  <a16:creationId xmlns="" xmlns:a16="http://schemas.microsoft.com/office/drawing/2014/main" id="{DC15C7CE-8DD0-410F-85AD-BC451FB398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8929" y="5762253"/>
              <a:ext cx="381000" cy="381000"/>
            </a:xfrm>
            <a:prstGeom prst="rect">
              <a:avLst/>
            </a:prstGeom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</p:grpSp>
      <p:sp>
        <p:nvSpPr>
          <p:cNvPr id="6" name="Thought Bubble: Cloud 5">
            <a:extLst>
              <a:ext uri="{FF2B5EF4-FFF2-40B4-BE49-F238E27FC236}">
                <a16:creationId xmlns="" xmlns:a16="http://schemas.microsoft.com/office/drawing/2014/main" id="{9A0F6BBF-B993-4E0F-AD1C-52F31308769C}"/>
              </a:ext>
            </a:extLst>
          </p:cNvPr>
          <p:cNvSpPr/>
          <p:nvPr/>
        </p:nvSpPr>
        <p:spPr>
          <a:xfrm>
            <a:off x="8142775" y="198784"/>
            <a:ext cx="4213844" cy="890171"/>
          </a:xfrm>
          <a:prstGeom prst="cloudCallout">
            <a:avLst>
              <a:gd name="adj1" fmla="val -87310"/>
              <a:gd name="adj2" fmla="val 62500"/>
            </a:avLst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বাণী চিরন্তণী</a:t>
            </a:r>
            <a:endParaRPr lang="bn-IN" sz="3200" b="0" i="0" dirty="0">
              <a:solidFill>
                <a:srgbClr val="33333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2719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789487959">
            <a:hlinkClick r:id="" action="ppaction://media"/>
            <a:extLst>
              <a:ext uri="{FF2B5EF4-FFF2-40B4-BE49-F238E27FC236}">
                <a16:creationId xmlns="" xmlns:a16="http://schemas.microsoft.com/office/drawing/2014/main" id="{22AF6E4E-6C08-431D-B1B4-82AD81029B93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3023482" cy="67188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207428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000">
              <a:schemeClr val="bg2">
                <a:tint val="90000"/>
                <a:satMod val="92000"/>
                <a:lumMod val="120000"/>
              </a:schemeClr>
            </a:gs>
            <a:gs pos="96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29A4B9E-419A-4626-A25A-60F7386DBB3A}"/>
              </a:ext>
            </a:extLst>
          </p:cNvPr>
          <p:cNvSpPr txBox="1"/>
          <p:nvPr/>
        </p:nvSpPr>
        <p:spPr>
          <a:xfrm>
            <a:off x="2603002" y="754485"/>
            <a:ext cx="6621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x-y = 4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...............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(1)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0AAACED-F75C-4D22-A69C-AA0F87D16ABE}"/>
              </a:ext>
            </a:extLst>
          </p:cNvPr>
          <p:cNvSpPr txBox="1"/>
          <p:nvPr/>
        </p:nvSpPr>
        <p:spPr>
          <a:xfrm>
            <a:off x="1278584" y="3010707"/>
            <a:ext cx="6621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x+y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6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...............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7D1A3BD-B0EB-4374-9E37-713530DAB969}"/>
              </a:ext>
            </a:extLst>
          </p:cNvPr>
          <p:cNvSpPr txBox="1"/>
          <p:nvPr/>
        </p:nvSpPr>
        <p:spPr>
          <a:xfrm>
            <a:off x="6511742" y="4044665"/>
            <a:ext cx="59617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x=5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y=1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এই একই মান দ্বারা উভয় সমীকরণ সিদ্ধ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EBFF004-7C74-4272-A222-4EAE5C12BF79}"/>
              </a:ext>
            </a:extLst>
          </p:cNvPr>
          <p:cNvSpPr txBox="1"/>
          <p:nvPr/>
        </p:nvSpPr>
        <p:spPr>
          <a:xfrm>
            <a:off x="1441131" y="244833"/>
            <a:ext cx="10670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x-y = 4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x+y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6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সমীকরণ দুইটির চলক কয়টি ।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F2DE182-7281-4F74-A358-D5782930987C}"/>
              </a:ext>
            </a:extLst>
          </p:cNvPr>
          <p:cNvSpPr txBox="1"/>
          <p:nvPr/>
        </p:nvSpPr>
        <p:spPr>
          <a:xfrm>
            <a:off x="1441130" y="1315455"/>
            <a:ext cx="9758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উপরোক্ত সম্পর্ক থেকে নিচের ছকটি পূরণ কর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55EF611F-6B6A-4C7A-A42A-0D41B552B6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68726848"/>
              </p:ext>
            </p:extLst>
          </p:nvPr>
        </p:nvGraphicFramePr>
        <p:xfrm>
          <a:off x="3883508" y="1876425"/>
          <a:ext cx="2628234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117">
                  <a:extLst>
                    <a:ext uri="{9D8B030D-6E8A-4147-A177-3AD203B41FA5}">
                      <a16:colId xmlns="" xmlns:a16="http://schemas.microsoft.com/office/drawing/2014/main" val="3327873855"/>
                    </a:ext>
                  </a:extLst>
                </a:gridCol>
                <a:gridCol w="1314117">
                  <a:extLst>
                    <a:ext uri="{9D8B030D-6E8A-4147-A177-3AD203B41FA5}">
                      <a16:colId xmlns="" xmlns:a16="http://schemas.microsoft.com/office/drawing/2014/main" val="2972923563"/>
                    </a:ext>
                  </a:extLst>
                </a:gridCol>
              </a:tblGrid>
              <a:tr h="45315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x</a:t>
                      </a:r>
                    </a:p>
                  </a:txBody>
                  <a:tcPr marL="135334" marR="1353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y</a:t>
                      </a:r>
                    </a:p>
                  </a:txBody>
                  <a:tcPr marL="135334" marR="135334"/>
                </a:tc>
                <a:extLst>
                  <a:ext uri="{0D108BD9-81ED-4DB2-BD59-A6C34878D82A}">
                    <a16:rowId xmlns="" xmlns:a16="http://schemas.microsoft.com/office/drawing/2014/main" val="2875482427"/>
                  </a:ext>
                </a:extLst>
              </a:tr>
              <a:tr h="45315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5</a:t>
                      </a:r>
                    </a:p>
                  </a:txBody>
                  <a:tcPr marL="135334" marR="1353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/>
                        <a:t>?</a:t>
                      </a:r>
                      <a:endParaRPr lang="en-US" sz="3200" dirty="0"/>
                    </a:p>
                  </a:txBody>
                  <a:tcPr marL="135334" marR="135334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4079364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7A7C9B2-E9D8-4090-8473-61F675B3E0BF}"/>
              </a:ext>
            </a:extLst>
          </p:cNvPr>
          <p:cNvSpPr txBox="1"/>
          <p:nvPr/>
        </p:nvSpPr>
        <p:spPr>
          <a:xfrm>
            <a:off x="1186147" y="3514300"/>
            <a:ext cx="9758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সম্পর্ক থেকে নিচের ছকটি পূরণ কর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="" xmlns:a16="http://schemas.microsoft.com/office/drawing/2014/main" id="{37602C89-AA06-4125-9E55-820ECF91A0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96157147"/>
              </p:ext>
            </p:extLst>
          </p:nvPr>
        </p:nvGraphicFramePr>
        <p:xfrm>
          <a:off x="3285582" y="4037520"/>
          <a:ext cx="2628234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117">
                  <a:extLst>
                    <a:ext uri="{9D8B030D-6E8A-4147-A177-3AD203B41FA5}">
                      <a16:colId xmlns="" xmlns:a16="http://schemas.microsoft.com/office/drawing/2014/main" val="3327873855"/>
                    </a:ext>
                  </a:extLst>
                </a:gridCol>
                <a:gridCol w="1314117">
                  <a:extLst>
                    <a:ext uri="{9D8B030D-6E8A-4147-A177-3AD203B41FA5}">
                      <a16:colId xmlns="" xmlns:a16="http://schemas.microsoft.com/office/drawing/2014/main" val="2972923563"/>
                    </a:ext>
                  </a:extLst>
                </a:gridCol>
              </a:tblGrid>
              <a:tr h="45315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x</a:t>
                      </a:r>
                    </a:p>
                  </a:txBody>
                  <a:tcPr marL="135334" marR="135334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y</a:t>
                      </a:r>
                    </a:p>
                  </a:txBody>
                  <a:tcPr marL="135334" marR="135334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75482427"/>
                  </a:ext>
                </a:extLst>
              </a:tr>
              <a:tr h="45315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 marL="135334" marR="135334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?</a:t>
                      </a:r>
                      <a:r>
                        <a:rPr lang="bn-IN" sz="3200" dirty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 marL="135334" marR="135334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40793641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5BA97C6-3184-4E07-9402-048291B332F3}"/>
              </a:ext>
            </a:extLst>
          </p:cNvPr>
          <p:cNvSpPr txBox="1"/>
          <p:nvPr/>
        </p:nvSpPr>
        <p:spPr>
          <a:xfrm>
            <a:off x="1539192" y="5341670"/>
            <a:ext cx="96602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এর কোন একই মান দ্বারা উভয় সমীকরণ সিদ্ধ হলে সমীকরণসমূহকে একত্রে কী বলা হয় 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65C796A-6321-49F3-AE16-78EEEE5C61CB}"/>
              </a:ext>
            </a:extLst>
          </p:cNvPr>
          <p:cNvSpPr txBox="1"/>
          <p:nvPr/>
        </p:nvSpPr>
        <p:spPr>
          <a:xfrm>
            <a:off x="8786935" y="6157201"/>
            <a:ext cx="3324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সরল সহসমীকরণ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 descr="G 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533438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290874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8" grpId="0"/>
      <p:bldP spid="10" grpId="0"/>
      <p:bldP spid="14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10AA292-F0B1-4B2D-B07D-AFCC2D884DB2}"/>
              </a:ext>
            </a:extLst>
          </p:cNvPr>
          <p:cNvSpPr txBox="1"/>
          <p:nvPr/>
        </p:nvSpPr>
        <p:spPr>
          <a:xfrm>
            <a:off x="402081" y="2614169"/>
            <a:ext cx="12729277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6600" b="1" dirty="0">
                <a:gradFill flip="none" rotWithShape="1">
                  <a:gsLst>
                    <a:gs pos="20000">
                      <a:srgbClr val="D9D581">
                        <a:alpha val="74000"/>
                        <a:lumMod val="85000"/>
                        <a:lumOff val="15000"/>
                      </a:srgbClr>
                    </a:gs>
                    <a:gs pos="54000">
                      <a:srgbClr val="FFA521">
                        <a:alpha val="71000"/>
                        <a:lumMod val="99000"/>
                        <a:lumOff val="1000"/>
                      </a:srgbClr>
                    </a:gs>
                    <a:gs pos="85000">
                      <a:srgbClr val="FFFF00">
                        <a:alpha val="13000"/>
                        <a:lumMod val="45000"/>
                        <a:lumOff val="55000"/>
                      </a:srgbClr>
                    </a:gs>
                  </a:gsLst>
                  <a:lin ang="8100000" scaled="1"/>
                  <a:tileRect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 চলকবিশিষ্ট সরল সহসমীকরণের সমাধান যোগ্যতা </a:t>
            </a:r>
            <a:endParaRPr lang="en-US" sz="6600" b="1" dirty="0">
              <a:gradFill flip="none" rotWithShape="1">
                <a:gsLst>
                  <a:gs pos="20000">
                    <a:srgbClr val="D9D581">
                      <a:alpha val="74000"/>
                      <a:lumMod val="85000"/>
                      <a:lumOff val="15000"/>
                    </a:srgbClr>
                  </a:gs>
                  <a:gs pos="54000">
                    <a:srgbClr val="FFA521">
                      <a:alpha val="71000"/>
                      <a:lumMod val="99000"/>
                      <a:lumOff val="1000"/>
                    </a:srgbClr>
                  </a:gs>
                  <a:gs pos="85000">
                    <a:srgbClr val="FFFF00">
                      <a:alpha val="13000"/>
                      <a:lumMod val="45000"/>
                      <a:lumOff val="55000"/>
                    </a:srgbClr>
                  </a:gs>
                </a:gsLst>
                <a:lin ang="8100000" scaled="1"/>
                <a:tileRect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676DA48-A49E-4A6D-85B6-9FE6B7160F26}"/>
              </a:ext>
            </a:extLst>
          </p:cNvPr>
          <p:cNvSpPr txBox="1"/>
          <p:nvPr/>
        </p:nvSpPr>
        <p:spPr>
          <a:xfrm>
            <a:off x="2977210" y="455477"/>
            <a:ext cx="7579015" cy="707886"/>
          </a:xfrm>
          <a:prstGeom prst="homePlate">
            <a:avLst/>
          </a:prstGeom>
          <a:solidFill>
            <a:srgbClr val="FF0000">
              <a:alpha val="6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4000" b="1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 descr="G 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533438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212505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4AC8234-54A6-4E70-80D8-AD64A14E4369}"/>
              </a:ext>
            </a:extLst>
          </p:cNvPr>
          <p:cNvSpPr txBox="1"/>
          <p:nvPr/>
        </p:nvSpPr>
        <p:spPr>
          <a:xfrm>
            <a:off x="3462173" y="300872"/>
            <a:ext cx="67285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5A5E5D2-3D71-4213-AC82-B085009C850A}"/>
              </a:ext>
            </a:extLst>
          </p:cNvPr>
          <p:cNvSpPr txBox="1"/>
          <p:nvPr/>
        </p:nvSpPr>
        <p:spPr>
          <a:xfrm>
            <a:off x="1712686" y="2100758"/>
            <a:ext cx="10580914" cy="5030450"/>
          </a:xfrm>
          <a:prstGeom prst="horizontalScroll">
            <a:avLst/>
          </a:prstGeom>
          <a:noFill/>
          <a:ln w="57150">
            <a:solidFill>
              <a:srgbClr val="FF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I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 চলকবিশিষ্ট সরল সহসমীকরণের সঙ্গতি যাচাই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I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 চলকবিশিষ্ট দুইটি সমীকরণের পরস্পর নির্ভরশীলতা যাচাই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0F4675B-FAFC-4B82-ACDF-0A87CD121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769" y="280902"/>
            <a:ext cx="3101413" cy="20955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28F0C627-6E69-4387-85E2-A4D6E2A8AC2C}"/>
              </a:ext>
            </a:extLst>
          </p:cNvPr>
          <p:cNvGrpSpPr/>
          <p:nvPr/>
        </p:nvGrpSpPr>
        <p:grpSpPr>
          <a:xfrm>
            <a:off x="1272090" y="1330749"/>
            <a:ext cx="7954148" cy="833342"/>
            <a:chOff x="859500" y="1330749"/>
            <a:chExt cx="5374298" cy="833342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D50D4BA8-D9CE-455E-8294-6D04E1EEC917}"/>
                </a:ext>
              </a:extLst>
            </p:cNvPr>
            <p:cNvGrpSpPr/>
            <p:nvPr/>
          </p:nvGrpSpPr>
          <p:grpSpPr>
            <a:xfrm>
              <a:off x="859500" y="1330749"/>
              <a:ext cx="5374298" cy="828439"/>
              <a:chOff x="4625879" y="3110952"/>
              <a:chExt cx="4915554" cy="635073"/>
            </a:xfrm>
            <a:solidFill>
              <a:schemeClr val="tx1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5" name="Trapezoid 1">
                <a:extLst>
                  <a:ext uri="{FF2B5EF4-FFF2-40B4-BE49-F238E27FC236}">
                    <a16:creationId xmlns="" xmlns:a16="http://schemas.microsoft.com/office/drawing/2014/main" id="{45CF224C-F618-4981-A3CC-A2E9388DCDC9}"/>
                  </a:ext>
                </a:extLst>
              </p:cNvPr>
              <p:cNvSpPr/>
              <p:nvPr/>
            </p:nvSpPr>
            <p:spPr>
              <a:xfrm rot="16200000">
                <a:off x="8806374" y="3010966"/>
                <a:ext cx="440764" cy="1029354"/>
              </a:xfrm>
              <a:custGeom>
                <a:avLst/>
                <a:gdLst/>
                <a:ahLst/>
                <a:cxnLst/>
                <a:rect l="l" t="t" r="r" b="b"/>
                <a:pathLst>
                  <a:path w="1143000" h="1782788">
                    <a:moveTo>
                      <a:pt x="116390" y="274319"/>
                    </a:moveTo>
                    <a:lnTo>
                      <a:pt x="1026611" y="274319"/>
                    </a:lnTo>
                    <a:lnTo>
                      <a:pt x="1142809" y="704423"/>
                    </a:lnTo>
                    <a:lnTo>
                      <a:pt x="1143000" y="704423"/>
                    </a:lnTo>
                    <a:lnTo>
                      <a:pt x="1142874" y="704666"/>
                    </a:lnTo>
                    <a:lnTo>
                      <a:pt x="1143000" y="705134"/>
                    </a:lnTo>
                    <a:lnTo>
                      <a:pt x="1142630" y="705134"/>
                    </a:lnTo>
                    <a:lnTo>
                      <a:pt x="594957" y="1755445"/>
                    </a:lnTo>
                    <a:lnTo>
                      <a:pt x="594957" y="753313"/>
                    </a:lnTo>
                    <a:cubicBezTo>
                      <a:pt x="674075" y="743375"/>
                      <a:pt x="734786" y="680448"/>
                      <a:pt x="734786" y="604400"/>
                    </a:cubicBezTo>
                    <a:cubicBezTo>
                      <a:pt x="734786" y="520950"/>
                      <a:pt x="661680" y="453300"/>
                      <a:pt x="571500" y="453300"/>
                    </a:cubicBezTo>
                    <a:cubicBezTo>
                      <a:pt x="481320" y="453300"/>
                      <a:pt x="408215" y="520950"/>
                      <a:pt x="408215" y="604400"/>
                    </a:cubicBezTo>
                    <a:cubicBezTo>
                      <a:pt x="408215" y="684982"/>
                      <a:pt x="476381" y="750831"/>
                      <a:pt x="562301" y="754643"/>
                    </a:cubicBezTo>
                    <a:lnTo>
                      <a:pt x="562301" y="1782788"/>
                    </a:lnTo>
                    <a:lnTo>
                      <a:pt x="371" y="705134"/>
                    </a:lnTo>
                    <a:lnTo>
                      <a:pt x="0" y="705134"/>
                    </a:lnTo>
                    <a:lnTo>
                      <a:pt x="127" y="704666"/>
                    </a:lnTo>
                    <a:lnTo>
                      <a:pt x="0" y="704423"/>
                    </a:lnTo>
                    <a:lnTo>
                      <a:pt x="192" y="704423"/>
                    </a:lnTo>
                    <a:close/>
                    <a:moveTo>
                      <a:pt x="154373" y="133724"/>
                    </a:moveTo>
                    <a:lnTo>
                      <a:pt x="988627" y="133724"/>
                    </a:lnTo>
                    <a:lnTo>
                      <a:pt x="1014259" y="228600"/>
                    </a:lnTo>
                    <a:lnTo>
                      <a:pt x="128741" y="228600"/>
                    </a:lnTo>
                    <a:close/>
                    <a:moveTo>
                      <a:pt x="190500" y="0"/>
                    </a:moveTo>
                    <a:lnTo>
                      <a:pt x="952500" y="0"/>
                    </a:lnTo>
                    <a:lnTo>
                      <a:pt x="976276" y="88005"/>
                    </a:lnTo>
                    <a:lnTo>
                      <a:pt x="166725" y="88005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6"/>
              </a:p>
            </p:txBody>
          </p:sp>
          <p:sp>
            <p:nvSpPr>
              <p:cNvPr id="6" name="Round Same Side Corner Rectangle 8">
                <a:extLst>
                  <a:ext uri="{FF2B5EF4-FFF2-40B4-BE49-F238E27FC236}">
                    <a16:creationId xmlns="" xmlns:a16="http://schemas.microsoft.com/office/drawing/2014/main" id="{55AE186D-C1AC-4074-9CE5-5D739EA4E32A}"/>
                  </a:ext>
                </a:extLst>
              </p:cNvPr>
              <p:cNvSpPr/>
              <p:nvPr/>
            </p:nvSpPr>
            <p:spPr>
              <a:xfrm>
                <a:off x="4625879" y="3110952"/>
                <a:ext cx="3886200" cy="627140"/>
              </a:xfrm>
              <a:custGeom>
                <a:avLst/>
                <a:gdLst/>
                <a:ahLst/>
                <a:cxnLst/>
                <a:rect l="l" t="t" r="r" b="b"/>
                <a:pathLst>
                  <a:path w="3886200" h="627140">
                    <a:moveTo>
                      <a:pt x="181411" y="0"/>
                    </a:moveTo>
                    <a:lnTo>
                      <a:pt x="429800" y="0"/>
                    </a:lnTo>
                    <a:cubicBezTo>
                      <a:pt x="445822" y="0"/>
                      <a:pt x="458811" y="12989"/>
                      <a:pt x="458811" y="29011"/>
                    </a:cubicBezTo>
                    <a:lnTo>
                      <a:pt x="458811" y="41312"/>
                    </a:lnTo>
                    <a:lnTo>
                      <a:pt x="1785996" y="41312"/>
                    </a:lnTo>
                    <a:cubicBezTo>
                      <a:pt x="1798933" y="22473"/>
                      <a:pt x="1820798" y="10831"/>
                      <a:pt x="1845381" y="10831"/>
                    </a:cubicBezTo>
                    <a:cubicBezTo>
                      <a:pt x="1869965" y="10831"/>
                      <a:pt x="1891829" y="22473"/>
                      <a:pt x="1904766" y="41312"/>
                    </a:cubicBezTo>
                    <a:lnTo>
                      <a:pt x="1906611" y="41312"/>
                    </a:lnTo>
                    <a:lnTo>
                      <a:pt x="1906611" y="44049"/>
                    </a:lnTo>
                    <a:cubicBezTo>
                      <a:pt x="1916466" y="55634"/>
                      <a:pt x="1921581" y="70735"/>
                      <a:pt x="1921581" y="87031"/>
                    </a:cubicBezTo>
                    <a:cubicBezTo>
                      <a:pt x="1921581" y="129115"/>
                      <a:pt x="1887465" y="163231"/>
                      <a:pt x="1845381" y="163231"/>
                    </a:cubicBezTo>
                    <a:cubicBezTo>
                      <a:pt x="1803297" y="163231"/>
                      <a:pt x="1769181" y="129115"/>
                      <a:pt x="1769181" y="87031"/>
                    </a:cubicBezTo>
                    <a:lnTo>
                      <a:pt x="458811" y="87031"/>
                    </a:lnTo>
                    <a:lnTo>
                      <a:pt x="458811" y="169940"/>
                    </a:lnTo>
                    <a:lnTo>
                      <a:pt x="3886200" y="169940"/>
                    </a:lnTo>
                    <a:lnTo>
                      <a:pt x="3886200" y="627140"/>
                    </a:lnTo>
                    <a:lnTo>
                      <a:pt x="76202" y="627140"/>
                    </a:lnTo>
                    <a:cubicBezTo>
                      <a:pt x="34117" y="627140"/>
                      <a:pt x="0" y="593023"/>
                      <a:pt x="0" y="550938"/>
                    </a:cubicBezTo>
                    <a:lnTo>
                      <a:pt x="0" y="246142"/>
                    </a:lnTo>
                    <a:cubicBezTo>
                      <a:pt x="0" y="204057"/>
                      <a:pt x="34117" y="169940"/>
                      <a:pt x="76202" y="169940"/>
                    </a:cubicBezTo>
                    <a:lnTo>
                      <a:pt x="152400" y="169940"/>
                    </a:lnTo>
                    <a:lnTo>
                      <a:pt x="152400" y="29011"/>
                    </a:lnTo>
                    <a:cubicBezTo>
                      <a:pt x="152400" y="12989"/>
                      <a:pt x="165389" y="0"/>
                      <a:pt x="181411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6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5B32D69B-F8C5-475F-A71B-01BC7809339D}"/>
                </a:ext>
              </a:extLst>
            </p:cNvPr>
            <p:cNvSpPr txBox="1"/>
            <p:nvPr/>
          </p:nvSpPr>
          <p:spPr>
            <a:xfrm>
              <a:off x="972471" y="1579316"/>
              <a:ext cx="50244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b="1" dirty="0">
                  <a:gradFill flip="none" rotWithShape="1">
                    <a:gsLst>
                      <a:gs pos="0">
                        <a:srgbClr val="FFFF00">
                          <a:shade val="30000"/>
                          <a:satMod val="115000"/>
                        </a:srgbClr>
                      </a:gs>
                      <a:gs pos="50000">
                        <a:srgbClr val="FFFF00">
                          <a:shade val="67500"/>
                          <a:satMod val="115000"/>
                        </a:srgbClr>
                      </a:gs>
                      <a:gs pos="100000">
                        <a:srgbClr val="FFFF00">
                          <a:shade val="100000"/>
                          <a:satMod val="115000"/>
                        </a:srgbClr>
                      </a:gs>
                    </a:gsLst>
                    <a:lin ang="10800000" scaled="1"/>
                    <a:tileRect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এই পাঠ শেষে শিক্ষার্থীরা......</a:t>
              </a:r>
              <a:endParaRPr lang="en-US" sz="3200" b="1" dirty="0"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297830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2211D89C-71A4-4A0C-A8A3-41E727B9B3E5}"/>
              </a:ext>
            </a:extLst>
          </p:cNvPr>
          <p:cNvSpPr txBox="1"/>
          <p:nvPr/>
        </p:nvSpPr>
        <p:spPr>
          <a:xfrm>
            <a:off x="2395251" y="778871"/>
            <a:ext cx="6621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2x+y =12 </a:t>
            </a:r>
            <a:r>
              <a:rPr lang="bn-IN" sz="2800" dirty="0"/>
              <a:t>...............</a:t>
            </a:r>
            <a:r>
              <a:rPr lang="en-US" sz="2800" dirty="0"/>
              <a:t>(1)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C93291DE-40FB-4435-B545-1972D44F60BE}"/>
              </a:ext>
            </a:extLst>
          </p:cNvPr>
          <p:cNvSpPr txBox="1"/>
          <p:nvPr/>
        </p:nvSpPr>
        <p:spPr>
          <a:xfrm>
            <a:off x="392413" y="1825965"/>
            <a:ext cx="11973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cs typeface="NikoshBAN" panose="02000000000000000000" pitchFamily="2" charset="0"/>
              </a:rPr>
              <a:t>(1)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নং সমীকরণ থেকে </a:t>
            </a:r>
            <a:r>
              <a:rPr lang="en-US" sz="2800" dirty="0">
                <a:cs typeface="NikoshBAN" panose="02000000000000000000" pitchFamily="2" charset="0"/>
              </a:rPr>
              <a:t>x </a:t>
            </a:r>
            <a:r>
              <a:rPr lang="bn-IN" sz="2800" dirty="0">
                <a:cs typeface="NikoshBAN" panose="02000000000000000000" pitchFamily="2" charset="0"/>
              </a:rPr>
              <a:t>ও</a:t>
            </a:r>
            <a:r>
              <a:rPr lang="en-US" sz="2800" dirty="0">
                <a:cs typeface="NikoshBAN" panose="02000000000000000000" pitchFamily="2" charset="0"/>
              </a:rPr>
              <a:t> y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এর কতকগুলো মান পাওয়া যায়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1" name="AutoShape 25">
            <a:extLst>
              <a:ext uri="{FF2B5EF4-FFF2-40B4-BE49-F238E27FC236}">
                <a16:creationId xmlns="" xmlns:a16="http://schemas.microsoft.com/office/drawing/2014/main" id="{A4DA87C1-17E2-4CF7-B638-4D9F7FEB6BCA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616496" y="2817682"/>
            <a:ext cx="10314547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Rectangle 27">
            <a:extLst>
              <a:ext uri="{FF2B5EF4-FFF2-40B4-BE49-F238E27FC236}">
                <a16:creationId xmlns="" xmlns:a16="http://schemas.microsoft.com/office/drawing/2014/main" id="{18F750A3-AA62-4AB3-9867-BAD269E28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2352" y="2857044"/>
            <a:ext cx="1708127" cy="477382"/>
          </a:xfrm>
          <a:prstGeom prst="rect">
            <a:avLst/>
          </a:prstGeom>
          <a:solidFill>
            <a:srgbClr val="4472C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Rectangle 28">
            <a:extLst>
              <a:ext uri="{FF2B5EF4-FFF2-40B4-BE49-F238E27FC236}">
                <a16:creationId xmlns="" xmlns:a16="http://schemas.microsoft.com/office/drawing/2014/main" id="{F9B8438E-A100-426B-85D0-D64D3C7F3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9277" y="2846389"/>
            <a:ext cx="1708127" cy="523875"/>
          </a:xfrm>
          <a:prstGeom prst="rect">
            <a:avLst/>
          </a:prstGeom>
          <a:solidFill>
            <a:srgbClr val="4472C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105" name="Rectangle 29">
            <a:extLst>
              <a:ext uri="{FF2B5EF4-FFF2-40B4-BE49-F238E27FC236}">
                <a16:creationId xmlns="" xmlns:a16="http://schemas.microsoft.com/office/drawing/2014/main" id="{57E6197A-5746-4F8A-91B1-0FB47A9B7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7403" y="2846389"/>
            <a:ext cx="1708127" cy="523875"/>
          </a:xfrm>
          <a:prstGeom prst="rect">
            <a:avLst/>
          </a:prstGeom>
          <a:solidFill>
            <a:srgbClr val="4472C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Rectangle 30">
            <a:extLst>
              <a:ext uri="{FF2B5EF4-FFF2-40B4-BE49-F238E27FC236}">
                <a16:creationId xmlns="" xmlns:a16="http://schemas.microsoft.com/office/drawing/2014/main" id="{6A8799DF-286D-4607-9C22-7D94E4324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5530" y="2846389"/>
            <a:ext cx="1708127" cy="523875"/>
          </a:xfrm>
          <a:prstGeom prst="rect">
            <a:avLst/>
          </a:prstGeom>
          <a:solidFill>
            <a:srgbClr val="4472C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Rectangle 31">
            <a:extLst>
              <a:ext uri="{FF2B5EF4-FFF2-40B4-BE49-F238E27FC236}">
                <a16:creationId xmlns="" xmlns:a16="http://schemas.microsoft.com/office/drawing/2014/main" id="{38E7466F-F25D-45BD-ACC9-B9878E067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3656" y="2846389"/>
            <a:ext cx="1708127" cy="523875"/>
          </a:xfrm>
          <a:prstGeom prst="rect">
            <a:avLst/>
          </a:prstGeom>
          <a:solidFill>
            <a:srgbClr val="4472C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Rectangle 32">
            <a:extLst>
              <a:ext uri="{FF2B5EF4-FFF2-40B4-BE49-F238E27FC236}">
                <a16:creationId xmlns="" xmlns:a16="http://schemas.microsoft.com/office/drawing/2014/main" id="{2EF57AB0-9269-414C-8A11-A4508B5F3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8877" y="2846389"/>
            <a:ext cx="1708127" cy="523875"/>
          </a:xfrm>
          <a:prstGeom prst="rect">
            <a:avLst/>
          </a:prstGeom>
          <a:solidFill>
            <a:srgbClr val="4472C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Rectangle 33">
            <a:extLst>
              <a:ext uri="{FF2B5EF4-FFF2-40B4-BE49-F238E27FC236}">
                <a16:creationId xmlns="" xmlns:a16="http://schemas.microsoft.com/office/drawing/2014/main" id="{941D84E3-D52D-48E4-B17D-EBFD1F1AE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536" y="3357011"/>
            <a:ext cx="1708127" cy="5222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Rectangle 35">
            <a:extLst>
              <a:ext uri="{FF2B5EF4-FFF2-40B4-BE49-F238E27FC236}">
                <a16:creationId xmlns="" xmlns:a16="http://schemas.microsoft.com/office/drawing/2014/main" id="{B48DB0F3-CA91-46D1-B621-973C3B4AD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7403" y="3370263"/>
            <a:ext cx="1708127" cy="5222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Rectangle 36">
            <a:extLst>
              <a:ext uri="{FF2B5EF4-FFF2-40B4-BE49-F238E27FC236}">
                <a16:creationId xmlns="" xmlns:a16="http://schemas.microsoft.com/office/drawing/2014/main" id="{6F6C6EE1-EF37-47E1-9A49-9163B0266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5530" y="3370263"/>
            <a:ext cx="1708127" cy="5222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Rectangle 37">
            <a:extLst>
              <a:ext uri="{FF2B5EF4-FFF2-40B4-BE49-F238E27FC236}">
                <a16:creationId xmlns="" xmlns:a16="http://schemas.microsoft.com/office/drawing/2014/main" id="{DBE37ED4-DA10-4632-A708-5D8777784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3656" y="3370263"/>
            <a:ext cx="1708127" cy="5222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Rectangle 38">
            <a:extLst>
              <a:ext uri="{FF2B5EF4-FFF2-40B4-BE49-F238E27FC236}">
                <a16:creationId xmlns="" xmlns:a16="http://schemas.microsoft.com/office/drawing/2014/main" id="{5F7E678F-A318-49B8-9DD8-DF94989B2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8877" y="3370263"/>
            <a:ext cx="1708127" cy="5222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Line 39">
            <a:extLst>
              <a:ext uri="{FF2B5EF4-FFF2-40B4-BE49-F238E27FC236}">
                <a16:creationId xmlns="" xmlns:a16="http://schemas.microsoft.com/office/drawing/2014/main" id="{3E66341B-580F-4A85-9067-1D00D314FF64}"/>
              </a:ext>
            </a:extLst>
          </p:cNvPr>
          <p:cNvSpPr>
            <a:spLocks noChangeShapeType="1"/>
          </p:cNvSpPr>
          <p:nvPr/>
        </p:nvSpPr>
        <p:spPr bwMode="auto">
          <a:xfrm>
            <a:off x="3336370" y="2840039"/>
            <a:ext cx="0" cy="1058863"/>
          </a:xfrm>
          <a:prstGeom prst="line">
            <a:avLst/>
          </a:prstGeom>
          <a:noFill/>
          <a:ln w="14288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Line 40">
            <a:extLst>
              <a:ext uri="{FF2B5EF4-FFF2-40B4-BE49-F238E27FC236}">
                <a16:creationId xmlns="" xmlns:a16="http://schemas.microsoft.com/office/drawing/2014/main" id="{C77E39CE-3556-4B40-BB0B-8F79C70CD960}"/>
              </a:ext>
            </a:extLst>
          </p:cNvPr>
          <p:cNvSpPr>
            <a:spLocks noChangeShapeType="1"/>
          </p:cNvSpPr>
          <p:nvPr/>
        </p:nvSpPr>
        <p:spPr bwMode="auto">
          <a:xfrm>
            <a:off x="5044496" y="2840039"/>
            <a:ext cx="0" cy="1058863"/>
          </a:xfrm>
          <a:prstGeom prst="line">
            <a:avLst/>
          </a:prstGeom>
          <a:noFill/>
          <a:ln w="14288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Line 41">
            <a:extLst>
              <a:ext uri="{FF2B5EF4-FFF2-40B4-BE49-F238E27FC236}">
                <a16:creationId xmlns="" xmlns:a16="http://schemas.microsoft.com/office/drawing/2014/main" id="{C4E70BA0-0E7A-4159-982E-A484BBFA689C}"/>
              </a:ext>
            </a:extLst>
          </p:cNvPr>
          <p:cNvSpPr>
            <a:spLocks noChangeShapeType="1"/>
          </p:cNvSpPr>
          <p:nvPr/>
        </p:nvSpPr>
        <p:spPr bwMode="auto">
          <a:xfrm>
            <a:off x="6752623" y="2840039"/>
            <a:ext cx="0" cy="1058863"/>
          </a:xfrm>
          <a:prstGeom prst="line">
            <a:avLst/>
          </a:prstGeom>
          <a:noFill/>
          <a:ln w="14288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" name="Line 42">
            <a:extLst>
              <a:ext uri="{FF2B5EF4-FFF2-40B4-BE49-F238E27FC236}">
                <a16:creationId xmlns="" xmlns:a16="http://schemas.microsoft.com/office/drawing/2014/main" id="{477201AD-3E22-4FE3-93DC-ABD75F5A26C5}"/>
              </a:ext>
            </a:extLst>
          </p:cNvPr>
          <p:cNvSpPr>
            <a:spLocks noChangeShapeType="1"/>
          </p:cNvSpPr>
          <p:nvPr/>
        </p:nvSpPr>
        <p:spPr bwMode="auto">
          <a:xfrm>
            <a:off x="8460749" y="2840039"/>
            <a:ext cx="0" cy="1058863"/>
          </a:xfrm>
          <a:prstGeom prst="line">
            <a:avLst/>
          </a:prstGeom>
          <a:noFill/>
          <a:ln w="14288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Line 43">
            <a:extLst>
              <a:ext uri="{FF2B5EF4-FFF2-40B4-BE49-F238E27FC236}">
                <a16:creationId xmlns="" xmlns:a16="http://schemas.microsoft.com/office/drawing/2014/main" id="{19B36D78-7B97-4B4E-82C6-DC10347EB5A5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68876" y="2840039"/>
            <a:ext cx="0" cy="1058863"/>
          </a:xfrm>
          <a:prstGeom prst="line">
            <a:avLst/>
          </a:prstGeom>
          <a:noFill/>
          <a:ln w="14288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" name="Line 44">
            <a:extLst>
              <a:ext uri="{FF2B5EF4-FFF2-40B4-BE49-F238E27FC236}">
                <a16:creationId xmlns="" xmlns:a16="http://schemas.microsoft.com/office/drawing/2014/main" id="{7F833551-6C1B-4F90-9BEB-E219800CD8E9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6496" y="3370263"/>
            <a:ext cx="10272255" cy="0"/>
          </a:xfrm>
          <a:prstGeom prst="line">
            <a:avLst/>
          </a:prstGeom>
          <a:noFill/>
          <a:ln w="42863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" name="Line 45">
            <a:extLst>
              <a:ext uri="{FF2B5EF4-FFF2-40B4-BE49-F238E27FC236}">
                <a16:creationId xmlns="" xmlns:a16="http://schemas.microsoft.com/office/drawing/2014/main" id="{6BE5E0E9-7A1B-44D3-A4E1-C589593FB7E3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8242" y="2840039"/>
            <a:ext cx="0" cy="1058863"/>
          </a:xfrm>
          <a:prstGeom prst="line">
            <a:avLst/>
          </a:prstGeom>
          <a:noFill/>
          <a:ln w="14288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" name="Line 46">
            <a:extLst>
              <a:ext uri="{FF2B5EF4-FFF2-40B4-BE49-F238E27FC236}">
                <a16:creationId xmlns="" xmlns:a16="http://schemas.microsoft.com/office/drawing/2014/main" id="{93B7203F-C9B1-4C93-B307-8FAE1801D8D2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77002" y="2840039"/>
            <a:ext cx="0" cy="1058863"/>
          </a:xfrm>
          <a:prstGeom prst="line">
            <a:avLst/>
          </a:prstGeom>
          <a:noFill/>
          <a:ln w="14288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" name="Line 47">
            <a:extLst>
              <a:ext uri="{FF2B5EF4-FFF2-40B4-BE49-F238E27FC236}">
                <a16:creationId xmlns="" xmlns:a16="http://schemas.microsoft.com/office/drawing/2014/main" id="{F8E4CF74-B803-4B87-9A31-2F9A9483BD68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9402" y="2846388"/>
            <a:ext cx="10272255" cy="0"/>
          </a:xfrm>
          <a:prstGeom prst="line">
            <a:avLst/>
          </a:prstGeom>
          <a:noFill/>
          <a:ln w="14288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" name="Line 48">
            <a:extLst>
              <a:ext uri="{FF2B5EF4-FFF2-40B4-BE49-F238E27FC236}">
                <a16:creationId xmlns="" xmlns:a16="http://schemas.microsoft.com/office/drawing/2014/main" id="{ED3416E5-1A7C-46C4-8A27-E1E56B501E6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6496" y="3892551"/>
            <a:ext cx="10272255" cy="0"/>
          </a:xfrm>
          <a:prstGeom prst="line">
            <a:avLst/>
          </a:prstGeom>
          <a:noFill/>
          <a:ln w="14288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" name="Rectangle 49">
            <a:extLst>
              <a:ext uri="{FF2B5EF4-FFF2-40B4-BE49-F238E27FC236}">
                <a16:creationId xmlns="" xmlns:a16="http://schemas.microsoft.com/office/drawing/2014/main" id="{07465BF2-16CF-47AA-95B1-8A1B7D119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6003" y="2903538"/>
            <a:ext cx="16511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x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0" name="Rectangle 50">
            <a:extLst>
              <a:ext uri="{FF2B5EF4-FFF2-40B4-BE49-F238E27FC236}">
                <a16:creationId xmlns="" xmlns:a16="http://schemas.microsoft.com/office/drawing/2014/main" id="{4A55C947-E46C-4424-BA56-56C3F8EEE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7799" y="2903539"/>
            <a:ext cx="83644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  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1" name="Rectangle 51">
            <a:extLst>
              <a:ext uri="{FF2B5EF4-FFF2-40B4-BE49-F238E27FC236}">
                <a16:creationId xmlns="" xmlns:a16="http://schemas.microsoft.com/office/drawing/2014/main" id="{3471947D-203D-48D3-837C-19FFD63A28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9432" y="2903539"/>
            <a:ext cx="62968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b="1" dirty="0">
                <a:solidFill>
                  <a:srgbClr val="FFFFFF"/>
                </a:solidFill>
                <a:latin typeface="Calibri" panose="020F0502020204030204" pitchFamily="34" charset="0"/>
              </a:rPr>
              <a:t> -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2" name="Rectangle 52">
            <a:extLst>
              <a:ext uri="{FF2B5EF4-FFF2-40B4-BE49-F238E27FC236}">
                <a16:creationId xmlns="" xmlns:a16="http://schemas.microsoft.com/office/drawing/2014/main" id="{1EAA52C4-918C-4EE2-8220-059F6FAED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5810" y="2903539"/>
            <a:ext cx="26449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 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3" name="Rectangle 53">
            <a:extLst>
              <a:ext uri="{FF2B5EF4-FFF2-40B4-BE49-F238E27FC236}">
                <a16:creationId xmlns="" xmlns:a16="http://schemas.microsoft.com/office/drawing/2014/main" id="{E12C9D74-4588-463E-A549-6DFCE9B5E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6286" y="2903539"/>
            <a:ext cx="26449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 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4" name="Rectangle 54">
            <a:extLst>
              <a:ext uri="{FF2B5EF4-FFF2-40B4-BE49-F238E27FC236}">
                <a16:creationId xmlns="" xmlns:a16="http://schemas.microsoft.com/office/drawing/2014/main" id="{D6AEAE8E-BC2B-4EC7-A063-20AD84F1D2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4412" y="2903539"/>
            <a:ext cx="26449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 5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5" name="Rectangle 55">
            <a:extLst>
              <a:ext uri="{FF2B5EF4-FFF2-40B4-BE49-F238E27FC236}">
                <a16:creationId xmlns="" xmlns:a16="http://schemas.microsoft.com/office/drawing/2014/main" id="{37BD3699-C6EF-4096-969B-E815D9583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2885" y="2903538"/>
            <a:ext cx="50975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……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6" name="Rectangle 56">
            <a:extLst>
              <a:ext uri="{FF2B5EF4-FFF2-40B4-BE49-F238E27FC236}">
                <a16:creationId xmlns="" xmlns:a16="http://schemas.microsoft.com/office/drawing/2014/main" id="{992B719B-9F33-4C07-83EB-D8A211F38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558" y="3429001"/>
            <a:ext cx="17953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7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5" name="Rectangle 34">
            <a:extLst>
              <a:ext uri="{FF2B5EF4-FFF2-40B4-BE49-F238E27FC236}">
                <a16:creationId xmlns="" xmlns:a16="http://schemas.microsoft.com/office/drawing/2014/main" id="{9948EE57-31DA-4A1F-BB94-471A758AE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2340" y="3391574"/>
            <a:ext cx="1665837" cy="500977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7" name="Rectangle 57">
            <a:extLst>
              <a:ext uri="{FF2B5EF4-FFF2-40B4-BE49-F238E27FC236}">
                <a16:creationId xmlns="" xmlns:a16="http://schemas.microsoft.com/office/drawing/2014/main" id="{E44E478F-2DC6-4681-B3E8-396676FCF9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0808" y="3429001"/>
            <a:ext cx="34945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7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16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8" name="Rectangle 58">
            <a:extLst>
              <a:ext uri="{FF2B5EF4-FFF2-40B4-BE49-F238E27FC236}">
                <a16:creationId xmlns="" xmlns:a16="http://schemas.microsoft.com/office/drawing/2014/main" id="{0F794A25-BA95-470F-9E39-2404EC54F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934" y="3429001"/>
            <a:ext cx="34945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7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9" name="Rectangle 59">
            <a:extLst>
              <a:ext uri="{FF2B5EF4-FFF2-40B4-BE49-F238E27FC236}">
                <a16:creationId xmlns="" xmlns:a16="http://schemas.microsoft.com/office/drawing/2014/main" id="{C57DE5C3-EEA7-4319-A77E-ADE1F3871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6286" y="3429001"/>
            <a:ext cx="25327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7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6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0" name="Rectangle 60">
            <a:extLst>
              <a:ext uri="{FF2B5EF4-FFF2-40B4-BE49-F238E27FC236}">
                <a16:creationId xmlns="" xmlns:a16="http://schemas.microsoft.com/office/drawing/2014/main" id="{BAA3351C-DE4B-45DE-908E-4EA32BE3A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4412" y="3429001"/>
            <a:ext cx="37485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7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1" name="Rectangle 61">
            <a:extLst>
              <a:ext uri="{FF2B5EF4-FFF2-40B4-BE49-F238E27FC236}">
                <a16:creationId xmlns="" xmlns:a16="http://schemas.microsoft.com/office/drawing/2014/main" id="{D7509295-B8BA-48A2-839F-9C82C43B6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2885" y="3429001"/>
            <a:ext cx="49372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7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……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5" name="AutoShape 82">
            <a:extLst>
              <a:ext uri="{FF2B5EF4-FFF2-40B4-BE49-F238E27FC236}">
                <a16:creationId xmlns="" xmlns:a16="http://schemas.microsoft.com/office/drawing/2014/main" id="{256724B1-19BA-4692-A11F-E204177F80E1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7441042" y="4288738"/>
            <a:ext cx="4924668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6" name="Rectangle 84">
            <a:extLst>
              <a:ext uri="{FF2B5EF4-FFF2-40B4-BE49-F238E27FC236}">
                <a16:creationId xmlns="" xmlns:a16="http://schemas.microsoft.com/office/drawing/2014/main" id="{1DEA8883-E3A1-4A14-A49D-E9518629B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9838" y="4330013"/>
            <a:ext cx="1214721" cy="427038"/>
          </a:xfrm>
          <a:prstGeom prst="rect">
            <a:avLst/>
          </a:prstGeom>
          <a:solidFill>
            <a:srgbClr val="4472C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7" name="Rectangle 85">
            <a:extLst>
              <a:ext uri="{FF2B5EF4-FFF2-40B4-BE49-F238E27FC236}">
                <a16:creationId xmlns="" xmlns:a16="http://schemas.microsoft.com/office/drawing/2014/main" id="{3886136F-B500-4F8F-A34D-DE16E1FB1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4560" y="4330013"/>
            <a:ext cx="1217070" cy="427038"/>
          </a:xfrm>
          <a:prstGeom prst="rect">
            <a:avLst/>
          </a:prstGeom>
          <a:solidFill>
            <a:srgbClr val="4472C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8" name="Rectangle 86">
            <a:extLst>
              <a:ext uri="{FF2B5EF4-FFF2-40B4-BE49-F238E27FC236}">
                <a16:creationId xmlns="" xmlns:a16="http://schemas.microsoft.com/office/drawing/2014/main" id="{5955CDEF-E918-4983-BA88-3E9929A97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91629" y="4330013"/>
            <a:ext cx="1217070" cy="427038"/>
          </a:xfrm>
          <a:prstGeom prst="rect">
            <a:avLst/>
          </a:prstGeom>
          <a:solidFill>
            <a:srgbClr val="4472C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9" name="Rectangle 87">
            <a:extLst>
              <a:ext uri="{FF2B5EF4-FFF2-40B4-BE49-F238E27FC236}">
                <a16:creationId xmlns="" xmlns:a16="http://schemas.microsoft.com/office/drawing/2014/main" id="{A4B72B87-213B-4027-A200-69E0070F9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08698" y="4330013"/>
            <a:ext cx="1214721" cy="427038"/>
          </a:xfrm>
          <a:prstGeom prst="rect">
            <a:avLst/>
          </a:prstGeom>
          <a:solidFill>
            <a:srgbClr val="4472C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0" name="Line 88">
            <a:extLst>
              <a:ext uri="{FF2B5EF4-FFF2-40B4-BE49-F238E27FC236}">
                <a16:creationId xmlns="" xmlns:a16="http://schemas.microsoft.com/office/drawing/2014/main" id="{4CDC3815-EFD4-4BDD-BA8E-4B553AFB33EB}"/>
              </a:ext>
            </a:extLst>
          </p:cNvPr>
          <p:cNvSpPr>
            <a:spLocks noChangeShapeType="1"/>
          </p:cNvSpPr>
          <p:nvPr/>
        </p:nvSpPr>
        <p:spPr bwMode="auto">
          <a:xfrm>
            <a:off x="8674559" y="4322076"/>
            <a:ext cx="0" cy="457200"/>
          </a:xfrm>
          <a:prstGeom prst="line">
            <a:avLst/>
          </a:prstGeom>
          <a:noFill/>
          <a:ln w="14288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1" name="Line 89">
            <a:extLst>
              <a:ext uri="{FF2B5EF4-FFF2-40B4-BE49-F238E27FC236}">
                <a16:creationId xmlns="" xmlns:a16="http://schemas.microsoft.com/office/drawing/2014/main" id="{8DB32410-0E1C-47AE-B5DF-52B16CA13147}"/>
              </a:ext>
            </a:extLst>
          </p:cNvPr>
          <p:cNvSpPr>
            <a:spLocks noChangeShapeType="1"/>
          </p:cNvSpPr>
          <p:nvPr/>
        </p:nvSpPr>
        <p:spPr bwMode="auto">
          <a:xfrm>
            <a:off x="9891629" y="4322076"/>
            <a:ext cx="0" cy="457200"/>
          </a:xfrm>
          <a:prstGeom prst="line">
            <a:avLst/>
          </a:prstGeom>
          <a:noFill/>
          <a:ln w="14288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" name="Line 90">
            <a:extLst>
              <a:ext uri="{FF2B5EF4-FFF2-40B4-BE49-F238E27FC236}">
                <a16:creationId xmlns="" xmlns:a16="http://schemas.microsoft.com/office/drawing/2014/main" id="{BF5B6546-4F86-4004-B7F5-9D4CBB9EF55B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08699" y="4322076"/>
            <a:ext cx="0" cy="457200"/>
          </a:xfrm>
          <a:prstGeom prst="line">
            <a:avLst/>
          </a:prstGeom>
          <a:noFill/>
          <a:ln w="14288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3" name="Line 91">
            <a:extLst>
              <a:ext uri="{FF2B5EF4-FFF2-40B4-BE49-F238E27FC236}">
                <a16:creationId xmlns="" xmlns:a16="http://schemas.microsoft.com/office/drawing/2014/main" id="{4E6D70AA-EE53-41BD-9C20-B9B0F8109AC3}"/>
              </a:ext>
            </a:extLst>
          </p:cNvPr>
          <p:cNvSpPr>
            <a:spLocks noChangeShapeType="1"/>
          </p:cNvSpPr>
          <p:nvPr/>
        </p:nvSpPr>
        <p:spPr bwMode="auto">
          <a:xfrm>
            <a:off x="7459839" y="4322076"/>
            <a:ext cx="0" cy="457200"/>
          </a:xfrm>
          <a:prstGeom prst="line">
            <a:avLst/>
          </a:prstGeom>
          <a:noFill/>
          <a:ln w="14288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" name="Line 92">
            <a:extLst>
              <a:ext uri="{FF2B5EF4-FFF2-40B4-BE49-F238E27FC236}">
                <a16:creationId xmlns="" xmlns:a16="http://schemas.microsoft.com/office/drawing/2014/main" id="{20E618AC-606E-4CF2-A9D1-016CDFA6F656}"/>
              </a:ext>
            </a:extLst>
          </p:cNvPr>
          <p:cNvSpPr>
            <a:spLocks noChangeShapeType="1"/>
          </p:cNvSpPr>
          <p:nvPr/>
        </p:nvSpPr>
        <p:spPr bwMode="auto">
          <a:xfrm>
            <a:off x="12323418" y="4322076"/>
            <a:ext cx="0" cy="457200"/>
          </a:xfrm>
          <a:prstGeom prst="line">
            <a:avLst/>
          </a:prstGeom>
          <a:noFill/>
          <a:ln w="14288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" name="Line 93">
            <a:extLst>
              <a:ext uri="{FF2B5EF4-FFF2-40B4-BE49-F238E27FC236}">
                <a16:creationId xmlns="" xmlns:a16="http://schemas.microsoft.com/office/drawing/2014/main" id="{25C856A6-81E8-46B3-9447-CFF0E4ADE5F5}"/>
              </a:ext>
            </a:extLst>
          </p:cNvPr>
          <p:cNvSpPr>
            <a:spLocks noChangeShapeType="1"/>
          </p:cNvSpPr>
          <p:nvPr/>
        </p:nvSpPr>
        <p:spPr bwMode="auto">
          <a:xfrm>
            <a:off x="7448091" y="4330013"/>
            <a:ext cx="4887075" cy="0"/>
          </a:xfrm>
          <a:prstGeom prst="line">
            <a:avLst/>
          </a:prstGeom>
          <a:noFill/>
          <a:ln w="14288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" name="Line 94">
            <a:extLst>
              <a:ext uri="{FF2B5EF4-FFF2-40B4-BE49-F238E27FC236}">
                <a16:creationId xmlns="" xmlns:a16="http://schemas.microsoft.com/office/drawing/2014/main" id="{381D46A9-EAB1-4FDC-9B9B-78847BF77D9F}"/>
              </a:ext>
            </a:extLst>
          </p:cNvPr>
          <p:cNvSpPr>
            <a:spLocks noChangeShapeType="1"/>
          </p:cNvSpPr>
          <p:nvPr/>
        </p:nvSpPr>
        <p:spPr bwMode="auto">
          <a:xfrm>
            <a:off x="7448091" y="4757051"/>
            <a:ext cx="4887075" cy="0"/>
          </a:xfrm>
          <a:prstGeom prst="line">
            <a:avLst/>
          </a:prstGeom>
          <a:noFill/>
          <a:ln w="42863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7" name="Rectangle 95">
            <a:extLst>
              <a:ext uri="{FF2B5EF4-FFF2-40B4-BE49-F238E27FC236}">
                <a16:creationId xmlns="" xmlns:a16="http://schemas.microsoft.com/office/drawing/2014/main" id="{C32BF5CD-91EB-40E3-AA05-074C5539C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5050" y="4377639"/>
            <a:ext cx="32189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8" name="Rectangle 96">
            <a:extLst>
              <a:ext uri="{FF2B5EF4-FFF2-40B4-BE49-F238E27FC236}">
                <a16:creationId xmlns="" xmlns:a16="http://schemas.microsoft.com/office/drawing/2014/main" id="{CBBCC4F6-8A59-463D-B73D-1B176202A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7830" y="4377639"/>
            <a:ext cx="40177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9" name="Rectangle 97">
            <a:extLst>
              <a:ext uri="{FF2B5EF4-FFF2-40B4-BE49-F238E27FC236}">
                <a16:creationId xmlns="" xmlns:a16="http://schemas.microsoft.com/office/drawing/2014/main" id="{5F06D2E1-A45F-4D44-97CE-5303D79CD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1462" y="4377639"/>
            <a:ext cx="39942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0" name="Rectangle 98">
            <a:extLst>
              <a:ext uri="{FF2B5EF4-FFF2-40B4-BE49-F238E27FC236}">
                <a16:creationId xmlns="" xmlns:a16="http://schemas.microsoft.com/office/drawing/2014/main" id="{553DC50A-CDCE-4B88-8576-BA35FB746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06181" y="4377639"/>
            <a:ext cx="40177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1" name="Rectangle 99">
            <a:extLst>
              <a:ext uri="{FF2B5EF4-FFF2-40B4-BE49-F238E27FC236}">
                <a16:creationId xmlns="" xmlns:a16="http://schemas.microsoft.com/office/drawing/2014/main" id="{DAA8A5C0-4D5A-49C7-9AB5-D164AABE5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23251" y="4377639"/>
            <a:ext cx="40177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2" name="TextBox 201">
            <a:extLst>
              <a:ext uri="{FF2B5EF4-FFF2-40B4-BE49-F238E27FC236}">
                <a16:creationId xmlns="" xmlns:a16="http://schemas.microsoft.com/office/drawing/2014/main" id="{3A7EBEE2-5ED5-4283-813D-96BE1D7C7E3A}"/>
              </a:ext>
            </a:extLst>
          </p:cNvPr>
          <p:cNvSpPr txBox="1"/>
          <p:nvPr/>
        </p:nvSpPr>
        <p:spPr>
          <a:xfrm>
            <a:off x="7079006" y="4887064"/>
            <a:ext cx="5648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মানগুলোর উপর ক্লিক করি ।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A6B3038D-53F6-4BC1-B455-11FE0242894C}"/>
              </a:ext>
            </a:extLst>
          </p:cNvPr>
          <p:cNvSpPr txBox="1"/>
          <p:nvPr/>
        </p:nvSpPr>
        <p:spPr>
          <a:xfrm>
            <a:off x="392413" y="5361401"/>
            <a:ext cx="131410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সমীকরণটির অসংখ্য সমাধান আছে।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তার মধ্যে চারটি সমাধান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>
                <a:cs typeface="NikoshBAN" panose="02000000000000000000" pitchFamily="2" charset="0"/>
              </a:rPr>
              <a:t>-2,16), (0,12), (3,6), (5,2)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0" name="Picture 59" descr="G 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533438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746885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8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151" grpId="0"/>
      <p:bldP spid="152" grpId="0"/>
      <p:bldP spid="153" grpId="0"/>
      <p:bldP spid="154" grpId="0"/>
      <p:bldP spid="157" grpId="0"/>
      <p:bldP spid="158" grpId="0"/>
      <p:bldP spid="159" grpId="0"/>
      <p:bldP spid="160" grpId="0"/>
      <p:bldP spid="185" grpId="0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/>
      <p:bldP spid="198" grpId="0"/>
      <p:bldP spid="199" grpId="0"/>
      <p:bldP spid="200" grpId="0"/>
      <p:bldP spid="201" grpId="0"/>
      <p:bldP spid="202" grpId="0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2211D89C-71A4-4A0C-A8A3-41E727B9B3E5}"/>
              </a:ext>
            </a:extLst>
          </p:cNvPr>
          <p:cNvSpPr txBox="1"/>
          <p:nvPr/>
        </p:nvSpPr>
        <p:spPr>
          <a:xfrm>
            <a:off x="1317776" y="1006230"/>
            <a:ext cx="6621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x-y =3 </a:t>
            </a:r>
            <a:r>
              <a:rPr lang="bn-IN" sz="2800" dirty="0"/>
              <a:t>...............</a:t>
            </a:r>
            <a:r>
              <a:rPr lang="en-US" sz="2800" dirty="0"/>
              <a:t>(2)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C93291DE-40FB-4435-B545-1972D44F60BE}"/>
              </a:ext>
            </a:extLst>
          </p:cNvPr>
          <p:cNvSpPr txBox="1"/>
          <p:nvPr/>
        </p:nvSpPr>
        <p:spPr>
          <a:xfrm>
            <a:off x="392413" y="1825965"/>
            <a:ext cx="11973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cs typeface="NikoshBAN" panose="02000000000000000000" pitchFamily="2" charset="0"/>
              </a:rPr>
              <a:t>(2)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নং সমীকরণ থেকে </a:t>
            </a:r>
            <a:r>
              <a:rPr lang="en-US" sz="2800" dirty="0">
                <a:cs typeface="NikoshBAN" panose="02000000000000000000" pitchFamily="2" charset="0"/>
              </a:rPr>
              <a:t>x </a:t>
            </a:r>
            <a:r>
              <a:rPr lang="bn-IN" sz="2800" dirty="0">
                <a:cs typeface="NikoshBAN" panose="02000000000000000000" pitchFamily="2" charset="0"/>
              </a:rPr>
              <a:t>ও</a:t>
            </a:r>
            <a:r>
              <a:rPr lang="en-US" sz="2800" dirty="0">
                <a:cs typeface="NikoshBAN" panose="02000000000000000000" pitchFamily="2" charset="0"/>
              </a:rPr>
              <a:t> y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এর কতকগুলো মান পাওয়া যায় 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1" name="AutoShape 25">
            <a:extLst>
              <a:ext uri="{FF2B5EF4-FFF2-40B4-BE49-F238E27FC236}">
                <a16:creationId xmlns="" xmlns:a16="http://schemas.microsoft.com/office/drawing/2014/main" id="{A4DA87C1-17E2-4CF7-B638-4D9F7FEB6BCA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609447" y="2808289"/>
            <a:ext cx="10314547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Rectangle 27">
            <a:extLst>
              <a:ext uri="{FF2B5EF4-FFF2-40B4-BE49-F238E27FC236}">
                <a16:creationId xmlns="" xmlns:a16="http://schemas.microsoft.com/office/drawing/2014/main" id="{18F750A3-AA62-4AB3-9867-BAD269E28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9446" y="2857044"/>
            <a:ext cx="1708127" cy="477382"/>
          </a:xfrm>
          <a:prstGeom prst="rect">
            <a:avLst/>
          </a:prstGeom>
          <a:solidFill>
            <a:srgbClr val="4472C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Rectangle 28">
            <a:extLst>
              <a:ext uri="{FF2B5EF4-FFF2-40B4-BE49-F238E27FC236}">
                <a16:creationId xmlns="" xmlns:a16="http://schemas.microsoft.com/office/drawing/2014/main" id="{F9B8438E-A100-426B-85D0-D64D3C7F3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6371" y="2846389"/>
            <a:ext cx="1708127" cy="523875"/>
          </a:xfrm>
          <a:prstGeom prst="rect">
            <a:avLst/>
          </a:prstGeom>
          <a:solidFill>
            <a:srgbClr val="4472C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105" name="Rectangle 29">
            <a:extLst>
              <a:ext uri="{FF2B5EF4-FFF2-40B4-BE49-F238E27FC236}">
                <a16:creationId xmlns="" xmlns:a16="http://schemas.microsoft.com/office/drawing/2014/main" id="{57E6197A-5746-4F8A-91B1-0FB47A9B7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4497" y="2846389"/>
            <a:ext cx="1708127" cy="523875"/>
          </a:xfrm>
          <a:prstGeom prst="rect">
            <a:avLst/>
          </a:prstGeom>
          <a:solidFill>
            <a:srgbClr val="4472C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Rectangle 30">
            <a:extLst>
              <a:ext uri="{FF2B5EF4-FFF2-40B4-BE49-F238E27FC236}">
                <a16:creationId xmlns="" xmlns:a16="http://schemas.microsoft.com/office/drawing/2014/main" id="{6A8799DF-286D-4607-9C22-7D94E4324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2624" y="2846389"/>
            <a:ext cx="1708127" cy="523875"/>
          </a:xfrm>
          <a:prstGeom prst="rect">
            <a:avLst/>
          </a:prstGeom>
          <a:solidFill>
            <a:srgbClr val="4472C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Rectangle 31">
            <a:extLst>
              <a:ext uri="{FF2B5EF4-FFF2-40B4-BE49-F238E27FC236}">
                <a16:creationId xmlns="" xmlns:a16="http://schemas.microsoft.com/office/drawing/2014/main" id="{38E7466F-F25D-45BD-ACC9-B9878E067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0750" y="2846389"/>
            <a:ext cx="1708127" cy="523875"/>
          </a:xfrm>
          <a:prstGeom prst="rect">
            <a:avLst/>
          </a:prstGeom>
          <a:solidFill>
            <a:srgbClr val="4472C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Rectangle 32">
            <a:extLst>
              <a:ext uri="{FF2B5EF4-FFF2-40B4-BE49-F238E27FC236}">
                <a16:creationId xmlns="" xmlns:a16="http://schemas.microsoft.com/office/drawing/2014/main" id="{2EF57AB0-9269-414C-8A11-A4508B5F3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8877" y="2846389"/>
            <a:ext cx="1708127" cy="523875"/>
          </a:xfrm>
          <a:prstGeom prst="rect">
            <a:avLst/>
          </a:prstGeom>
          <a:solidFill>
            <a:srgbClr val="4472C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Rectangle 33">
            <a:extLst>
              <a:ext uri="{FF2B5EF4-FFF2-40B4-BE49-F238E27FC236}">
                <a16:creationId xmlns="" xmlns:a16="http://schemas.microsoft.com/office/drawing/2014/main" id="{941D84E3-D52D-48E4-B17D-EBFD1F1AE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8243" y="3370263"/>
            <a:ext cx="1708127" cy="5222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Rectangle 35">
            <a:extLst>
              <a:ext uri="{FF2B5EF4-FFF2-40B4-BE49-F238E27FC236}">
                <a16:creationId xmlns="" xmlns:a16="http://schemas.microsoft.com/office/drawing/2014/main" id="{B48DB0F3-CA91-46D1-B621-973C3B4AD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4497" y="3370263"/>
            <a:ext cx="1708127" cy="5222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Rectangle 36">
            <a:extLst>
              <a:ext uri="{FF2B5EF4-FFF2-40B4-BE49-F238E27FC236}">
                <a16:creationId xmlns="" xmlns:a16="http://schemas.microsoft.com/office/drawing/2014/main" id="{6F6C6EE1-EF37-47E1-9A49-9163B0266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2624" y="3370263"/>
            <a:ext cx="1708127" cy="5222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Rectangle 37">
            <a:extLst>
              <a:ext uri="{FF2B5EF4-FFF2-40B4-BE49-F238E27FC236}">
                <a16:creationId xmlns="" xmlns:a16="http://schemas.microsoft.com/office/drawing/2014/main" id="{DBE37ED4-DA10-4632-A708-5D8777784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0750" y="3370263"/>
            <a:ext cx="1708127" cy="5222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Rectangle 38">
            <a:extLst>
              <a:ext uri="{FF2B5EF4-FFF2-40B4-BE49-F238E27FC236}">
                <a16:creationId xmlns="" xmlns:a16="http://schemas.microsoft.com/office/drawing/2014/main" id="{5F7E678F-A318-49B8-9DD8-DF94989B2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8877" y="3370263"/>
            <a:ext cx="1708127" cy="5222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Line 39">
            <a:extLst>
              <a:ext uri="{FF2B5EF4-FFF2-40B4-BE49-F238E27FC236}">
                <a16:creationId xmlns="" xmlns:a16="http://schemas.microsoft.com/office/drawing/2014/main" id="{3E66341B-580F-4A85-9067-1D00D314FF64}"/>
              </a:ext>
            </a:extLst>
          </p:cNvPr>
          <p:cNvSpPr>
            <a:spLocks noChangeShapeType="1"/>
          </p:cNvSpPr>
          <p:nvPr/>
        </p:nvSpPr>
        <p:spPr bwMode="auto">
          <a:xfrm>
            <a:off x="3336370" y="2840039"/>
            <a:ext cx="0" cy="1058863"/>
          </a:xfrm>
          <a:prstGeom prst="line">
            <a:avLst/>
          </a:prstGeom>
          <a:noFill/>
          <a:ln w="14288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Line 40">
            <a:extLst>
              <a:ext uri="{FF2B5EF4-FFF2-40B4-BE49-F238E27FC236}">
                <a16:creationId xmlns="" xmlns:a16="http://schemas.microsoft.com/office/drawing/2014/main" id="{C77E39CE-3556-4B40-BB0B-8F79C70CD960}"/>
              </a:ext>
            </a:extLst>
          </p:cNvPr>
          <p:cNvSpPr>
            <a:spLocks noChangeShapeType="1"/>
          </p:cNvSpPr>
          <p:nvPr/>
        </p:nvSpPr>
        <p:spPr bwMode="auto">
          <a:xfrm>
            <a:off x="5044496" y="2840039"/>
            <a:ext cx="0" cy="1058863"/>
          </a:xfrm>
          <a:prstGeom prst="line">
            <a:avLst/>
          </a:prstGeom>
          <a:noFill/>
          <a:ln w="14288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Line 41">
            <a:extLst>
              <a:ext uri="{FF2B5EF4-FFF2-40B4-BE49-F238E27FC236}">
                <a16:creationId xmlns="" xmlns:a16="http://schemas.microsoft.com/office/drawing/2014/main" id="{C4E70BA0-0E7A-4159-982E-A484BBFA689C}"/>
              </a:ext>
            </a:extLst>
          </p:cNvPr>
          <p:cNvSpPr>
            <a:spLocks noChangeShapeType="1"/>
          </p:cNvSpPr>
          <p:nvPr/>
        </p:nvSpPr>
        <p:spPr bwMode="auto">
          <a:xfrm>
            <a:off x="6752623" y="2840039"/>
            <a:ext cx="0" cy="1058863"/>
          </a:xfrm>
          <a:prstGeom prst="line">
            <a:avLst/>
          </a:prstGeom>
          <a:noFill/>
          <a:ln w="14288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" name="Line 42">
            <a:extLst>
              <a:ext uri="{FF2B5EF4-FFF2-40B4-BE49-F238E27FC236}">
                <a16:creationId xmlns="" xmlns:a16="http://schemas.microsoft.com/office/drawing/2014/main" id="{477201AD-3E22-4FE3-93DC-ABD75F5A26C5}"/>
              </a:ext>
            </a:extLst>
          </p:cNvPr>
          <p:cNvSpPr>
            <a:spLocks noChangeShapeType="1"/>
          </p:cNvSpPr>
          <p:nvPr/>
        </p:nvSpPr>
        <p:spPr bwMode="auto">
          <a:xfrm>
            <a:off x="8460749" y="2840039"/>
            <a:ext cx="0" cy="1058863"/>
          </a:xfrm>
          <a:prstGeom prst="line">
            <a:avLst/>
          </a:prstGeom>
          <a:noFill/>
          <a:ln w="14288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Line 43">
            <a:extLst>
              <a:ext uri="{FF2B5EF4-FFF2-40B4-BE49-F238E27FC236}">
                <a16:creationId xmlns="" xmlns:a16="http://schemas.microsoft.com/office/drawing/2014/main" id="{19B36D78-7B97-4B4E-82C6-DC10347EB5A5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68876" y="2840039"/>
            <a:ext cx="0" cy="1058863"/>
          </a:xfrm>
          <a:prstGeom prst="line">
            <a:avLst/>
          </a:prstGeom>
          <a:noFill/>
          <a:ln w="14288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" name="Line 44">
            <a:extLst>
              <a:ext uri="{FF2B5EF4-FFF2-40B4-BE49-F238E27FC236}">
                <a16:creationId xmlns="" xmlns:a16="http://schemas.microsoft.com/office/drawing/2014/main" id="{7F833551-6C1B-4F90-9BEB-E219800CD8E9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6496" y="3370263"/>
            <a:ext cx="10272255" cy="0"/>
          </a:xfrm>
          <a:prstGeom prst="line">
            <a:avLst/>
          </a:prstGeom>
          <a:noFill/>
          <a:ln w="42863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" name="Line 45">
            <a:extLst>
              <a:ext uri="{FF2B5EF4-FFF2-40B4-BE49-F238E27FC236}">
                <a16:creationId xmlns="" xmlns:a16="http://schemas.microsoft.com/office/drawing/2014/main" id="{6BE5E0E9-7A1B-44D3-A4E1-C589593FB7E3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8242" y="2840039"/>
            <a:ext cx="0" cy="1058863"/>
          </a:xfrm>
          <a:prstGeom prst="line">
            <a:avLst/>
          </a:prstGeom>
          <a:noFill/>
          <a:ln w="14288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" name="Line 46">
            <a:extLst>
              <a:ext uri="{FF2B5EF4-FFF2-40B4-BE49-F238E27FC236}">
                <a16:creationId xmlns="" xmlns:a16="http://schemas.microsoft.com/office/drawing/2014/main" id="{93B7203F-C9B1-4C93-B307-8FAE1801D8D2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77002" y="2840039"/>
            <a:ext cx="0" cy="1058863"/>
          </a:xfrm>
          <a:prstGeom prst="line">
            <a:avLst/>
          </a:prstGeom>
          <a:noFill/>
          <a:ln w="14288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" name="Line 47">
            <a:extLst>
              <a:ext uri="{FF2B5EF4-FFF2-40B4-BE49-F238E27FC236}">
                <a16:creationId xmlns="" xmlns:a16="http://schemas.microsoft.com/office/drawing/2014/main" id="{F8E4CF74-B803-4B87-9A31-2F9A9483BD68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6496" y="2846388"/>
            <a:ext cx="10272255" cy="0"/>
          </a:xfrm>
          <a:prstGeom prst="line">
            <a:avLst/>
          </a:prstGeom>
          <a:noFill/>
          <a:ln w="14288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" name="Line 48">
            <a:extLst>
              <a:ext uri="{FF2B5EF4-FFF2-40B4-BE49-F238E27FC236}">
                <a16:creationId xmlns="" xmlns:a16="http://schemas.microsoft.com/office/drawing/2014/main" id="{ED3416E5-1A7C-46C4-8A27-E1E56B501E6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6496" y="3892551"/>
            <a:ext cx="10272255" cy="0"/>
          </a:xfrm>
          <a:prstGeom prst="line">
            <a:avLst/>
          </a:prstGeom>
          <a:noFill/>
          <a:ln w="14288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" name="Rectangle 49">
            <a:extLst>
              <a:ext uri="{FF2B5EF4-FFF2-40B4-BE49-F238E27FC236}">
                <a16:creationId xmlns="" xmlns:a16="http://schemas.microsoft.com/office/drawing/2014/main" id="{07465BF2-16CF-47AA-95B1-8A1B7D119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6003" y="2903538"/>
            <a:ext cx="16511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x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0" name="Rectangle 50">
            <a:extLst>
              <a:ext uri="{FF2B5EF4-FFF2-40B4-BE49-F238E27FC236}">
                <a16:creationId xmlns="" xmlns:a16="http://schemas.microsoft.com/office/drawing/2014/main" id="{4A55C947-E46C-4424-BA56-56C3F8EEE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7799" y="2903539"/>
            <a:ext cx="83644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  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1" name="Rectangle 51">
            <a:extLst>
              <a:ext uri="{FF2B5EF4-FFF2-40B4-BE49-F238E27FC236}">
                <a16:creationId xmlns="" xmlns:a16="http://schemas.microsoft.com/office/drawing/2014/main" id="{3471947D-203D-48D3-837C-19FFD63A28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2912" y="2903539"/>
            <a:ext cx="62968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b="1" dirty="0">
                <a:solidFill>
                  <a:srgbClr val="FFFFFF"/>
                </a:solidFill>
                <a:latin typeface="Calibri" panose="020F0502020204030204" pitchFamily="34" charset="0"/>
              </a:rPr>
              <a:t> -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2" name="Rectangle 52">
            <a:extLst>
              <a:ext uri="{FF2B5EF4-FFF2-40B4-BE49-F238E27FC236}">
                <a16:creationId xmlns="" xmlns:a16="http://schemas.microsoft.com/office/drawing/2014/main" id="{1EAA52C4-918C-4EE2-8220-059F6FAED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7356" y="2903539"/>
            <a:ext cx="26449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 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3" name="Rectangle 53">
            <a:extLst>
              <a:ext uri="{FF2B5EF4-FFF2-40B4-BE49-F238E27FC236}">
                <a16:creationId xmlns="" xmlns:a16="http://schemas.microsoft.com/office/drawing/2014/main" id="{E12C9D74-4588-463E-A549-6DFCE9B5E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6286" y="2903539"/>
            <a:ext cx="26449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 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4" name="Rectangle 54">
            <a:extLst>
              <a:ext uri="{FF2B5EF4-FFF2-40B4-BE49-F238E27FC236}">
                <a16:creationId xmlns="" xmlns:a16="http://schemas.microsoft.com/office/drawing/2014/main" id="{D6AEAE8E-BC2B-4EC7-A063-20AD84F1D2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4412" y="2903539"/>
            <a:ext cx="26449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 5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5" name="Rectangle 55">
            <a:extLst>
              <a:ext uri="{FF2B5EF4-FFF2-40B4-BE49-F238E27FC236}">
                <a16:creationId xmlns="" xmlns:a16="http://schemas.microsoft.com/office/drawing/2014/main" id="{37BD3699-C6EF-4096-969B-E815D9583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2885" y="2903538"/>
            <a:ext cx="50975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……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6" name="Rectangle 56">
            <a:extLst>
              <a:ext uri="{FF2B5EF4-FFF2-40B4-BE49-F238E27FC236}">
                <a16:creationId xmlns="" xmlns:a16="http://schemas.microsoft.com/office/drawing/2014/main" id="{992B719B-9F33-4C07-83EB-D8A211F38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558" y="3429001"/>
            <a:ext cx="17953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7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5" name="Rectangle 34">
            <a:extLst>
              <a:ext uri="{FF2B5EF4-FFF2-40B4-BE49-F238E27FC236}">
                <a16:creationId xmlns="" xmlns:a16="http://schemas.microsoft.com/office/drawing/2014/main" id="{9948EE57-31DA-4A1F-BB94-471A758AE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8661" y="3391574"/>
            <a:ext cx="1665837" cy="500977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7" name="Rectangle 57">
            <a:extLst>
              <a:ext uri="{FF2B5EF4-FFF2-40B4-BE49-F238E27FC236}">
                <a16:creationId xmlns="" xmlns:a16="http://schemas.microsoft.com/office/drawing/2014/main" id="{E44E478F-2DC6-4681-B3E8-396676FCF9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0807" y="3429001"/>
            <a:ext cx="28052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7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-5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8" name="Rectangle 58">
            <a:extLst>
              <a:ext uri="{FF2B5EF4-FFF2-40B4-BE49-F238E27FC236}">
                <a16:creationId xmlns="" xmlns:a16="http://schemas.microsoft.com/office/drawing/2014/main" id="{0F794A25-BA95-470F-9E39-2404EC54F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934" y="3429001"/>
            <a:ext cx="28052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7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9" name="Rectangle 59">
            <a:extLst>
              <a:ext uri="{FF2B5EF4-FFF2-40B4-BE49-F238E27FC236}">
                <a16:creationId xmlns="" xmlns:a16="http://schemas.microsoft.com/office/drawing/2014/main" id="{C57DE5C3-EEA7-4319-A77E-ADE1F3871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6286" y="3429001"/>
            <a:ext cx="25327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7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0" name="Rectangle 60">
            <a:extLst>
              <a:ext uri="{FF2B5EF4-FFF2-40B4-BE49-F238E27FC236}">
                <a16:creationId xmlns="" xmlns:a16="http://schemas.microsoft.com/office/drawing/2014/main" id="{BAA3351C-DE4B-45DE-908E-4EA32BE3A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4412" y="3429001"/>
            <a:ext cx="37485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7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1" name="Rectangle 61">
            <a:extLst>
              <a:ext uri="{FF2B5EF4-FFF2-40B4-BE49-F238E27FC236}">
                <a16:creationId xmlns="" xmlns:a16="http://schemas.microsoft.com/office/drawing/2014/main" id="{D7509295-B8BA-48A2-839F-9C82C43B6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2885" y="3429001"/>
            <a:ext cx="49372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7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……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5" name="AutoShape 82">
            <a:extLst>
              <a:ext uri="{FF2B5EF4-FFF2-40B4-BE49-F238E27FC236}">
                <a16:creationId xmlns="" xmlns:a16="http://schemas.microsoft.com/office/drawing/2014/main" id="{256724B1-19BA-4692-A11F-E204177F80E1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833017" y="4288738"/>
            <a:ext cx="4924668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6" name="Rectangle 84">
            <a:extLst>
              <a:ext uri="{FF2B5EF4-FFF2-40B4-BE49-F238E27FC236}">
                <a16:creationId xmlns="" xmlns:a16="http://schemas.microsoft.com/office/drawing/2014/main" id="{1DEA8883-E3A1-4A14-A49D-E9518629B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1813" y="4330013"/>
            <a:ext cx="1214721" cy="427038"/>
          </a:xfrm>
          <a:prstGeom prst="rect">
            <a:avLst/>
          </a:prstGeom>
          <a:solidFill>
            <a:srgbClr val="4472C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7" name="Rectangle 85">
            <a:extLst>
              <a:ext uri="{FF2B5EF4-FFF2-40B4-BE49-F238E27FC236}">
                <a16:creationId xmlns="" xmlns:a16="http://schemas.microsoft.com/office/drawing/2014/main" id="{3886136F-B500-4F8F-A34D-DE16E1FB1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6535" y="4330013"/>
            <a:ext cx="1217070" cy="427038"/>
          </a:xfrm>
          <a:prstGeom prst="rect">
            <a:avLst/>
          </a:prstGeom>
          <a:solidFill>
            <a:srgbClr val="4472C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8" name="Rectangle 86">
            <a:extLst>
              <a:ext uri="{FF2B5EF4-FFF2-40B4-BE49-F238E27FC236}">
                <a16:creationId xmlns="" xmlns:a16="http://schemas.microsoft.com/office/drawing/2014/main" id="{5955CDEF-E918-4983-BA88-3E9929A97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3605" y="4330013"/>
            <a:ext cx="1217070" cy="427038"/>
          </a:xfrm>
          <a:prstGeom prst="rect">
            <a:avLst/>
          </a:prstGeom>
          <a:solidFill>
            <a:srgbClr val="4472C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9" name="Rectangle 87">
            <a:extLst>
              <a:ext uri="{FF2B5EF4-FFF2-40B4-BE49-F238E27FC236}">
                <a16:creationId xmlns="" xmlns:a16="http://schemas.microsoft.com/office/drawing/2014/main" id="{A4B72B87-213B-4027-A200-69E0070F9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0673" y="4330013"/>
            <a:ext cx="1214721" cy="427038"/>
          </a:xfrm>
          <a:prstGeom prst="rect">
            <a:avLst/>
          </a:prstGeom>
          <a:solidFill>
            <a:srgbClr val="4472C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0" name="Line 88">
            <a:extLst>
              <a:ext uri="{FF2B5EF4-FFF2-40B4-BE49-F238E27FC236}">
                <a16:creationId xmlns="" xmlns:a16="http://schemas.microsoft.com/office/drawing/2014/main" id="{4CDC3815-EFD4-4BDD-BA8E-4B553AFB33EB}"/>
              </a:ext>
            </a:extLst>
          </p:cNvPr>
          <p:cNvSpPr>
            <a:spLocks noChangeShapeType="1"/>
          </p:cNvSpPr>
          <p:nvPr/>
        </p:nvSpPr>
        <p:spPr bwMode="auto">
          <a:xfrm>
            <a:off x="8066534" y="4322076"/>
            <a:ext cx="0" cy="457200"/>
          </a:xfrm>
          <a:prstGeom prst="line">
            <a:avLst/>
          </a:prstGeom>
          <a:noFill/>
          <a:ln w="14288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1" name="Line 89">
            <a:extLst>
              <a:ext uri="{FF2B5EF4-FFF2-40B4-BE49-F238E27FC236}">
                <a16:creationId xmlns="" xmlns:a16="http://schemas.microsoft.com/office/drawing/2014/main" id="{8DB32410-0E1C-47AE-B5DF-52B16CA13147}"/>
              </a:ext>
            </a:extLst>
          </p:cNvPr>
          <p:cNvSpPr>
            <a:spLocks noChangeShapeType="1"/>
          </p:cNvSpPr>
          <p:nvPr/>
        </p:nvSpPr>
        <p:spPr bwMode="auto">
          <a:xfrm>
            <a:off x="9283604" y="4322076"/>
            <a:ext cx="0" cy="457200"/>
          </a:xfrm>
          <a:prstGeom prst="line">
            <a:avLst/>
          </a:prstGeom>
          <a:noFill/>
          <a:ln w="14288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" name="Line 90">
            <a:extLst>
              <a:ext uri="{FF2B5EF4-FFF2-40B4-BE49-F238E27FC236}">
                <a16:creationId xmlns="" xmlns:a16="http://schemas.microsoft.com/office/drawing/2014/main" id="{BF5B6546-4F86-4004-B7F5-9D4CBB9EF55B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00674" y="4322076"/>
            <a:ext cx="0" cy="457200"/>
          </a:xfrm>
          <a:prstGeom prst="line">
            <a:avLst/>
          </a:prstGeom>
          <a:noFill/>
          <a:ln w="14288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3" name="Line 91">
            <a:extLst>
              <a:ext uri="{FF2B5EF4-FFF2-40B4-BE49-F238E27FC236}">
                <a16:creationId xmlns="" xmlns:a16="http://schemas.microsoft.com/office/drawing/2014/main" id="{4E6D70AA-EE53-41BD-9C20-B9B0F8109AC3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1814" y="4322076"/>
            <a:ext cx="0" cy="457200"/>
          </a:xfrm>
          <a:prstGeom prst="line">
            <a:avLst/>
          </a:prstGeom>
          <a:noFill/>
          <a:ln w="14288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" name="Line 92">
            <a:extLst>
              <a:ext uri="{FF2B5EF4-FFF2-40B4-BE49-F238E27FC236}">
                <a16:creationId xmlns="" xmlns:a16="http://schemas.microsoft.com/office/drawing/2014/main" id="{20E618AC-606E-4CF2-A9D1-016CDFA6F656}"/>
              </a:ext>
            </a:extLst>
          </p:cNvPr>
          <p:cNvSpPr>
            <a:spLocks noChangeShapeType="1"/>
          </p:cNvSpPr>
          <p:nvPr/>
        </p:nvSpPr>
        <p:spPr bwMode="auto">
          <a:xfrm>
            <a:off x="11715393" y="4322076"/>
            <a:ext cx="0" cy="457200"/>
          </a:xfrm>
          <a:prstGeom prst="line">
            <a:avLst/>
          </a:prstGeom>
          <a:noFill/>
          <a:ln w="14288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" name="Line 93">
            <a:extLst>
              <a:ext uri="{FF2B5EF4-FFF2-40B4-BE49-F238E27FC236}">
                <a16:creationId xmlns="" xmlns:a16="http://schemas.microsoft.com/office/drawing/2014/main" id="{25C856A6-81E8-46B3-9447-CFF0E4ADE5F5}"/>
              </a:ext>
            </a:extLst>
          </p:cNvPr>
          <p:cNvSpPr>
            <a:spLocks noChangeShapeType="1"/>
          </p:cNvSpPr>
          <p:nvPr/>
        </p:nvSpPr>
        <p:spPr bwMode="auto">
          <a:xfrm>
            <a:off x="6840066" y="4330013"/>
            <a:ext cx="4887075" cy="0"/>
          </a:xfrm>
          <a:prstGeom prst="line">
            <a:avLst/>
          </a:prstGeom>
          <a:noFill/>
          <a:ln w="14288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" name="Line 94">
            <a:extLst>
              <a:ext uri="{FF2B5EF4-FFF2-40B4-BE49-F238E27FC236}">
                <a16:creationId xmlns="" xmlns:a16="http://schemas.microsoft.com/office/drawing/2014/main" id="{381D46A9-EAB1-4FDC-9B9B-78847BF77D9F}"/>
              </a:ext>
            </a:extLst>
          </p:cNvPr>
          <p:cNvSpPr>
            <a:spLocks noChangeShapeType="1"/>
          </p:cNvSpPr>
          <p:nvPr/>
        </p:nvSpPr>
        <p:spPr bwMode="auto">
          <a:xfrm>
            <a:off x="6840066" y="4757051"/>
            <a:ext cx="4887075" cy="0"/>
          </a:xfrm>
          <a:prstGeom prst="line">
            <a:avLst/>
          </a:prstGeom>
          <a:noFill/>
          <a:ln w="42863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7" name="Rectangle 95">
            <a:extLst>
              <a:ext uri="{FF2B5EF4-FFF2-40B4-BE49-F238E27FC236}">
                <a16:creationId xmlns="" xmlns:a16="http://schemas.microsoft.com/office/drawing/2014/main" id="{C32BF5CD-91EB-40E3-AA05-074C5539C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7025" y="4377639"/>
            <a:ext cx="8175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8" name="Rectangle 96">
            <a:extLst>
              <a:ext uri="{FF2B5EF4-FFF2-40B4-BE49-F238E27FC236}">
                <a16:creationId xmlns="" xmlns:a16="http://schemas.microsoft.com/office/drawing/2014/main" id="{CBBCC4F6-8A59-463D-B73D-1B176202A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805" y="4377639"/>
            <a:ext cx="13625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9" name="Rectangle 97">
            <a:extLst>
              <a:ext uri="{FF2B5EF4-FFF2-40B4-BE49-F238E27FC236}">
                <a16:creationId xmlns="" xmlns:a16="http://schemas.microsoft.com/office/drawing/2014/main" id="{5F06D2E1-A45F-4D44-97CE-5303D79CD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3437" y="4377639"/>
            <a:ext cx="13625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0" name="Rectangle 98">
            <a:extLst>
              <a:ext uri="{FF2B5EF4-FFF2-40B4-BE49-F238E27FC236}">
                <a16:creationId xmlns="" xmlns:a16="http://schemas.microsoft.com/office/drawing/2014/main" id="{553DC50A-CDCE-4B88-8576-BA35FB746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8156" y="4377639"/>
            <a:ext cx="13625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1" name="Rectangle 99">
            <a:extLst>
              <a:ext uri="{FF2B5EF4-FFF2-40B4-BE49-F238E27FC236}">
                <a16:creationId xmlns="" xmlns:a16="http://schemas.microsoft.com/office/drawing/2014/main" id="{DAA8A5C0-4D5A-49C7-9AB5-D164AABE5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15226" y="4377639"/>
            <a:ext cx="13625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2" name="TextBox 201">
            <a:extLst>
              <a:ext uri="{FF2B5EF4-FFF2-40B4-BE49-F238E27FC236}">
                <a16:creationId xmlns="" xmlns:a16="http://schemas.microsoft.com/office/drawing/2014/main" id="{3A7EBEE2-5ED5-4283-813D-96BE1D7C7E3A}"/>
              </a:ext>
            </a:extLst>
          </p:cNvPr>
          <p:cNvSpPr txBox="1"/>
          <p:nvPr/>
        </p:nvSpPr>
        <p:spPr>
          <a:xfrm>
            <a:off x="7079006" y="4887064"/>
            <a:ext cx="5648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মানগুলোর উপর ক্লিক করি ।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A6B3038D-53F6-4BC1-B455-11FE0242894C}"/>
              </a:ext>
            </a:extLst>
          </p:cNvPr>
          <p:cNvSpPr txBox="1"/>
          <p:nvPr/>
        </p:nvSpPr>
        <p:spPr>
          <a:xfrm>
            <a:off x="392413" y="5361401"/>
            <a:ext cx="131410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সমীকরণটির অসংখ্য সমাধান আছে।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তার মধ্যে চারটি সমাধান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>
                <a:cs typeface="NikoshBAN" panose="02000000000000000000" pitchFamily="2" charset="0"/>
              </a:rPr>
              <a:t>-2,-5), (0,-3), (3,0), (5,2)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0" name="Picture 59" descr="G 2 (4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533438" cy="70479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246585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8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151" grpId="0"/>
      <p:bldP spid="152" grpId="0"/>
      <p:bldP spid="153" grpId="0"/>
      <p:bldP spid="154" grpId="0"/>
      <p:bldP spid="157" grpId="0"/>
      <p:bldP spid="158" grpId="0"/>
      <p:bldP spid="159" grpId="0"/>
      <p:bldP spid="160" grpId="0"/>
      <p:bldP spid="185" grpId="0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/>
      <p:bldP spid="198" grpId="0"/>
      <p:bldP spid="199" grpId="0"/>
      <p:bldP spid="200" grpId="0"/>
      <p:bldP spid="201" grpId="0"/>
      <p:bldP spid="202" grpId="0"/>
      <p:bldP spid="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22E772D-EFC4-4B04-A621-5DF67E38719E}"/>
              </a:ext>
            </a:extLst>
          </p:cNvPr>
          <p:cNvSpPr txBox="1"/>
          <p:nvPr/>
        </p:nvSpPr>
        <p:spPr>
          <a:xfrm>
            <a:off x="1558813" y="1043443"/>
            <a:ext cx="6621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2x+y =12 </a:t>
            </a:r>
            <a:r>
              <a:rPr lang="bn-IN" sz="2800" dirty="0"/>
              <a:t>...........</a:t>
            </a:r>
            <a:r>
              <a:rPr lang="en-US" sz="2800" dirty="0"/>
              <a:t>(1)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4CD9216-D466-46EF-807B-28142ABBFCE7}"/>
              </a:ext>
            </a:extLst>
          </p:cNvPr>
          <p:cNvSpPr txBox="1"/>
          <p:nvPr/>
        </p:nvSpPr>
        <p:spPr>
          <a:xfrm>
            <a:off x="1558813" y="1566663"/>
            <a:ext cx="6621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x-y =3 </a:t>
            </a:r>
            <a:r>
              <a:rPr lang="bn-IN" sz="2800" dirty="0"/>
              <a:t>...............</a:t>
            </a:r>
            <a:r>
              <a:rPr lang="en-US" sz="2800" dirty="0"/>
              <a:t>(2)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22935E9-ED4D-495F-8FC0-A5C7BFA2D1E9}"/>
              </a:ext>
            </a:extLst>
          </p:cNvPr>
          <p:cNvSpPr txBox="1"/>
          <p:nvPr/>
        </p:nvSpPr>
        <p:spPr>
          <a:xfrm>
            <a:off x="725844" y="2437041"/>
            <a:ext cx="121799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যদি আলোচ্য সমীকরণ দুইটিকে একত্রে জোট হিসেবে ধরা হয়, তবে একমাত্র </a:t>
            </a:r>
            <a:r>
              <a:rPr lang="en-US" sz="2800" dirty="0">
                <a:cs typeface="NikoshBAN" panose="02000000000000000000" pitchFamily="2" charset="0"/>
              </a:rPr>
              <a:t>(5,2)</a:t>
            </a:r>
            <a:r>
              <a:rPr lang="bn-IN" sz="2800" dirty="0">
                <a:cs typeface="NikoshBAN" panose="02000000000000000000" pitchFamily="2" charset="0"/>
              </a:rPr>
              <a:t> দ্বারা উভয় সমীকরণ যুগপৎ সিদ্ধ হয় । আর অন্য কোনো মান দ্বারা উভয় সমীকরণ যুগপৎ সিদ্ধ হবে না । </a:t>
            </a:r>
            <a:r>
              <a:rPr lang="en-US" sz="2800" dirty="0"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3FDD099-0D5B-4A7D-A28C-2677783B0E6D}"/>
              </a:ext>
            </a:extLst>
          </p:cNvPr>
          <p:cNvSpPr txBox="1"/>
          <p:nvPr/>
        </p:nvSpPr>
        <p:spPr>
          <a:xfrm>
            <a:off x="725844" y="4169194"/>
            <a:ext cx="121799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অতএব, সমীকরণজোট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/>
              <a:t>2x+y =12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/>
              <a:t>x-y =3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এর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সমাধান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>
                <a:cs typeface="NikoshBAN" panose="02000000000000000000" pitchFamily="2" charset="0"/>
              </a:rPr>
              <a:t> </a:t>
            </a:r>
            <a:r>
              <a:rPr lang="en-US" sz="2800" dirty="0" err="1">
                <a:cs typeface="NikoshBAN" panose="02000000000000000000" pitchFamily="2" charset="0"/>
              </a:rPr>
              <a:t>x,y</a:t>
            </a:r>
            <a:r>
              <a:rPr lang="en-US" sz="2800" dirty="0">
                <a:cs typeface="NikoshBAN" panose="02000000000000000000" pitchFamily="2" charset="0"/>
              </a:rPr>
              <a:t>) =(5,2)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G 2 (4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533438" cy="68579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808516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D5DF397-FC0F-4D2B-9C51-94BF0721A373}"/>
              </a:ext>
            </a:extLst>
          </p:cNvPr>
          <p:cNvSpPr txBox="1"/>
          <p:nvPr/>
        </p:nvSpPr>
        <p:spPr>
          <a:xfrm>
            <a:off x="8767315" y="331305"/>
            <a:ext cx="4197328" cy="983873"/>
          </a:xfrm>
          <a:prstGeom prst="cloudCallout">
            <a:avLst>
              <a:gd name="adj1" fmla="val -71780"/>
              <a:gd name="adj2" fmla="val 182377"/>
            </a:avLst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A picture containing object&#10;&#10;Description generated with very high confidence">
            <a:extLst>
              <a:ext uri="{FF2B5EF4-FFF2-40B4-BE49-F238E27FC236}">
                <a16:creationId xmlns="" xmlns:a16="http://schemas.microsoft.com/office/drawing/2014/main" id="{67BFBA07-F3F5-47F1-B3C0-0EF6DD293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95" y="106017"/>
            <a:ext cx="3101413" cy="2095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AF8E991-D70A-4FDE-A61D-B1BBD7A3FEAD}"/>
              </a:ext>
            </a:extLst>
          </p:cNvPr>
          <p:cNvSpPr txBox="1"/>
          <p:nvPr/>
        </p:nvSpPr>
        <p:spPr>
          <a:xfrm>
            <a:off x="1750555" y="2558380"/>
            <a:ext cx="10738420" cy="1595021"/>
          </a:xfrm>
          <a:prstGeom prst="horizontalScroll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cs typeface="NikoshBAN" panose="02000000000000000000" pitchFamily="2" charset="0"/>
              </a:rPr>
              <a:t>x-y+1=0 </a:t>
            </a:r>
            <a:r>
              <a:rPr lang="bn-IN" sz="3600" dirty="0">
                <a:cs typeface="NikoshBAN" panose="02000000000000000000" pitchFamily="2" charset="0"/>
              </a:rPr>
              <a:t>ও </a:t>
            </a:r>
            <a:r>
              <a:rPr lang="en-US" sz="3600" dirty="0">
                <a:cs typeface="NikoshBAN" panose="02000000000000000000" pitchFamily="2" charset="0"/>
              </a:rPr>
              <a:t>2x+y-3=0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সমীকরণদ্বয়ের প্রত্যেকের পাঁচটি করে সমাধান লেখ যেন তন্মধ্যে সাধারণ সমাধানটিও থাকে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CF9F081-B1FA-47D8-98BC-D9049219B2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580" y="231440"/>
            <a:ext cx="3101413" cy="2095500"/>
          </a:xfrm>
          <a:prstGeom prst="rect">
            <a:avLst/>
          </a:prstGeom>
        </p:spPr>
      </p:pic>
      <p:pic>
        <p:nvPicPr>
          <p:cNvPr id="6" name="Picture 5" descr="G 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3533438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031266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flec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1379</TotalTime>
  <Words>815</Words>
  <Application>Microsoft Office PowerPoint</Application>
  <PresentationFormat>Custom</PresentationFormat>
  <Paragraphs>204</Paragraphs>
  <Slides>23</Slides>
  <Notes>1</Notes>
  <HiddenSlides>4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Wisp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moslim</dc:creator>
  <cp:lastModifiedBy>USER</cp:lastModifiedBy>
  <cp:revision>277</cp:revision>
  <dcterms:created xsi:type="dcterms:W3CDTF">2017-11-09T09:25:11Z</dcterms:created>
  <dcterms:modified xsi:type="dcterms:W3CDTF">2020-12-02T23:00:20Z</dcterms:modified>
</cp:coreProperties>
</file>