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72" r:id="rId5"/>
    <p:sldId id="271" r:id="rId6"/>
    <p:sldId id="269" r:id="rId7"/>
    <p:sldId id="268" r:id="rId8"/>
    <p:sldId id="267" r:id="rId9"/>
    <p:sldId id="266" r:id="rId10"/>
    <p:sldId id="265" r:id="rId11"/>
    <p:sldId id="264" r:id="rId12"/>
    <p:sldId id="260" r:id="rId13"/>
    <p:sldId id="257" r:id="rId14"/>
    <p:sldId id="258" r:id="rId15"/>
    <p:sldId id="263" r:id="rId16"/>
    <p:sldId id="259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2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62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53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06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92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25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8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03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20FD-19A6-40AE-A9F7-8C8D0F7C791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0005-80E0-477F-B419-38618930F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79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9.jpeg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2892" y="572142"/>
            <a:ext cx="10934607" cy="10156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সবাইকে স্বাগতম</a:t>
            </a:r>
          </a:p>
        </p:txBody>
      </p:sp>
      <p:pic>
        <p:nvPicPr>
          <p:cNvPr id="9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1" y="4157558"/>
            <a:ext cx="1701800" cy="1677402"/>
          </a:xfrm>
          <a:prstGeom prst="rect">
            <a:avLst/>
          </a:prstGeom>
          <a:noFill/>
        </p:spPr>
      </p:pic>
      <p:pic>
        <p:nvPicPr>
          <p:cNvPr id="10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1" y="1915095"/>
            <a:ext cx="1701800" cy="1677402"/>
          </a:xfrm>
          <a:prstGeom prst="rect">
            <a:avLst/>
          </a:prstGeom>
          <a:noFill/>
        </p:spPr>
      </p:pic>
      <p:pic>
        <p:nvPicPr>
          <p:cNvPr id="11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03242">
            <a:off x="9447900" y="4281661"/>
            <a:ext cx="1701800" cy="1677402"/>
          </a:xfrm>
          <a:prstGeom prst="rect">
            <a:avLst/>
          </a:prstGeom>
          <a:noFill/>
        </p:spPr>
      </p:pic>
      <p:pic>
        <p:nvPicPr>
          <p:cNvPr id="12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98149">
            <a:off x="9785394" y="2040245"/>
            <a:ext cx="1701800" cy="167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19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57" y="437715"/>
            <a:ext cx="1463379" cy="1124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C:\Users\Samirul\Desktop\refrac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5993" y="1820574"/>
            <a:ext cx="8534400" cy="362812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55136" y="1058574"/>
            <a:ext cx="597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নির্দিষ্ট রং এর আলোর জন্য প্রতিসরণ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2193" y="372557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পানি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4593" y="220157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বায়ু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0593" y="44897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9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57" y="343703"/>
            <a:ext cx="1463379" cy="1098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I:\showakt azam_files\images_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975" y="741138"/>
            <a:ext cx="2722017" cy="3200959"/>
          </a:xfrm>
          <a:prstGeom prst="rect">
            <a:avLst/>
          </a:prstGeom>
          <a:noFill/>
        </p:spPr>
      </p:pic>
      <p:pic>
        <p:nvPicPr>
          <p:cNvPr id="10" name="Picture 9" descr="man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13" y="741138"/>
            <a:ext cx="2919982" cy="32009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59000" y="4617703"/>
            <a:ext cx="873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বায়ূএবংপানির  বিভেদ তলে ভাঙ্গা মনে হচ্ছে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5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57" y="475815"/>
            <a:ext cx="1463379" cy="118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2345" y="5399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এবার একটি ভিডিও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দেখি-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Refraction of Light[1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8500" y="1449719"/>
            <a:ext cx="6654800" cy="43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7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57" y="501215"/>
            <a:ext cx="1463379" cy="1225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3294559" y="-6223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images_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971" y="1282700"/>
            <a:ext cx="4167188" cy="4953000"/>
          </a:xfrm>
          <a:prstGeom prst="rect">
            <a:avLst/>
          </a:prstGeom>
        </p:spPr>
      </p:pic>
      <p:pic>
        <p:nvPicPr>
          <p:cNvPr id="16" name="Picture 3" descr="C:\Users\Samirul\Pictures\untitlegg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759" y="1168400"/>
            <a:ext cx="4343400" cy="495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123359" y="36449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2"/>
                </a:solidFill>
              </a:rPr>
              <a:t>কাঁচ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6359" y="24257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</a:rPr>
              <a:t>বায়ু</a:t>
            </a:r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7359" y="16637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</a:rPr>
              <a:t>আপতন কোণ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4846" y="206381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tx2"/>
                </a:solidFill>
              </a:rPr>
              <a:t>প্রতিসরণকোণ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4959" y="5207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 রং এর আলোর জন্য প্রতিসরণ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57" y="343703"/>
            <a:ext cx="1463379" cy="111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7" name="Picture 6" descr="images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345" y="416757"/>
            <a:ext cx="5410200" cy="3429000"/>
          </a:xfrm>
          <a:prstGeom prst="rect">
            <a:avLst/>
          </a:prstGeom>
        </p:spPr>
      </p:pic>
      <p:sp>
        <p:nvSpPr>
          <p:cNvPr id="8" name="AutoShape 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0420245" y="67246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C:\Users\Samirul\Pictures\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645" y="2457458"/>
            <a:ext cx="4038600" cy="3124200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4076614"/>
              </p:ext>
            </p:extLst>
          </p:nvPr>
        </p:nvGraphicFramePr>
        <p:xfrm>
          <a:off x="5310082" y="4235398"/>
          <a:ext cx="5257800" cy="1905000"/>
        </p:xfrm>
        <a:graphic>
          <a:graphicData uri="http://schemas.openxmlformats.org/presentationml/2006/ole">
            <p:oleObj spid="_x0000_s1170" name="Equation" r:id="rId7" imgW="2590800" imgH="660400" progId="Equation.3">
              <p:embed/>
            </p:oleObj>
          </a:graphicData>
        </a:graphic>
      </p:graphicFrame>
      <p:pic>
        <p:nvPicPr>
          <p:cNvPr id="11" name="Picture 10" descr="images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057" y="558799"/>
            <a:ext cx="5432497" cy="3199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2445" y="139065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</a:rPr>
              <a:t>বায়ু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7245" y="238125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</a:rPr>
              <a:t>পানি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0445" y="78105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</a:rPr>
              <a:t>আপতিত রশ্মি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4245" y="329565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প্রতিসরিত রশ্মি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645" y="329565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r>
              <a:rPr lang="bn-BD" sz="2000" dirty="0" smtClean="0"/>
              <a:t> </a:t>
            </a:r>
            <a:r>
              <a:rPr lang="bn-BD" sz="2400" b="1" dirty="0" smtClean="0"/>
              <a:t>মাধ্যম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85845" y="416338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bn-BD" sz="2000" b="1" dirty="0" smtClean="0">
                <a:solidFill>
                  <a:srgbClr val="00B050"/>
                </a:solidFill>
              </a:rPr>
              <a:t>মাধ্যম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3045" y="5581658"/>
            <a:ext cx="4191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</a:t>
            </a:r>
            <a:r>
              <a:rPr lang="bn-BD" dirty="0" smtClean="0"/>
              <a:t> </a:t>
            </a:r>
            <a:r>
              <a:rPr lang="bn-BD" sz="2400" b="1" dirty="0" smtClean="0">
                <a:solidFill>
                  <a:srgbClr val="00B050"/>
                </a:solidFill>
              </a:rPr>
              <a:t>মাধ্যম সাপেক্ষে</a:t>
            </a:r>
            <a:r>
              <a:rPr lang="en-US" sz="2400" b="1" dirty="0" smtClean="0">
                <a:solidFill>
                  <a:srgbClr val="00B050"/>
                </a:solidFill>
              </a:rPr>
              <a:t>W </a:t>
            </a:r>
            <a:r>
              <a:rPr lang="bn-BD" sz="2400" b="1" dirty="0" smtClean="0">
                <a:solidFill>
                  <a:srgbClr val="00B050"/>
                </a:solidFill>
              </a:rPr>
              <a:t>মাধ্যম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bn-BD" sz="2000" b="1" dirty="0" smtClean="0">
                <a:solidFill>
                  <a:srgbClr val="00B0F0"/>
                </a:solidFill>
              </a:rPr>
              <a:t>এর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প্রতিসরণাঙ্ক</a:t>
            </a:r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/>
                <a:cs typeface="NikoshBAN" pitchFamily="2" charset="0"/>
              </a:rPr>
              <a:t>η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/>
                <a:cs typeface="NikoshBAN" pitchFamily="2" charset="0"/>
              </a:rPr>
              <a:t>w.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1780601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p:oleObj spid="_x0000_s1171" name="Equation" r:id="rId8" imgW="114151" imgH="215619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1459779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p:oleObj spid="_x0000_s1172" name="Equation" r:id="rId9" imgW="114151" imgH="215619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751378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p:oleObj spid="_x0000_s1173" name="Equation" r:id="rId10" imgW="114151" imgH="215619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1366338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p:oleObj spid="_x0000_s1174" name="Equation" r:id="rId11" imgW="126780" imgH="164814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5028460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p:oleObj spid="_x0000_s1175" name="Equation" r:id="rId12" imgW="114151" imgH="215619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6007214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p:oleObj spid="_x0000_s1176" name="Equation" r:id="rId13" imgW="114151" imgH="215619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1698949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p:oleObj spid="_x0000_s1177" name="Equation" r:id="rId14" imgW="126780" imgH="164814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7926820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p:oleObj spid="_x0000_s1178" name="Equation" r:id="rId15" imgW="126780" imgH="164814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6614922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p:oleObj spid="_x0000_s1179" name="Equation" r:id="rId16" imgW="126780" imgH="164814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6173397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p:oleObj spid="_x0000_s1180" name="Equation" r:id="rId17" imgW="126780" imgH="164814" progId="Equation.3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1971901"/>
              </p:ext>
            </p:extLst>
          </p:nvPr>
        </p:nvGraphicFramePr>
        <p:xfrm>
          <a:off x="5899045" y="3352808"/>
          <a:ext cx="203200" cy="190500"/>
        </p:xfrm>
        <a:graphic>
          <a:graphicData uri="http://schemas.openxmlformats.org/presentationml/2006/ole">
            <p:oleObj spid="_x0000_s1181" name="Equation" r:id="rId18" imgW="203112" imgH="190417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11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900" y="343703"/>
            <a:ext cx="1463379" cy="946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7" name="Picture 2" descr="I:\New folder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7894" y="825500"/>
            <a:ext cx="7772400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08488" y="38735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 পাশের চীত্রে আলোর প্রতিসরণ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 খানের চীত্রে আলো বিভেদ তল ঘেঁষে  যাচ্ছে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ডান পাশের চীত্রে আলোর পূর্ণ আভ্যন্তরীণ প্রতিফলন হচ্ছে । 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0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00" y="470194"/>
            <a:ext cx="825501" cy="912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230" y="1382285"/>
            <a:ext cx="11061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বায়ু থেকে পানিতে প্রতিসরণের ক্ষেত্রে আপতণ কোণ ৩০ ডিগ্রী এবং প্রতিসরণ কোণ ১৯ ডিগ্রী হলে , বায়ু  সাপেক্ষে পানির  প্রতিসরণাঙ্ক কত ?</a:t>
            </a:r>
          </a:p>
          <a:p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দুইটি নিদির্ষ্ট মাধ্যম ও দুইটি ভিন্ন আপতিত রশ্মি এঁকে ক্রন্তি কোণ ও পূর্ণ অভ্যন্তরঈণ প্রতিফলণ এর রশ্মি চিত্র  দেখাও ।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48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0600" y="304800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  <p:pic>
        <p:nvPicPr>
          <p:cNvPr id="7" name="Picture 2" descr="I:\New folder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95" y="1451699"/>
            <a:ext cx="4355981" cy="1931002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60495" y="3774593"/>
            <a:ext cx="1004259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just">
              <a:buFont typeface="Arial" panose="020B0604020202020204" pitchFamily="34" charset="0"/>
              <a:buNone/>
            </a:pPr>
            <a:r>
              <a:rPr lang="bn-BD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ক) ক্রন্তি কোণ ৩০ডিগ্রী হলে,      প্রতিসরণ  কোণ  কত হবে ? </a:t>
            </a:r>
            <a:endParaRPr lang="en-US" sz="3200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 ) আপতিত রশ্মি ক্রন্তি কোণের ছেয়ে বড় কোণে আপতিত হলে কী গড়বে ?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8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428" y="558800"/>
            <a:ext cx="4390960" cy="2667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2300" y="4192689"/>
            <a:ext cx="11036300" cy="11395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বায়ুর সাপেক্ষে পানির প্রতিসরণাঙ্ক ১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৩৩ হলে পানির সাপেক্ষে বায়ুর প্রতিসরণাঙ্ক  কত ?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smtClean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2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8800" y="971908"/>
            <a:ext cx="6362639" cy="156966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3296133"/>
            <a:ext cx="1701800" cy="1677402"/>
          </a:xfrm>
          <a:prstGeom prst="rect">
            <a:avLst/>
          </a:prstGeom>
          <a:noFill/>
        </p:spPr>
      </p:pic>
      <p:pic>
        <p:nvPicPr>
          <p:cNvPr id="8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32666">
            <a:off x="9042401" y="3156433"/>
            <a:ext cx="1701800" cy="167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60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0893" y="752903"/>
            <a:ext cx="4914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92666"/>
            <a:ext cx="111821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pPr algn="ctr"/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 দেখতে হলে আলো চাই । 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আলোর প্রতিসরণ 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2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44" y="2050614"/>
            <a:ext cx="1463379" cy="279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7800" y="0"/>
            <a:ext cx="11823887" cy="6972299"/>
            <a:chOff x="304800" y="258762"/>
            <a:chExt cx="16306800" cy="9296401"/>
          </a:xfrm>
        </p:grpSpPr>
        <p:sp>
          <p:nvSpPr>
            <p:cNvPr id="10" name="Rectangle 9"/>
            <p:cNvSpPr/>
            <p:nvPr/>
          </p:nvSpPr>
          <p:spPr>
            <a:xfrm>
              <a:off x="304800" y="258762"/>
              <a:ext cx="16306800" cy="929640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639763"/>
              <a:ext cx="15621000" cy="8534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C:\Users\Johirul\Downloads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210" y="5321176"/>
            <a:ext cx="11175813" cy="1346488"/>
          </a:xfrm>
          <a:prstGeom prst="rect">
            <a:avLst/>
          </a:prstGeom>
          <a:noFill/>
        </p:spPr>
      </p:pic>
      <p:pic>
        <p:nvPicPr>
          <p:cNvPr id="13" name="Picture 4" descr="C:\Users\Johirul\Download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300" y="784361"/>
            <a:ext cx="723900" cy="1168400"/>
          </a:xfrm>
          <a:prstGeom prst="rect">
            <a:avLst/>
          </a:prstGeom>
          <a:noFill/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4114800" y="685800"/>
            <a:ext cx="6616700" cy="93127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85451" tIns="92726" rIns="185451" bIns="92726" rtlCol="0">
            <a:noAutofit/>
          </a:bodyPr>
          <a:lstStyle/>
          <a:p>
            <a:pPr marL="0" marR="0" lvl="0" indent="0" algn="ctr" defTabSz="18545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Johirul\Desktop\1830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" y="2057400"/>
            <a:ext cx="2933700" cy="2939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742858" y="2819400"/>
            <a:ext cx="7572842" cy="2308324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078815" y="1629774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57" y="1172591"/>
            <a:ext cx="11353800" cy="4974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6856" y="421679"/>
            <a:ext cx="820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</a:rPr>
              <a:t>নিচের ছবিগুলো লক্ষ্য কর -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2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45" y="463115"/>
            <a:ext cx="1431456" cy="1048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I:\showakt azam_files\images_06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5524500" y="463115"/>
            <a:ext cx="4876800" cy="4876800"/>
          </a:xfrm>
          <a:prstGeom prst="rect">
            <a:avLst/>
          </a:prstGeom>
          <a:noFill/>
        </p:spPr>
      </p:pic>
      <p:pic>
        <p:nvPicPr>
          <p:cNvPr id="10" name="Picture 2" descr="I:\showakt azam_files\images_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6900" y="463114"/>
            <a:ext cx="3428999" cy="2775785"/>
          </a:xfrm>
          <a:prstGeom prst="rect">
            <a:avLst/>
          </a:prstGeom>
          <a:noFill/>
        </p:spPr>
      </p:pic>
      <p:pic>
        <p:nvPicPr>
          <p:cNvPr id="11" name="Picture 10" descr="I:\showakt azam_files\images_0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5689" y="3766757"/>
            <a:ext cx="3581400" cy="2133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94300" y="5322352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আসলে নিচের মাছ থেকে আলো প্রতিসরিত চোখে প্রবেশ করছে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9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I:\showakt azam_files\images_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570" y="674604"/>
            <a:ext cx="2881930" cy="3436147"/>
          </a:xfrm>
          <a:prstGeom prst="rect">
            <a:avLst/>
          </a:prstGeom>
          <a:noFill/>
        </p:spPr>
      </p:pic>
      <p:pic>
        <p:nvPicPr>
          <p:cNvPr id="10" name="Picture 2" descr="I:\showakt azam_files\images_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571" y="692801"/>
            <a:ext cx="3048194" cy="34361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571" y="4404103"/>
            <a:ext cx="8424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বায়ূ এবং পানির  বিভেদ তলে ভাঙ্গা মনে হচ্ছে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2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880993" y="3108108"/>
            <a:ext cx="4894707" cy="625693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4774" y="771109"/>
            <a:ext cx="6709667" cy="914400"/>
          </a:xfrm>
          <a:prstGeom prst="round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4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44" y="577415"/>
            <a:ext cx="1463379" cy="1060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14398" y="2238176"/>
            <a:ext cx="11277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            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শেষে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শিক্ষার্থীরা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............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 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সংজ্ঞা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hi-IN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খ)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নিয়ম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সুত্র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দিতীয়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সুত্রের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গাণিতিক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ঘ)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ক্রন্তি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পূর্ণ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অভ্যন্তরঈণ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প্রতিফলণ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6780" y="757546"/>
            <a:ext cx="9369740" cy="6464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1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যা শিখতে পারবে---</a:t>
            </a:r>
            <a:endParaRPr lang="en-US" sz="3601" b="1" dirty="0">
              <a:ln/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9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57" y="437715"/>
            <a:ext cx="1463379" cy="118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C:\Users\Samirul\Desktop\Light-Refrac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039" y="1092201"/>
            <a:ext cx="8184648" cy="489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497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284</Words>
  <Application>Microsoft Office PowerPoint</Application>
  <PresentationFormat>Custom</PresentationFormat>
  <Paragraphs>55</Paragraphs>
  <Slides>19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USER</cp:lastModifiedBy>
  <cp:revision>33</cp:revision>
  <dcterms:created xsi:type="dcterms:W3CDTF">2020-11-07T10:34:54Z</dcterms:created>
  <dcterms:modified xsi:type="dcterms:W3CDTF">2020-12-03T10:58:54Z</dcterms:modified>
</cp:coreProperties>
</file>