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1"/>
  </p:notesMasterIdLst>
  <p:sldIdLst>
    <p:sldId id="274" r:id="rId2"/>
    <p:sldId id="263" r:id="rId3"/>
    <p:sldId id="276" r:id="rId4"/>
    <p:sldId id="277" r:id="rId5"/>
    <p:sldId id="278" r:id="rId6"/>
    <p:sldId id="279" r:id="rId7"/>
    <p:sldId id="280" r:id="rId8"/>
    <p:sldId id="281" r:id="rId9"/>
    <p:sldId id="260" r:id="rId10"/>
    <p:sldId id="271" r:id="rId11"/>
    <p:sldId id="272" r:id="rId12"/>
    <p:sldId id="282" r:id="rId13"/>
    <p:sldId id="283" r:id="rId14"/>
    <p:sldId id="285" r:id="rId15"/>
    <p:sldId id="262" r:id="rId16"/>
    <p:sldId id="284" r:id="rId17"/>
    <p:sldId id="286" r:id="rId18"/>
    <p:sldId id="287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B4C42-CF77-4192-B484-56D3D15B5D85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20B9D-1ED3-46BD-B33A-366FAF8AB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171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C783B-E861-43A0-ABFE-F9D383DCAAA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03509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0B9D-1ED3-46BD-B33A-366FAF8ABA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210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F6B379-0C67-4C26-987D-FA32BDAB36A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423EFE-AD3A-4805-BC43-09ED7333E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6B379-0C67-4C26-987D-FA32BDAB36A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23EFE-AD3A-4805-BC43-09ED7333E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6B379-0C67-4C26-987D-FA32BDAB36A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23EFE-AD3A-4805-BC43-09ED7333E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l">
              <a:defRPr sz="1100">
                <a:solidFill>
                  <a:srgbClr val="D6ECFF"/>
                </a:solidFill>
              </a:defRPr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lvl="0" algn="l">
              <a:defRPr sz="1200">
                <a:solidFill>
                  <a:srgbClr val="D6ECFF"/>
                </a:solidFill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6B379-0C67-4C26-987D-FA32BDAB36A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23EFE-AD3A-4805-BC43-09ED7333E2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6B379-0C67-4C26-987D-FA32BDAB36A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23EFE-AD3A-4805-BC43-09ED7333E2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6B379-0C67-4C26-987D-FA32BDAB36A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23EFE-AD3A-4805-BC43-09ED7333E2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6B379-0C67-4C26-987D-FA32BDAB36A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23EFE-AD3A-4805-BC43-09ED7333E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6B379-0C67-4C26-987D-FA32BDAB36A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23EFE-AD3A-4805-BC43-09ED7333E2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6B379-0C67-4C26-987D-FA32BDAB36A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23EFE-AD3A-4805-BC43-09ED7333E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4F6B379-0C67-4C26-987D-FA32BDAB36A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23EFE-AD3A-4805-BC43-09ED7333E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F6B379-0C67-4C26-987D-FA32BDAB36A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423EFE-AD3A-4805-BC43-09ED7333E2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F6B379-0C67-4C26-987D-FA32BDAB36A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423EFE-AD3A-4805-BC43-09ED7333E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057400"/>
            <a:ext cx="6324600" cy="4191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2719753" y="6096000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" y="-98474"/>
            <a:ext cx="6976404" cy="212365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আজকের ক্লাসে সকল কে স্বাগতম</a:t>
            </a:r>
            <a:endParaRPr lang="en-AU" sz="66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0" y="0"/>
            <a:ext cx="6858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90379" y="5641146"/>
            <a:ext cx="685800" cy="9988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514471" y="815926"/>
            <a:ext cx="6858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458200" y="5943600"/>
            <a:ext cx="6858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arguerite-daisy-beautiful-beau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-152400"/>
            <a:ext cx="25146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69218"/>
      </p:ext>
    </p:extLst>
  </p:cSld>
  <p:clrMapOvr>
    <a:masterClrMapping/>
  </p:clrMapOvr>
  <p:transition spd="slow">
    <p:newsflash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979130900"/>
      </p:ext>
    </p:extLst>
  </p:cSld>
  <p:clrMapOvr>
    <a:masterClrMapping/>
  </p:clrMapOvr>
  <p:transition spd="slow">
    <p:strips dir="l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3972479" cy="60015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04959"/>
            <a:ext cx="2133898" cy="36200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63000" cy="1295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8600" y="2895600"/>
            <a:ext cx="8763000" cy="1524000"/>
            <a:chOff x="228600" y="2514600"/>
            <a:chExt cx="8763000" cy="1152558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514600"/>
              <a:ext cx="8763000" cy="723560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63" y="3190842"/>
              <a:ext cx="3848637" cy="47631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0" y="4419600"/>
            <a:ext cx="9144000" cy="243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সন্তান কে দীর্ঘ দুই বৎসর যাবত বুকের দুধ পান করান একমাত্র মা,এখানে পিতার কোন  সম্পৃক্ততা নেই।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শৈশব কালীন সন্তানের লালন-পালন  ও পরিচর্যার দায়ীত্ব একমাত্র মা-ই পালন করেন। তাই হাদীস শরীফে মায়ের হক পিতার হকের অগ্রাধিকার দেওয়া হয়েছে।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249061"/>
      </p:ext>
    </p:extLst>
  </p:cSld>
  <p:clrMapOvr>
    <a:masterClrMapping/>
  </p:clrMapOvr>
  <p:transition spd="slow">
    <p:wipe dir="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28600"/>
            <a:ext cx="9144000" cy="662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দুনিয়াতে আগমনের মাধ্যম হচ্ছেন মাতা-পিতা। মাতা-পিতা ছাড়া সন্তানের দুনিয়ায় অস্তিত্ব অসম্ভব। আদম-হাওয়া কিংবা ঈসা (আঃ) এটা  ব্যতিক্রম,আল্লাহর কুদরত । নিজের জীবনের সুখ বিসর্জন দিয়ে মাতা –পিতা সন্তান লালন-পালন করে বড় করেন।মাথার ঘাম পায়ে ফেলে অর্থ উপার্জন করে সন্তানের লেখা-পড়ার জন্য ব্যয়  করেন। সেই সন্তান বড় হয়ে যখন  মাতা-পিতাকে ভুলে যায়, এর চেয়ে কষ্ট আর কী হতে পারে? মাতা-পিতার অবাধ্য সন্তান, এর জন্য জান্নাত হারাম । অন্য হাদীসে আল্লাহর রাসুল ইরশাদ করেন,মাতা-পিতার সন্তুষ্টিই আল্লাহর সন্তুষ্টি। আরেক হাদিসে আল্লাহর রাসুল ইরশাদ করেন ,যে ব্যক্তি পিতা-মাতা দুইজন কে অথবা দুইজনের একজনকে জীবিত ও  পেয়ে জান্নাত খরিদ করে রাখলো না,তার নাক ধুলিস্যাত হোক।অর্থাৎ তার ধ্বংস হোক।  সার কথা;পিতা-মাতাই জান্নাত,পিতা- মাতাই জাহান্নাম।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পিতা- মাতার সন্তুষ্টি ছাড়া আল্লাহর দরবারে কোন ইবাদতই কবুল হবেনা। পিতা-মাতার দোয়া আল্লাহর দরবারে পৌঁছাতে কোন প্রতিবন্ধক থাকে না। সরাসরি আল্লাহর নিকট পৌছায়এবং আল্লাহ তা কবুল করেন । হোক তা দোয়া কিংবা বদ-দোয়া । পিতা-মাতার সাথে সদাচারণ করার জন্য মহান আল্লাহ তায়ালা নির্দেশ দিয়েছেন।  সূরা বনী ইসরাইলে  আল্লাহ তায়ালা বলেন,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وقضي ربك الاتعبد الا اياه وبالوالدين احسان امايبلغن عندك الكبر احدهما اوكلاهما فلاتقل لهماأف ولاتنهرهماوقل لهماقولا كريما  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“আর আপনার প্রতিপালক আদেশ করেছেন যে , আল্লাহ ছাড়া কাউকে উপাসনা করবে না,আর পিতা-মাতার সাথে সদাচারন করো তাদের মধ্যে কেউ অথবা উভয়ে যদি তোমার নিকট বার্ধক্যে উপনীত হয়,তা হলে তুমি তাদের প্রতি উহ শব্দটিও উচ্চারন করনা।তাদের ধমক দিওনা, তাদের সাথে নম্রভাবে কথা বলো”। 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পিতা–মাতার সাথে সদাচারন করা ফরজে আইন। অসদাচারন করা হারাম বা  কবিরা গুনাহ। আল্লাহ তায়ালার এই হুকুম যারা অমান্য করবে তাদের স্থান হবে চিরস্থায়ী জাহান্নাম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পিতা-মাতার সেবা করে অনেক মানুষ মহা-মানব এ পরিনত হয়েছেন। যেমনঃ হযরত বায়েজিদ বোস্তামী (রহঃ) , ওয়ায়েস করোনী (রহঃ) , মুসা (আঃ)  এর যুগের কসাই প্রমূখ। </a:t>
            </a:r>
          </a:p>
          <a:p>
            <a:pPr algn="just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পক্ষান্তরে মাতা-পিতার সাথে অসদাচারন করার কারণে অনেকে দুনিয়াতেই মহা শাস্তির মুখে পড়েছে। বিভিন্ন পত্র পত্রিকার খবর তোমরা হয়তো কেউ কেউ  দেখেছ। কেউ হয়তো তোমাদের মুরুব্বীর মুখে শুনেছ,কিংবা আসে-পাশে দেখেছ। তাই আমাদের সকলেরই  পিতা-মাতার যত্নের ব্যাপারে সচেতন হওয়া উচিত।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25286"/>
            <a:ext cx="8915400" cy="94651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8259"/>
            <a:ext cx="8686800" cy="113434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38463"/>
            <a:ext cx="7906853" cy="44773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57400" y="0"/>
            <a:ext cx="444421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তাহকীক কর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397502"/>
      </p:ext>
    </p:extLst>
  </p:cSld>
  <p:clrMapOvr>
    <a:masterClrMapping/>
  </p:clrMapOvr>
  <p:transition spd="slow">
    <p:wipe/>
    <p:sndAc>
      <p:stSnd>
        <p:snd r:embed="rId3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১।মাতা-পিতার সাথে সদাচারন করার হুকুম কী?</a:t>
            </a:r>
          </a:p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মাতা-পিতার সাথে অসদাচারন করার হুকুম কী ?</a:t>
            </a:r>
          </a:p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احقশব্দের অর্থ কি? 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ea typeface="MS PMincho" pitchFamily="18" charset="-128"/>
                <a:cs typeface="NikoshBAN" pitchFamily="2" charset="0"/>
              </a:rPr>
              <a:t>দলীয় কাজঃ </a:t>
            </a:r>
          </a:p>
          <a:p>
            <a:pPr algn="ctr"/>
            <a:r>
              <a:rPr lang="bn-BD" sz="4800" dirty="0" smtClean="0">
                <a:latin typeface="NikoshBAN" pitchFamily="2" charset="0"/>
                <a:ea typeface="MS PMincho" pitchFamily="18" charset="-128"/>
                <a:cs typeface="NikoshBAN" pitchFamily="2" charset="0"/>
              </a:rPr>
              <a:t>আল্লাহর রাসুল (সাঃ) সাহাবাদের প্রশ্নের জবাবে মাতার হক তিনবার আর পিতার হক একবার বলেছেন,কেন? বিশ্লেষণ কর ।    </a:t>
            </a:r>
            <a:endParaRPr lang="en-US" sz="4400" dirty="0">
              <a:latin typeface="NikoshBAN" pitchFamily="2" charset="0"/>
              <a:ea typeface="MS PMincho" pitchFamily="18" charset="-128"/>
              <a:cs typeface="NikoshBAN" pitchFamily="2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219200"/>
            <a:ext cx="5638800" cy="3505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0"/>
            <a:ext cx="2819400" cy="48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800600"/>
            <a:ext cx="9144000" cy="195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পিতা-মাতাই তোমার জান্নাত/জাহান্নাম ,কিভাবে?   ব্যাখ্যা কর।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324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150" y="228600"/>
            <a:ext cx="6800850" cy="3581400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Fade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19900" b="1" cap="all" dirty="0">
                <a:ln/>
                <a:solidFill>
                  <a:schemeClr val="bg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all" dirty="0">
              <a:ln/>
              <a:solidFill>
                <a:schemeClr val="bg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38600"/>
            <a:ext cx="68580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5-Point Star 3"/>
          <p:cNvSpPr/>
          <p:nvPr/>
        </p:nvSpPr>
        <p:spPr>
          <a:xfrm>
            <a:off x="348176" y="717452"/>
            <a:ext cx="6858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314007" y="872197"/>
            <a:ext cx="69635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335108" y="6091311"/>
            <a:ext cx="675249" cy="7666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0" y="5978769"/>
            <a:ext cx="664699" cy="87923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350880"/>
      </p:ext>
    </p:extLst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28600"/>
            <a:ext cx="2188464" cy="2964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6705600" cy="40386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ar-SA" sz="4000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bn-BD" sz="49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শিক্ষক পরিচিতিঃ </a:t>
            </a:r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মোঃ সাইদুর রহমান </a:t>
            </a:r>
            <a:b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সহকারি সুপার</a:t>
            </a:r>
            <a:b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গোয়ালন্দ ইদ্রিসিয়া ইসলামিয়া দাখিল মাদ্রাসা</a:t>
            </a:r>
            <a:b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গোয়ালন্দ, রাজবাড়ি।</a:t>
            </a:r>
            <a:b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মোবাইলঃ ০১৭০৬০৫০৩৪৬ </a:t>
            </a:r>
            <a:r>
              <a:rPr lang="en-US" sz="4000" dirty="0" smtClean="0">
                <a:solidFill>
                  <a:schemeClr val="bg2"/>
                </a:solidFill>
              </a:rPr>
              <a:t/>
            </a:r>
            <a:br>
              <a:rPr lang="en-US" sz="4000" dirty="0" smtClean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381000"/>
            <a:ext cx="6324600" cy="434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19600"/>
            <a:ext cx="91440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9170564"/>
      </p:ext>
    </p:extLst>
  </p:cSld>
  <p:clrMapOvr>
    <a:masterClrMapping/>
  </p:clrMapOvr>
  <p:transition>
    <p:push dir="u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DCA7577-DDD1-4C5D-81D8-2AF6CF38D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950272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D9EC16B-C42D-4342-B1CC-5F370A22E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4800600"/>
            <a:ext cx="1371600" cy="18088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AC0844C-033E-4276-A6CB-32726D8FBC1B}"/>
              </a:ext>
            </a:extLst>
          </p:cNvPr>
          <p:cNvSpPr txBox="1"/>
          <p:nvPr/>
        </p:nvSpPr>
        <p:spPr>
          <a:xfrm>
            <a:off x="900332" y="1334695"/>
            <a:ext cx="7329267" cy="1179905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532"/>
              </a:avLst>
            </a:prstTxWarp>
            <a:spAutoFit/>
          </a:bodyPr>
          <a:lstStyle/>
          <a:p>
            <a:r>
              <a:rPr lang="en-US" sz="8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8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endParaRPr lang="en-US" sz="8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A10AEA7-ECF4-4DE7-BDF6-377C138AF17D}"/>
              </a:ext>
            </a:extLst>
          </p:cNvPr>
          <p:cNvSpPr txBox="1"/>
          <p:nvPr/>
        </p:nvSpPr>
        <p:spPr>
          <a:xfrm>
            <a:off x="3200400" y="4572000"/>
            <a:ext cx="6172200" cy="2349305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1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 দশম শ্রেণি  </a:t>
            </a:r>
          </a:p>
          <a:p>
            <a:pPr algn="ctr"/>
            <a:r>
              <a:rPr lang="bn-BD" sz="1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ত্রয়োবিংশ </a:t>
            </a:r>
            <a:r>
              <a:rPr lang="en-US" sz="1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BD" sz="16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৪৫মিনিট </a:t>
            </a:r>
          </a:p>
          <a:p>
            <a:pPr algn="ctr"/>
            <a:r>
              <a:rPr lang="bn-BD" sz="1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 </a:t>
            </a:r>
            <a:r>
              <a:rPr lang="en-US" sz="1600" b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02.12.20</a:t>
            </a:r>
            <a:r>
              <a:rPr lang="bn-BD" sz="1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  </a:t>
            </a:r>
            <a:endParaRPr lang="en-US" sz="16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7A0384-928D-4F83-86FC-F3C84D4C0D49}"/>
              </a:ext>
            </a:extLst>
          </p:cNvPr>
          <p:cNvSpPr txBox="1"/>
          <p:nvPr/>
        </p:nvSpPr>
        <p:spPr>
          <a:xfrm>
            <a:off x="2805333" y="318842"/>
            <a:ext cx="2831122" cy="830997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800" b="1" kern="0" dirty="0" err="1">
                <a:solidFill>
                  <a:srgbClr val="0202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kern="0" dirty="0">
                <a:solidFill>
                  <a:srgbClr val="0202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>
                <a:solidFill>
                  <a:srgbClr val="0202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kern="0" dirty="0">
              <a:solidFill>
                <a:srgbClr val="0202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392F9F-4B1D-4249-ACA9-2FE1689A5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648200"/>
            <a:ext cx="2514600" cy="2501020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457200" y="0"/>
            <a:ext cx="914400" cy="914400"/>
          </a:xfrm>
          <a:prstGeom prst="star5">
            <a:avLst>
              <a:gd name="adj" fmla="val 16315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686800" y="0"/>
            <a:ext cx="914400" cy="914400"/>
          </a:xfrm>
          <a:prstGeom prst="star5">
            <a:avLst>
              <a:gd name="adj" fmla="val 16315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0653321"/>
      </p:ext>
    </p:extLst>
  </p:cSld>
  <p:clrMapOvr>
    <a:masterClrMapping/>
  </p:clrMapOvr>
  <p:transition spd="slow">
    <p:fade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76400" y="152400"/>
            <a:ext cx="5715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লক্ষ্য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673" y="1600200"/>
            <a:ext cx="4580327" cy="4800600"/>
          </a:xfrm>
          <a:prstGeom prst="rect">
            <a:avLst/>
          </a:prstGeom>
        </p:spPr>
      </p:pic>
      <p:pic>
        <p:nvPicPr>
          <p:cNvPr id="5" name="Picture 4" descr="images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00200"/>
            <a:ext cx="4152900" cy="4800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00200" y="6400800"/>
            <a:ext cx="1143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400800" y="6400800"/>
            <a:ext cx="1143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4475389" cy="6248399"/>
          </a:xfrm>
          <a:prstGeom prst="rect">
            <a:avLst/>
          </a:prstGeom>
        </p:spPr>
      </p:pic>
      <p:pic>
        <p:nvPicPr>
          <p:cNvPr id="8" name="Picture 7" descr="download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643" y="609600"/>
            <a:ext cx="4490357" cy="6248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172200" y="0"/>
            <a:ext cx="1143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762000"/>
            <a:ext cx="4648200" cy="6096000"/>
          </a:xfrm>
          <a:prstGeom prst="rect">
            <a:avLst/>
          </a:prstGeom>
        </p:spPr>
      </p:pic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4495800" cy="6096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24000" y="1524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248400" y="1524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</a:p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باب البروالصلة</a:t>
            </a:r>
          </a:p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দয়া অনুগ্রহ ও আত্মীয় স্বজনের প্রতি সদাচারণ অধ্যায়। </a:t>
            </a:r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</a:rPr>
              <a:t> </a:t>
            </a:r>
            <a:endParaRPr lang="en-US" sz="8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SutonnyMJ" pitchFamily="2" charset="0"/>
            </a:endParaRPr>
          </a:p>
          <a:p>
            <a:pPr algn="ctr"/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l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মাতা-পিতার হক কী, তা বলতে পারবে  ।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আত্মীয়-স্বজনের হক কী, তা লেখতে পারবে।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৩।মাতার হক, পিতার তিনগুন কেন ? তার ব্যাখ্যা  করতে  পারবে।    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814318" cy="3962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19400" y="381000"/>
            <a:ext cx="3429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 হাদীস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042108"/>
      </p:ext>
    </p:extLst>
  </p:cSld>
  <p:clrMapOvr>
    <a:masterClrMapping/>
  </p:clrMapOvr>
  <p:transition spd="slow">
    <p:pul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543</Words>
  <Application>Microsoft Office PowerPoint</Application>
  <PresentationFormat>On-screen Show (4:3)</PresentationFormat>
  <Paragraphs>53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Slide 1</vt:lpstr>
      <vt:lpstr>  শিক্ষক পরিচিতিঃ  মোঃ সাইদুর রহমান  সহকারি সুপার গোয়ালন্দ ইদ্রিসিয়া ইসলামিয়া দাখিল মাদ্রাসা গোয়ালন্দ, রাজবাড়ি।  মোবাইলঃ ০১৭০৬০৫০৩৪৬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Ma</cp:lastModifiedBy>
  <cp:revision>107</cp:revision>
  <dcterms:created xsi:type="dcterms:W3CDTF">2019-05-19T18:13:57Z</dcterms:created>
  <dcterms:modified xsi:type="dcterms:W3CDTF">2020-12-03T15:28:18Z</dcterms:modified>
</cp:coreProperties>
</file>