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3899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4391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7617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270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7443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34964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6968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4296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3893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6143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B602-C9E3-4187-981A-14E4095BD96C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1E73A-856E-41F1-8ACA-2161A47E5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1058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1B602-C9E3-4187-981A-14E4095BD96C}" type="datetimeFigureOut">
              <a:rPr lang="en-US" smtClean="0"/>
              <a:pPr/>
              <a:t>12/2/2020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1E73A-856E-41F1-8ACA-2161A47E50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431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03507" y="313901"/>
            <a:ext cx="7629098" cy="186204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500" b="1" dirty="0" err="1" smtClean="0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 smtClean="0"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ln w="3175">
                  <a:solidFill>
                    <a:srgbClr val="FF000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3175">
                <a:solidFill>
                  <a:srgbClr val="FF0000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456"/>
          <a:stretch/>
        </p:blipFill>
        <p:spPr>
          <a:xfrm>
            <a:off x="3207063" y="2161881"/>
            <a:ext cx="5811253" cy="40426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7715837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9182" y="5296887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5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32+24=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4800" spc="5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92913" y="2988644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12113" y="2988644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0313" y="2455244"/>
            <a:ext cx="10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03553" y="239428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3513" y="244000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5313" y="239428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14233" y="2485724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6953" y="2500964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6513" y="390304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2+4</a:t>
            </a:r>
            <a:endParaRPr lang="en-US" sz="4800" spc="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6313" y="3979244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৩</a:t>
            </a:r>
            <a:r>
              <a:rPr lang="en-US" sz="4800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+</a:t>
            </a:r>
            <a:r>
              <a:rPr lang="bn-IN" sz="4800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২</a:t>
            </a:r>
            <a:endParaRPr lang="en-US" sz="4800" spc="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95381" y="1447387"/>
            <a:ext cx="6225355" cy="58477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 থেকে অংকটি তোমাদের খাতায় লিখে নাও!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270262" y="274576"/>
            <a:ext cx="3284051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  </a:t>
            </a:r>
            <a:endParaRPr lang="bn-IN" sz="4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49105" y="2226903"/>
            <a:ext cx="8221327" cy="355826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2864" y="3170411"/>
            <a:ext cx="6050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5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৫</a:t>
            </a:r>
            <a:r>
              <a:rPr lang="bn-IN" sz="4800" spc="5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৪+</a:t>
            </a:r>
            <a:r>
              <a:rPr lang="en-US" sz="4800" spc="5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2৪=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4800" spc="5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38633" y="2973254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35913" y="2988644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64113" y="2485307"/>
            <a:ext cx="10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27353" y="2480068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36353" y="251054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69113" y="248006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38033" y="2485724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46493" y="2489800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9233" y="4266662"/>
            <a:ext cx="1965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(</a:t>
            </a:r>
            <a:r>
              <a:rPr lang="bn-IN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৪</a:t>
            </a:r>
            <a:r>
              <a:rPr lang="bn-IN" sz="4800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+</a:t>
            </a:r>
            <a:r>
              <a:rPr lang="en-US" sz="4800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4)</a:t>
            </a:r>
            <a:endParaRPr lang="en-US" sz="4800" spc="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76033" y="4273569"/>
            <a:ext cx="1966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(৫</a:t>
            </a:r>
            <a:r>
              <a:rPr lang="bn-IN" sz="4800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+</a:t>
            </a:r>
            <a:r>
              <a:rPr lang="en-US" sz="4800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২)</a:t>
            </a:r>
            <a:endParaRPr lang="en-US" sz="4800" spc="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22725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1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1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build="allAtOnce"/>
      <p:bldP spid="12" grpId="1" build="allAtOnce"/>
      <p:bldP spid="14" grpId="0" build="allAtOnce"/>
      <p:bldP spid="14" grpId="1" build="allAtOnce"/>
      <p:bldP spid="15" grpId="0" animBg="1"/>
      <p:bldP spid="18" grpId="0" build="allAtOnce"/>
      <p:bldP spid="19" grpId="0"/>
      <p:bldP spid="20" grpId="0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 build="allAtOnce"/>
      <p:bldP spid="27" grpId="1" build="allAtOnce"/>
      <p:bldP spid="28" grpId="0" build="allAtOnce"/>
      <p:bldP spid="28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5583" y="3537574"/>
            <a:ext cx="5883799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বোর্ডে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অংকটি কীভাবে করতে হবে তা পাশের জনের সাথে আলোচনা কর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51521" y="1126855"/>
            <a:ext cx="2209260" cy="2123658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 </a:t>
            </a:r>
          </a:p>
          <a:p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+২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</a:t>
            </a:r>
            <a:endParaRPr lang="bn-IN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151415" y="2614245"/>
            <a:ext cx="1892136" cy="2344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146006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1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3382" y="2237754"/>
            <a:ext cx="5994404" cy="2786533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57098" y="2646060"/>
            <a:ext cx="175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৩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 </a:t>
            </a:r>
          </a:p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+ ২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442798" y="4092610"/>
            <a:ext cx="198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067568" y="4122185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0968" y="4140707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5905" y="404041"/>
            <a:ext cx="4338281" cy="891884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অংকটি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7947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4496" y="2583978"/>
            <a:ext cx="2895600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নং-</a:t>
            </a:r>
            <a:r>
              <a:rPr lang="bn-IN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/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৪৫+২৩= 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1750" y="2352420"/>
            <a:ext cx="388620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</a:t>
            </a:r>
            <a:r>
              <a:rPr lang="bn-IN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-২</a:t>
            </a:r>
            <a:endParaRPr lang="bn-BD" sz="4000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+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bn-BD" sz="4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342211" y="4171655"/>
            <a:ext cx="2209800" cy="158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288796" y="2410474"/>
            <a:ext cx="3200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46911" y="2343768"/>
            <a:ext cx="3200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8596" y="3330760"/>
            <a:ext cx="6096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765" y="471269"/>
            <a:ext cx="1772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03680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960" y="611379"/>
            <a:ext cx="2520462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২৭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l="9195" t="7246" r="8046" b="8696"/>
          <a:stretch>
            <a:fillRect/>
          </a:stretch>
        </p:blipFill>
        <p:spPr bwMode="auto">
          <a:xfrm>
            <a:off x="5019896" y="1038636"/>
            <a:ext cx="3451610" cy="4342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ight Arrow 5"/>
          <p:cNvSpPr/>
          <p:nvPr/>
        </p:nvSpPr>
        <p:spPr>
          <a:xfrm rot="2806277">
            <a:off x="3535191" y="831032"/>
            <a:ext cx="1015935" cy="1726055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69146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7789" y="1348623"/>
            <a:ext cx="7467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রেজার</a:t>
            </a:r>
            <a:r>
              <a:rPr lang="en-US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</a:t>
            </a:r>
            <a:r>
              <a:rPr lang="bn-IN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6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মিনা</a:t>
            </a:r>
            <a:r>
              <a:rPr lang="bn-IN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তাকে আরো</a:t>
            </a:r>
            <a:r>
              <a:rPr lang="en-US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sz="36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এখন </a:t>
            </a:r>
            <a:r>
              <a:rPr lang="en-US" sz="36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রেজার</a:t>
            </a:r>
            <a:r>
              <a:rPr lang="en-US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3200" y="1359427"/>
            <a:ext cx="641634" cy="5893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1" y="3064928"/>
            <a:ext cx="3282458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6600" spc="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6600" spc="600" dirty="0" smtClean="0">
                <a:latin typeface="NikoshBAN" pitchFamily="2" charset="0"/>
                <a:cs typeface="NikoshBAN" pitchFamily="2" charset="0"/>
              </a:rPr>
              <a:t>২+</a:t>
            </a:r>
            <a:r>
              <a:rPr lang="bn-IN" sz="6600" spc="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6600" spc="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6600" spc="6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6600" spc="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34347" y="3067043"/>
            <a:ext cx="1789038" cy="11079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spc="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6600" spc="600" dirty="0" smtClean="0">
                <a:latin typeface="NikoshBAN" pitchFamily="2" charset="0"/>
                <a:cs typeface="NikoshBAN" pitchFamily="2" charset="0"/>
              </a:rPr>
              <a:t>৬টি</a:t>
            </a:r>
            <a:endParaRPr lang="en-US" sz="6600" spc="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894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284" y="901287"/>
            <a:ext cx="5875008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বাড়ি থেকে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আনবে।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6488" y="2944761"/>
            <a:ext cx="149459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৪৭</a:t>
            </a:r>
          </a:p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81808" y="2832941"/>
            <a:ext cx="16613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</a:t>
            </a:r>
          </a:p>
          <a:p>
            <a:pPr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+৬৫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26509" y="4757605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0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49347" y="4757605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56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40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5142" y="2996197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৭০</a:t>
            </a:r>
          </a:p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+২০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896678" y="4323768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88889" y="4318930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706152" y="4279491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30941" y="6045211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172684" y="6138995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92962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3034" y="747971"/>
            <a:ext cx="8205931" cy="1808670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11500" b="1" dirty="0" err="1" smtClean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b="1" dirty="0" smtClean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11500" b="1" dirty="0">
              <a:ln w="1778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 descr="3bd685e9c0bea48415f27f33def512b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582" y="2433710"/>
            <a:ext cx="6283569" cy="39272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74590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9065" y="318833"/>
            <a:ext cx="2082019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99120" y="4154687"/>
            <a:ext cx="3340496" cy="169277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7433" y="3429000"/>
            <a:ext cx="4914926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নীপা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চ্যাটার্জী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হামিদ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/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c2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660" y="1760154"/>
            <a:ext cx="1686917" cy="1937989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 cap="sq" cmpd="thickThin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8" name="Rectangle 7"/>
          <p:cNvSpPr/>
          <p:nvPr/>
        </p:nvSpPr>
        <p:spPr>
          <a:xfrm flipV="1">
            <a:off x="363415" y="1341715"/>
            <a:ext cx="11083512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3705131" y="121649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 flipV="1">
            <a:off x="5212483" y="4052329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 flipV="1">
            <a:off x="5328039" y="4671322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35623" y="1729549"/>
            <a:ext cx="1255173" cy="1574234"/>
          </a:xfrm>
          <a:prstGeom prst="ellipse">
            <a:avLst/>
          </a:prstGeom>
          <a:ln w="63500" cap="rnd">
            <a:solidFill>
              <a:schemeClr val="bg1">
                <a:lumMod val="8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8506216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5542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01" y="1850058"/>
            <a:ext cx="1929899" cy="2013834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862" y="2591662"/>
            <a:ext cx="1426800" cy="1330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410" y="2695738"/>
            <a:ext cx="1152542" cy="13446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02" y="4080538"/>
            <a:ext cx="7918402" cy="26118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58" y="3429000"/>
            <a:ext cx="1468723" cy="1532601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180" y="-430714"/>
            <a:ext cx="1699046" cy="1772941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5589" y="2484751"/>
            <a:ext cx="1710713" cy="1595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211" y="4080538"/>
            <a:ext cx="1152542" cy="13446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5614" y="1059061"/>
            <a:ext cx="1468723" cy="1532601"/>
          </a:xfrm>
          <a:prstGeom prst="rect">
            <a:avLst/>
          </a:prstGeom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673543" y="637316"/>
            <a:ext cx="4894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পাখি আছে বলতো?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0135" y="692741"/>
            <a:ext cx="715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44653" y="637316"/>
            <a:ext cx="3798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কয়টি পাখি আসল?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195417" y="637316"/>
            <a:ext cx="814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93166" y="1597797"/>
            <a:ext cx="2702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কয়টি হল?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5452" y="1509855"/>
            <a:ext cx="2751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=৮টি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2297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5668 0.4009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46" y="2004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2.22222E-6 L -0.30234 0.0613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17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-0.2944 -0.343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27" y="-1719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42995 0.21922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6" grpId="0"/>
      <p:bldP spid="16" grpId="1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62993" y="-230277"/>
            <a:ext cx="773467" cy="49189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59518" y="261614"/>
            <a:ext cx="4411046" cy="70788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আবার চেষ্টা করে দেখি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1180" y="1549581"/>
            <a:ext cx="4354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কয়টি প্রজাপতি আছে?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94658" y="2186522"/>
            <a:ext cx="2535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কয়টি হল?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36" r="12579"/>
          <a:stretch/>
        </p:blipFill>
        <p:spPr>
          <a:xfrm>
            <a:off x="197223" y="5475856"/>
            <a:ext cx="11797553" cy="12668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85" y="4203911"/>
            <a:ext cx="1905000" cy="1905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109" y="4344172"/>
            <a:ext cx="1905000" cy="1905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2" y="4134950"/>
            <a:ext cx="1905000" cy="1905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535" y="4351866"/>
            <a:ext cx="1905000" cy="19050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774" y="4134950"/>
            <a:ext cx="1905000" cy="19050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013" y="3980255"/>
            <a:ext cx="1905000" cy="1905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378" y="4134950"/>
            <a:ext cx="925032" cy="67045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5" y="4485958"/>
            <a:ext cx="925032" cy="67045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0" y="3975228"/>
            <a:ext cx="925032" cy="67045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189" y="4541847"/>
            <a:ext cx="925032" cy="67045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14" y="4008945"/>
            <a:ext cx="925032" cy="67045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939444" y="288652"/>
            <a:ext cx="773467" cy="49189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49726" y="869709"/>
            <a:ext cx="773467" cy="49189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64721" y="-716913"/>
            <a:ext cx="773467" cy="49189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20181" y="-113456"/>
            <a:ext cx="773467" cy="49189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64721" y="556997"/>
            <a:ext cx="773467" cy="49189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04936" y="1138054"/>
            <a:ext cx="773467" cy="491891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5070797" y="1551069"/>
            <a:ext cx="1358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972158" y="1486207"/>
            <a:ext cx="3070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কয়টি আসল?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05396" y="1472436"/>
            <a:ext cx="767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96853" y="2130957"/>
            <a:ext cx="1909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৫+৭=১২টি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53532" y="2669204"/>
            <a:ext cx="398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 আমরা কি করেছি?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423173" y="2665842"/>
            <a:ext cx="2501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একত্র করেছি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12298" y="3152272"/>
            <a:ext cx="6598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 আমরা জানলাম যোগ মানে একত্র করা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1226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46888 0.6388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1" y="3194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38778E-17 L -0.43203 0.7648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382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48148E-6 L -0.38594 0.470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97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-0.32201 0.584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7" y="2921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20742 0.60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78" y="300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16055 0.431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4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7 L -0.56667 0.578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33" y="2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/>
      <p:bldP spid="53" grpId="0"/>
      <p:bldP spid="53" grpId="1"/>
      <p:bldP spid="54" grpId="0"/>
      <p:bldP spid="54" grpId="1"/>
      <p:bldP spid="55" grpId="0"/>
      <p:bldP spid="55" grpId="1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99062" y="1384127"/>
            <a:ext cx="9174479" cy="3836266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7125" y="2188061"/>
            <a:ext cx="8405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 (হাতে না রেখে)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8252" y="404622"/>
            <a:ext cx="5496098" cy="70788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তাহলে আজ আমরা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416" y="2450995"/>
            <a:ext cx="1898002" cy="27195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88803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69 -0.00926 L 0.05169 -0.00903 C 0.04779 -0.0088 0.04388 -0.0095 0.03997 -0.00741 C 0.03841 -0.00695 0.03815 -0.00417 0.03815 -0.00186 C 0.03815 0.01226 0.03815 0.02662 0.03997 0.0405 C 0.03997 0.04282 0.04193 0.04328 0.04297 0.04421 C 0.04479 0.04583 0.04661 0.04675 0.0487 0.04791 C 0.05078 0.04745 0.05338 0.04838 0.05508 0.04606 C 0.05599 0.0449 0.05456 0.04236 0.05417 0.0405 C 0.05338 0.03865 0.05273 0.0368 0.05169 0.03495 C 0.05221 0.02893 0.04596 -0.02246 0.06081 -0.00741 C 0.06263 -0.00556 0.06341 -0.00139 0.0651 0.00185 C 0.06523 0.01111 0.06484 0.0206 0.06628 0.02939 C 0.06745 0.0368 0.08125 0.03865 0.08151 0.03865 C 0.0957 0.03263 0.07734 0.04305 0.08828 -0.00741 C 0.0888 -0.01158 0.0931 -0.0088 0.0957 -0.00926 C 0.08828 -0.01783 0.09544 -0.01227 0.09141 0.0074 C 0.09062 0.01018 0.09062 0.00115 0.09023 -0.00186 C 0.08945 -0.00695 0.08854 -0.01181 0.08828 -0.01667 C 0.08789 -0.01875 0.08854 -0.01297 0.08906 -0.01112 C 0.08984 -0.00926 0.09036 -0.00741 0.09141 -0.00556 C 0.09219 0.00115 0.09388 0.01342 0.0957 0.02013 C 0.09609 0.02222 0.097 0.02384 0.09805 0.02569 C 0.10013 0.02384 0.10352 0.02384 0.10443 0.02013 C 0.10573 0.01643 0.10325 0.01157 0.10352 0.0074 C 0.10365 -0.0044 0.10417 -0.01482 0.1099 -0.02223 C 0.11146 -0.02431 0.11354 -0.02477 0.11536 -0.02593 C 0.12786 -0.01181 0.1181 -0.025 0.12435 -0.01297 C 0.12552 -0.01042 0.12747 -0.00857 0.12865 -0.00556 C 0.12995 -0.00232 0.1306 0.00208 0.13177 0.00555 C 0.13346 0.00949 0.13568 0.01273 0.13737 0.01666 C 0.13802 0.01828 0.1388 0.02013 0.13958 0.02199 C 0.13958 0.02453 0.13932 0.02847 0.14049 0.02939 C 0.14167 0.03032 0.1418 0.02592 0.1418 0.02384 C 0.1418 0.01041 0.14023 -0.01644 0.13958 -0.03149 C 0.13919 0.00555 0.13385 0.04328 0.13854 0.07939 C 0.1418 0.10717 0.13568 0.02013 0.14284 -0.00556 C 0.1457 -0.01575 0.15599 -0.00695 0.1625 -0.00741 C 0.1625 -0.00718 0.16003 -0.00024 0.15937 0.0037 C 0.1569 0.01226 0.1569 0.01527 0.15599 0.02384 C 0.15638 0.0375 0.1556 0.05115 0.1569 0.06458 C 0.15729 0.06643 0.15977 0.06805 0.16042 0.06643 C 0.16172 0.06296 0.16107 0.05787 0.16133 0.05347 C 0.16003 0.04699 0.15807 0.0368 0.1582 0.03125 C 0.1582 0.0206 0.16003 0.01041 0.16133 4.44444E-6 C 0.16159 -0.00209 0.16159 -0.0044 0.1625 -0.00556 C 0.16445 -0.00787 0.1668 -0.00811 0.16914 -0.00926 C 0.1724 -0.00811 0.1763 -0.00903 0.17878 -0.00556 C 0.18125 -0.00232 0.18333 0.00925 0.18333 0.00949 C 0.18385 0.00555 0.18333 0.00138 0.18424 -0.00186 C 0.18633 -0.0088 0.19284 -0.0044 0.19544 -0.00371 C 0.19661 0.0074 0.1987 0.02013 0.19544 0.03125 C 0.19375 0.03634 0.18672 0.03865 0.18672 0.03888 C 0.18776 0.04189 0.18854 0.04537 0.18984 0.04791 C 0.19193 0.05208 0.19479 0.05231 0.19766 0.05347 C 0.19935 0.05601 0.20078 0.06273 0.20325 0.06088 C 0.20482 0.05925 0.20052 0.05486 0.19961 0.05162 C 0.19922 0.05 0.19922 0.04791 0.1987 0.04606 C 0.1974 0.04236 0.19557 0.03888 0.19427 0.03495 C 0.19219 0.02893 0.1918 0.02152 0.1888 0.01666 C 0.18581 0.01157 0.18177 0.0081 0.18021 0.00185 C 0.17917 -0.0007 0.17852 -0.00301 0.17773 -0.00556 C 0.17721 -0.00811 0.17734 -0.01088 0.17695 -0.01297 C 0.17604 -0.01528 0.17461 -0.01667 0.17331 -0.01852 C 0.18724 -0.03033 0.18086 -0.02616 0.21185 -0.02037 C 0.21393 -0.02014 0.21536 -0.01667 0.21732 -0.01482 C 0.21615 0.00555 0.21575 0.02592 0.21406 0.04606 C 0.21341 0.05115 0.21328 0.03634 0.21302 0.03125 C 0.2125 0.02754 0.21224 0.02384 0.21185 0.02013 C 0.21107 0.01643 0.21042 0.01296 0.20977 0.00925 C 0.20911 0.00671 0.20898 0.00416 0.20846 0.00185 C 0.20794 -0.00139 0.20781 -0.0044 0.20742 -0.00741 C 0.2069 -0.01019 0.20586 -0.01227 0.20521 -0.01482 C 0.20482 -0.01598 0.20234 -0.02755 0.20325 -0.02778 C 0.20404 -0.02917 0.21146 -0.01875 0.21185 -0.01852 C 0.2168 -0.01667 0.222 -0.01737 0.22721 -0.01667 C 0.2207 0.00532 0.21914 0.00254 0.22266 0.03125 C 0.22279 0.03379 0.22474 0.03541 0.22617 0.0368 C 0.22708 0.03796 0.22812 0.03819 0.22943 0.03865 C 0.24596 0.03472 0.23255 0.03912 0.22812 0.03495 C 0.22695 0.03379 0.22747 0.03009 0.22721 0.02754 C 0.22812 0.02083 0.22878 0.01365 0.23034 0.0074 C 0.23112 0.00486 0.23255 0.00347 0.23372 0.00185 C 0.23646 -0.00232 0.23685 -0.00186 0.24023 -0.00371 C 0.24844 -0.00325 0.25664 -0.00417 0.26458 -0.00186 C 0.26549 -0.00162 0.26419 0.0037 0.26549 0.0037 C 0.26654 0.0037 0.26562 -0.00047 0.26654 -0.00186 C 0.26719 -0.00325 0.26888 -0.00325 0.26979 -0.00371 C 0.2724 -0.00186 0.27526 -0.00139 0.27747 0.00185 C 0.27865 0.00347 0.27865 0.00671 0.27865 0.00925 C 0.27865 0.03263 0.28151 0.02916 0.27422 0.0331 C 0.27005 0.03263 0.26588 0.03379 0.26224 0.03125 C 0.25521 0.02708 0.25729 0.02245 0.2556 0.01481 C 0.25417 0.00972 0.25234 0.00509 0.25143 4.44444E-6 C 0.24948 -0.0088 0.25065 -0.00394 0.24818 -0.01482 C 0.25052 -0.01551 0.25312 -0.01644 0.2556 -0.01667 C 0.26328 -0.0176 0.27096 -0.0169 0.27865 -0.01852 C 0.27995 -0.01875 0.2806 -0.0213 0.2819 -0.02223 C 0.28294 -0.02315 0.28424 -0.02338 0.28529 -0.02408 C 0.28698 -0.02524 0.2888 -0.02662 0.29075 -0.02778 C 0.29088 -0.01667 0.2875 -0.00325 0.29206 0.00555 C 0.3112 0.04652 0.31016 -0.03149 0.30729 0.0331 C 0.30143 0.03171 0.29128 0.03263 0.30182 0.01111 C 0.30312 0.00763 0.3069 0.01226 0.30924 0.01296 C 0.3112 0.01597 0.31328 0.01851 0.31471 0.02199 C 0.32122 0.03888 0.3082 0.02013 0.32031 0.03495 C 0.32227 0.02963 0.32617 0.02013 0.32682 0.01481 C 0.32747 0.00671 0.32604 -0.00139 0.32578 -0.00926 C 0.32682 -0.01065 0.32773 -0.01204 0.32891 -0.01297 C 0.32995 -0.01389 0.33112 -0.01389 0.33242 -0.01482 C 0.33372 -0.01644 0.3345 -0.01852 0.33555 -0.02037 C 0.33607 -0.01806 0.33633 -0.01551 0.33672 -0.01297 C 0.33763 -0.00857 0.33945 -0.00463 0.33997 4.44444E-6 C 0.34023 0.00231 0.33919 0.00486 0.33906 0.0074 C 0.33828 0.01041 0.33789 0.01342 0.33776 0.01666 C 0.3375 0.00856 0.3375 0.00046 0.33672 -0.00741 C 0.33607 -0.01389 0.33359 -0.01945 0.33359 -0.02593 C 0.33359 -0.02801 0.33555 -0.02477 0.33672 -0.02408 C 0.3375 -0.02223 0.33763 -0.01968 0.33906 -0.01852 C 0.34075 -0.0169 0.3431 -0.01737 0.34557 -0.01667 C 0.34805 -0.01598 0.35039 -0.01551 0.35325 -0.01482 C 0.3595 -0.01551 0.36536 -0.01575 0.37187 -0.01667 C 0.37279 -0.0169 0.37383 -0.0176 0.37513 -0.01852 C 0.37617 -0.01968 0.37943 -0.02223 0.37838 -0.02223 C 0.37604 -0.02223 0.37383 -0.01991 0.37187 -0.01852 C 0.37083 -0.01482 0.37044 -0.01112 0.36953 -0.00741 C 0.36901 -0.00556 0.36758 -0.00417 0.36732 -0.00186 C 0.36667 0.00231 0.36667 0.00671 0.36641 0.01111 C 0.36602 0.01342 0.36536 0.01597 0.3651 0.01851 C 0.36536 0.02523 0.36458 0.03263 0.36641 0.03865 C 0.36797 0.04513 0.37513 0.05347 0.37513 0.0537 C 0.37904 0.053 0.38307 0.05324 0.38711 0.05162 C 0.38802 0.05115 0.3849 0.05046 0.38385 0.04976 C 0.38216 0.04907 0.38073 0.04861 0.3793 0.04791 C 0.37891 0.03657 0.37669 0.00532 0.3793 -0.00556 C 0.38021 -0.0095 0.38385 -0.00926 0.38607 -0.01112 C 0.38776 -0.0257 0.38672 -0.03264 0.40352 -0.01482 C 0.40573 -0.0125 0.39831 -0.01227 0.39583 -0.01112 C 0.39271 -0.00996 0.38997 -0.0088 0.38711 -0.00741 C 0.38607 -0.00625 0.38437 -0.00556 0.38385 -0.00371 C 0.38307 -0.00162 0.38307 0.00115 0.38281 0.0037 C 0.38216 0.00555 0.38203 0.0074 0.38164 0.00925 C 0.38281 0.01527 0.38385 0.02152 0.3849 0.02754 C 0.38529 0.03009 0.38516 0.03287 0.38607 0.03495 C 0.38945 0.04444 0.39023 0.04189 0.39583 0.04421 C 0.40143 0.04675 0.40443 0.04861 0.41016 0.05162 L 0.42122 0.04976 C 0.42253 0.04838 0.41966 0.04467 0.41888 0.04236 C 0.41471 0.03287 0.41615 0.0412 0.41328 0.03125 C 0.41302 0.02963 0.41263 0.02777 0.41211 0.02569 C 0.41133 0.02083 0.41107 0.01574 0.41016 0.01111 C 0.40963 0.00833 0.40872 0.00601 0.40768 0.0037 C 0.40742 0.01041 0.40768 0.01736 0.4069 0.02384 C 0.40625 0.02638 0.4043 0.02754 0.40352 0.02939 C 0.39544 0.04745 0.39935 0.03981 0.40768 0.0331 C 0.40885 0.0324 0.41016 0.03194 0.4112 0.03125 C 0.41406 0.02662 0.41888 0.01898 0.41992 0.01296 C 0.42148 0.00463 0.4207 -0.0044 0.42122 -0.01297 C 0.42565 -0.01181 0.4306 -0.01181 0.43516 -0.00926 C 0.43659 -0.00857 0.43229 -0.00834 0.43099 -0.00741 C 0.42943 -0.00649 0.42786 -0.00487 0.42656 -0.00371 C 0.42552 -0.00301 0.42448 -0.00255 0.42305 -0.00186 C 0.41445 0.01273 0.41693 0.00393 0.41575 0.02384 C 0.41615 0.0331 0.4151 0.04351 0.41771 0.05162 C 0.41901 0.05555 0.42279 0.05532 0.42552 0.05532 C 0.43021 0.05532 0.43477 0.053 0.43971 0.05162 C 0.43841 0.04861 0.43815 0.04421 0.43646 0.04236 C 0.43216 0.03842 0.42552 0.04143 0.42227 0.03495 C 0.41992 0.03078 0.42617 0.01157 0.42773 0.0074 C 0.42786 0.0037 0.42721 -0.00093 0.42865 -0.00371 C 0.42943 -0.00533 0.43099 -0.00278 0.43216 -0.00186 C 0.43424 0.00023 0.43841 0.00555 0.43841 0.00578 C 0.43867 0.003 0.43854 0.00023 0.43971 -0.00186 C 0.44036 -0.00371 0.44232 -0.00371 0.44297 -0.00556 C 0.44479 -0.01088 0.44622 -0.02223 0.44622 -0.022 C 0.44818 -0.01227 0.44661 -0.02084 0.44844 -0.00741 C 0.44948 0.00046 0.45052 0.00856 0.45156 0.01666 C 0.45013 0.01713 0.44844 0.01689 0.44727 0.01851 C 0.44492 0.02175 0.44713 0.03634 0.44727 0.0368 C 0.45091 0.03495 0.45169 0.03611 0.45156 0.02754 C 0.45143 0.00902 0.45013 -0.00926 0.44961 -0.02778 C 0.45143 -0.03033 0.4526 -0.03473 0.45508 -0.03519 C 0.46094 -0.03612 0.45977 -0.02801 0.46276 -0.02408 C 0.46458 -0.02153 0.46719 -0.02107 0.46927 -0.01852 C 0.47161 -0.01551 0.47695 -0.00649 0.47917 4.44444E-6 C 0.47956 0.00162 0.47969 0.0037 0.48073 0.00555 C 0.47878 0.01481 0.47865 0.025 0.47578 0.0331 C 0.47448 0.0375 0.47057 0.0375 0.4681 0.0405 C 0.45586 0.05601 0.4668 0.04629 0.46042 0.05162 " pathEditMode="relative" rAng="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8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1"/>
                            </p:stCondLst>
                            <p:childTnLst>
                              <p:par>
                                <p:cTn id="18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5331" y="2828835"/>
            <a:ext cx="8656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৯.২.১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হাতে না রেখে দুই অংক বিশিষ্ট সংখ্যা উপর-নিচে ও        </a:t>
            </a:r>
          </a:p>
          <a:p>
            <a:pPr lvl="0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পাশাপাশি যোগ করতে পারবে</a:t>
            </a:r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331" y="1120675"/>
            <a:ext cx="215022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5331" y="2182504"/>
            <a:ext cx="4333701" cy="64633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শিক্ষার্থীরা......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6632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183" y="2035099"/>
            <a:ext cx="4063845" cy="3687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80" r="2502" b="4112"/>
          <a:stretch/>
        </p:blipFill>
        <p:spPr>
          <a:xfrm>
            <a:off x="1869656" y="1549850"/>
            <a:ext cx="4264049" cy="3687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2159160" y="497072"/>
            <a:ext cx="820769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উপকরণের ব্যবহার</a:t>
            </a:r>
            <a:r>
              <a:rPr lang="bn-IN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যোগের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2344" y="5927090"/>
            <a:ext cx="8421329" cy="6463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 কক্ষে কাঠি ও মার্বেলের মাধ্যমে যোগের ধারণা প্রদান</a:t>
            </a:r>
            <a:r>
              <a:rPr lang="bn-IN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8264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4149152" y="543176"/>
            <a:ext cx="338478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n w="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অর্ধ-বাস্তব পর্যায়  </a:t>
            </a:r>
            <a:endParaRPr lang="bn-IN" sz="4000" dirty="0">
              <a:ln w="0">
                <a:solidFill>
                  <a:schemeClr val="tx1"/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0593" y="2213670"/>
            <a:ext cx="14478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0520" y="3624963"/>
            <a:ext cx="2535565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৫৪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টি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কাঠি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0027" y="3613986"/>
            <a:ext cx="179183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২৪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টি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কাঠি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899" y="5455904"/>
            <a:ext cx="229477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একত্র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05945" y="5394349"/>
            <a:ext cx="1977823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৭৮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টি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কাঠি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156485" y="2063262"/>
            <a:ext cx="2617023" cy="1297922"/>
            <a:chOff x="7032892" y="1778210"/>
            <a:chExt cx="2681450" cy="1905000"/>
          </a:xfrm>
        </p:grpSpPr>
        <p:grpSp>
          <p:nvGrpSpPr>
            <p:cNvPr id="10" name="Group 16"/>
            <p:cNvGrpSpPr/>
            <p:nvPr/>
          </p:nvGrpSpPr>
          <p:grpSpPr>
            <a:xfrm>
              <a:off x="8776767" y="1778210"/>
              <a:ext cx="937575" cy="1905000"/>
              <a:chOff x="7696200" y="152400"/>
              <a:chExt cx="990600" cy="1905000"/>
            </a:xfrm>
          </p:grpSpPr>
          <p:pic>
            <p:nvPicPr>
              <p:cNvPr id="12" name="Picture 11" descr="p20004b74g128001.jpg"/>
              <p:cNvPicPr>
                <a:picLocks noChangeAspect="1"/>
              </p:cNvPicPr>
              <p:nvPr/>
            </p:nvPicPr>
            <p:blipFill>
              <a:blip r:embed="rId2"/>
              <a:srcRect l="73943" t="78365" r="20790" b="8480"/>
              <a:stretch>
                <a:fillRect/>
              </a:stretch>
            </p:blipFill>
            <p:spPr>
              <a:xfrm>
                <a:off x="8153400" y="152400"/>
                <a:ext cx="533400" cy="1905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" name="Picture 12" descr="p20004b74g128001.jpg"/>
              <p:cNvPicPr>
                <a:picLocks noChangeAspect="1"/>
              </p:cNvPicPr>
              <p:nvPr/>
            </p:nvPicPr>
            <p:blipFill>
              <a:blip r:embed="rId2"/>
              <a:srcRect l="73943" t="78365" r="20790" b="8480"/>
              <a:stretch>
                <a:fillRect/>
              </a:stretch>
            </p:blipFill>
            <p:spPr>
              <a:xfrm>
                <a:off x="7696200" y="152400"/>
                <a:ext cx="533400" cy="190500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1" name="Picture 10" descr="plokiokj.png"/>
            <p:cNvPicPr>
              <a:picLocks noChangeAspect="1"/>
            </p:cNvPicPr>
            <p:nvPr/>
          </p:nvPicPr>
          <p:blipFill>
            <a:blip r:embed="rId3"/>
            <a:srcRect r="31250"/>
            <a:stretch>
              <a:fillRect/>
            </a:stretch>
          </p:blipFill>
          <p:spPr>
            <a:xfrm>
              <a:off x="7032892" y="1778210"/>
              <a:ext cx="1676400" cy="187642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7" name="Group 36"/>
          <p:cNvGrpSpPr/>
          <p:nvPr/>
        </p:nvGrpSpPr>
        <p:grpSpPr>
          <a:xfrm>
            <a:off x="1404372" y="2063262"/>
            <a:ext cx="4715099" cy="1327710"/>
            <a:chOff x="1404372" y="1760375"/>
            <a:chExt cx="4930660" cy="1630597"/>
          </a:xfrm>
        </p:grpSpPr>
        <p:pic>
          <p:nvPicPr>
            <p:cNvPr id="19" name="Picture 18" descr="plokiokj.png"/>
            <p:cNvPicPr>
              <a:picLocks noChangeAspect="1"/>
            </p:cNvPicPr>
            <p:nvPr/>
          </p:nvPicPr>
          <p:blipFill>
            <a:blip r:embed="rId3"/>
            <a:srcRect r="31250"/>
            <a:stretch>
              <a:fillRect/>
            </a:stretch>
          </p:blipFill>
          <p:spPr>
            <a:xfrm>
              <a:off x="3758569" y="1786083"/>
              <a:ext cx="1572965" cy="1604889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23" name="Group 22"/>
            <p:cNvGrpSpPr/>
            <p:nvPr/>
          </p:nvGrpSpPr>
          <p:grpSpPr>
            <a:xfrm>
              <a:off x="5365007" y="1784296"/>
              <a:ext cx="970025" cy="1545355"/>
              <a:chOff x="4665921" y="1859081"/>
              <a:chExt cx="970025" cy="1545355"/>
            </a:xfrm>
          </p:grpSpPr>
          <p:pic>
            <p:nvPicPr>
              <p:cNvPr id="24" name="Picture 23" descr="p20004b74g128001.jpg"/>
              <p:cNvPicPr>
                <a:picLocks noChangeAspect="1"/>
              </p:cNvPicPr>
              <p:nvPr/>
            </p:nvPicPr>
            <p:blipFill>
              <a:blip r:embed="rId2"/>
              <a:srcRect l="73943" t="78365" r="20790" b="8480"/>
              <a:stretch>
                <a:fillRect/>
              </a:stretch>
            </p:blipFill>
            <p:spPr>
              <a:xfrm>
                <a:off x="4665921" y="1859081"/>
                <a:ext cx="502976" cy="1533666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5" name="Picture 24" descr="p20004b74g128001.jpg"/>
              <p:cNvPicPr>
                <a:picLocks noChangeAspect="1"/>
              </p:cNvPicPr>
              <p:nvPr/>
            </p:nvPicPr>
            <p:blipFill>
              <a:blip r:embed="rId2"/>
              <a:srcRect l="73943" t="78365" r="20790" b="8480"/>
              <a:stretch>
                <a:fillRect/>
              </a:stretch>
            </p:blipFill>
            <p:spPr>
              <a:xfrm>
                <a:off x="5132970" y="1870770"/>
                <a:ext cx="502976" cy="1533666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21" name="Picture 20" descr="plokiokj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4372" y="1760375"/>
              <a:ext cx="2287949" cy="160488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40" name="Group 39"/>
          <p:cNvGrpSpPr/>
          <p:nvPr/>
        </p:nvGrpSpPr>
        <p:grpSpPr>
          <a:xfrm>
            <a:off x="2987596" y="5096821"/>
            <a:ext cx="6496696" cy="1219842"/>
            <a:chOff x="2201827" y="4876352"/>
            <a:chExt cx="7692066" cy="1654044"/>
          </a:xfrm>
        </p:grpSpPr>
        <p:grpSp>
          <p:nvGrpSpPr>
            <p:cNvPr id="26" name="Group 25"/>
            <p:cNvGrpSpPr/>
            <p:nvPr/>
          </p:nvGrpSpPr>
          <p:grpSpPr>
            <a:xfrm>
              <a:off x="2201827" y="4876352"/>
              <a:ext cx="3927162" cy="1630597"/>
              <a:chOff x="1088389" y="1832175"/>
              <a:chExt cx="3927162" cy="1630597"/>
            </a:xfrm>
          </p:grpSpPr>
          <p:pic>
            <p:nvPicPr>
              <p:cNvPr id="27" name="Picture 26" descr="plokiokj.png"/>
              <p:cNvPicPr>
                <a:picLocks noChangeAspect="1"/>
              </p:cNvPicPr>
              <p:nvPr/>
            </p:nvPicPr>
            <p:blipFill>
              <a:blip r:embed="rId3"/>
              <a:srcRect r="31250"/>
              <a:stretch>
                <a:fillRect/>
              </a:stretch>
            </p:blipFill>
            <p:spPr>
              <a:xfrm>
                <a:off x="3442586" y="1857883"/>
                <a:ext cx="1572965" cy="160488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29" name="Picture 28" descr="plokiokj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8389" y="1832175"/>
                <a:ext cx="2287949" cy="1604889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6225671" y="4909780"/>
              <a:ext cx="2684200" cy="1620616"/>
              <a:chOff x="7032892" y="1778210"/>
              <a:chExt cx="2681450" cy="1905000"/>
            </a:xfrm>
          </p:grpSpPr>
          <p:grpSp>
            <p:nvGrpSpPr>
              <p:cNvPr id="33" name="Group 16"/>
              <p:cNvGrpSpPr/>
              <p:nvPr/>
            </p:nvGrpSpPr>
            <p:grpSpPr>
              <a:xfrm>
                <a:off x="8776767" y="1778210"/>
                <a:ext cx="937575" cy="1905000"/>
                <a:chOff x="7696200" y="152400"/>
                <a:chExt cx="990600" cy="1905000"/>
              </a:xfrm>
            </p:grpSpPr>
            <p:pic>
              <p:nvPicPr>
                <p:cNvPr id="35" name="Picture 34" descr="p20004b74g128001.jpg"/>
                <p:cNvPicPr>
                  <a:picLocks noChangeAspect="1"/>
                </p:cNvPicPr>
                <p:nvPr/>
              </p:nvPicPr>
              <p:blipFill>
                <a:blip r:embed="rId2"/>
                <a:srcRect l="73943" t="78365" r="20790" b="8480"/>
                <a:stretch>
                  <a:fillRect/>
                </a:stretch>
              </p:blipFill>
              <p:spPr>
                <a:xfrm>
                  <a:off x="8153400" y="152400"/>
                  <a:ext cx="533400" cy="1905000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6" name="Picture 35" descr="p20004b74g128001.jpg"/>
                <p:cNvPicPr>
                  <a:picLocks noChangeAspect="1"/>
                </p:cNvPicPr>
                <p:nvPr/>
              </p:nvPicPr>
              <p:blipFill>
                <a:blip r:embed="rId2"/>
                <a:srcRect l="73943" t="78365" r="20790" b="8480"/>
                <a:stretch>
                  <a:fillRect/>
                </a:stretch>
              </p:blipFill>
              <p:spPr>
                <a:xfrm>
                  <a:off x="7696200" y="152400"/>
                  <a:ext cx="533400" cy="1905000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pic>
            <p:nvPicPr>
              <p:cNvPr id="34" name="Picture 33" descr="plokiokj.png"/>
              <p:cNvPicPr>
                <a:picLocks noChangeAspect="1"/>
              </p:cNvPicPr>
              <p:nvPr/>
            </p:nvPicPr>
            <p:blipFill>
              <a:blip r:embed="rId3"/>
              <a:srcRect r="31250"/>
              <a:stretch>
                <a:fillRect/>
              </a:stretch>
            </p:blipFill>
            <p:spPr>
              <a:xfrm>
                <a:off x="7032892" y="1778210"/>
                <a:ext cx="1676400" cy="1876425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38" name="Picture 37" descr="p20004b74g128001.jpg"/>
            <p:cNvPicPr>
              <a:picLocks noChangeAspect="1"/>
            </p:cNvPicPr>
            <p:nvPr/>
          </p:nvPicPr>
          <p:blipFill>
            <a:blip r:embed="rId2"/>
            <a:srcRect l="73943" t="78365" r="20790" b="8480"/>
            <a:stretch>
              <a:fillRect/>
            </a:stretch>
          </p:blipFill>
          <p:spPr>
            <a:xfrm>
              <a:off x="8909871" y="4902059"/>
              <a:ext cx="516973" cy="157634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9" name="Picture 38" descr="p20004b74g128001.jpg"/>
            <p:cNvPicPr>
              <a:picLocks noChangeAspect="1"/>
            </p:cNvPicPr>
            <p:nvPr/>
          </p:nvPicPr>
          <p:blipFill>
            <a:blip r:embed="rId2"/>
            <a:srcRect l="73943" t="78365" r="20790" b="8480"/>
            <a:stretch>
              <a:fillRect/>
            </a:stretch>
          </p:blipFill>
          <p:spPr>
            <a:xfrm>
              <a:off x="9376920" y="4913748"/>
              <a:ext cx="516973" cy="1576345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="" xmlns:p14="http://schemas.microsoft.com/office/powerpoint/2010/main" val="1863083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44"/>
            </a:avLst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4471" y="2531943"/>
            <a:ext cx="2438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 ৪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+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৪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44471" y="4669809"/>
            <a:ext cx="2667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82871" y="2351174"/>
            <a:ext cx="13648" cy="3629446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17185" y="2243822"/>
            <a:ext cx="27864" cy="3629446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15064" y="2335763"/>
            <a:ext cx="38100" cy="3615238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16271" y="2243822"/>
            <a:ext cx="54102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প্রথমে আমরা এককের অংক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6271" y="2917209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৪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659271" y="2917209"/>
                <a:ext cx="990600" cy="838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72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 +</m:t>
                      </m:r>
                    </m:oMath>
                  </m:oMathPara>
                </a14:m>
                <a:endParaRPr lang="en-US" sz="7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271" y="2917209"/>
                <a:ext cx="990600" cy="8382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802271" y="2917209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69071" y="2917209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935871" y="2917209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16271" y="4165897"/>
            <a:ext cx="54102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এখন আমরা দশকের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অংক যোগ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16271" y="4896614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5659271" y="4896614"/>
                <a:ext cx="990600" cy="838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7200" b="0" i="1" smtClean="0">
                          <a:latin typeface="Cambria Math" panose="02040503050406030204" pitchFamily="18" charset="0"/>
                          <a:cs typeface="NikoshBAN" pitchFamily="2" charset="0"/>
                        </a:rPr>
                        <m:t>+</m:t>
                      </m:r>
                    </m:oMath>
                  </m:oMathPara>
                </a14:m>
                <a:endParaRPr lang="en-US" sz="7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271" y="4896614"/>
                <a:ext cx="990600" cy="838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6802271" y="4896614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69071" y="4896614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935871" y="4896614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itchFamily="2" charset="0"/>
                <a:cs typeface="NikoshBAN" pitchFamily="2" charset="0"/>
              </a:rPr>
              <a:t>৭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30271" y="476488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itchFamily="2" charset="0"/>
                <a:cs typeface="NikoshBAN" pitchFamily="2" charset="0"/>
              </a:rPr>
              <a:t>৭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43110" y="1789182"/>
            <a:ext cx="1039761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3182" y="1789182"/>
            <a:ext cx="1093839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92271" y="4750672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itchFamily="2" charset="0"/>
                <a:cs typeface="NikoshBAN" pitchFamily="2" charset="0"/>
              </a:rPr>
              <a:t>৮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AD17543-A834-42F1-832B-6484E75D6B7A}"/>
              </a:ext>
            </a:extLst>
          </p:cNvPr>
          <p:cNvSpPr txBox="1"/>
          <p:nvPr/>
        </p:nvSpPr>
        <p:spPr>
          <a:xfrm>
            <a:off x="277330" y="294896"/>
            <a:ext cx="415688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  </a:t>
            </a:r>
            <a:endParaRPr lang="bn-IN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4903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349</Words>
  <Application>Microsoft Office PowerPoint</Application>
  <PresentationFormat>Custom</PresentationFormat>
  <Paragraphs>149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56</cp:revision>
  <dcterms:created xsi:type="dcterms:W3CDTF">2019-07-05T08:20:02Z</dcterms:created>
  <dcterms:modified xsi:type="dcterms:W3CDTF">2020-12-02T06:07:34Z</dcterms:modified>
</cp:coreProperties>
</file>