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99" r:id="rId2"/>
    <p:sldId id="295" r:id="rId3"/>
    <p:sldId id="297" r:id="rId4"/>
    <p:sldId id="277" r:id="rId5"/>
    <p:sldId id="276" r:id="rId6"/>
    <p:sldId id="285" r:id="rId7"/>
    <p:sldId id="259" r:id="rId8"/>
    <p:sldId id="291" r:id="rId9"/>
    <p:sldId id="292" r:id="rId10"/>
    <p:sldId id="260" r:id="rId11"/>
    <p:sldId id="261" r:id="rId12"/>
    <p:sldId id="262" r:id="rId13"/>
    <p:sldId id="264" r:id="rId14"/>
    <p:sldId id="304" r:id="rId15"/>
    <p:sldId id="268" r:id="rId16"/>
    <p:sldId id="293" r:id="rId17"/>
    <p:sldId id="287" r:id="rId18"/>
    <p:sldId id="288" r:id="rId19"/>
    <p:sldId id="289" r:id="rId20"/>
    <p:sldId id="290" r:id="rId21"/>
    <p:sldId id="301" r:id="rId22"/>
    <p:sldId id="302" r:id="rId23"/>
    <p:sldId id="269" r:id="rId24"/>
    <p:sldId id="30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B3FA9-084E-42D0-8E68-AB9C4D70566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B31AF-675E-4BF5-BDBE-FA2877F564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11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E12CB-A9FF-40A8-BA4C-463149E52DC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02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3435B-C6CE-42E7-8002-12890236099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90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3435B-C6CE-42E7-8002-12890236099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18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3435B-C6CE-42E7-8002-12890236099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48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3435B-C6CE-42E7-8002-12890236099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49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3435B-C6CE-42E7-8002-12890236099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70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B31AF-675E-4BF5-BDBE-FA2877F564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26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B31AF-675E-4BF5-BDBE-FA2877F564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17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B31AF-675E-4BF5-BDBE-FA2877F564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96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B31AF-675E-4BF5-BDBE-FA2877F564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07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52C80-C7B1-432B-99E5-0593D297005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98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B31AF-675E-4BF5-BDBE-FA2877F564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93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B31AF-675E-4BF5-BDBE-FA2877F564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27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B31AF-675E-4BF5-BDBE-FA2877F564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83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CF31-DE3F-4440-84CB-DBB1ABE65456}" type="datetime1">
              <a:rPr lang="en-US" smtClean="0"/>
              <a:t>12/3/2020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CB63DE6-26A0-453D-9A55-37C18CB0B8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2" y="1449305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62932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62932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2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CC566-F278-441D-88B1-9C9B0E3D58B4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DE6-26A0-453D-9A55-37C18CB0B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2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E302-477C-4137-96F7-D0079AC5BFDF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DE6-26A0-453D-9A55-37C18CB0B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C789-50AC-4EFA-AE25-5D9FF2C833EE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DE6-26A0-453D-9A55-37C18CB0B8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2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212F-7259-492D-9BF3-B490FBAF538A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3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69147" y="2341477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68307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CB63DE6-26A0-453D-9A55-37C18CB0B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02FE-E0F0-442E-B3BA-43C651F86438}" type="datetime1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DE6-26A0-453D-9A55-37C18CB0B8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CEE6-1602-4BF7-8858-B22F44A675F3}" type="datetime1">
              <a:rPr lang="en-US" smtClean="0"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DE6-26A0-453D-9A55-37C18CB0B8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B752-4A90-486F-AE5A-6D4B47FF1698}" type="datetime1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DE6-26A0-453D-9A55-37C18CB0B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FED53-BA12-4B4F-91F9-92C51DC94B54}" type="datetime1">
              <a:rPr lang="en-US" smtClean="0"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DE6-26A0-453D-9A55-37C18CB0B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7D95-1ADE-4ED6-A760-E0644D3F1939}" type="datetime1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DE6-26A0-453D-9A55-37C18CB0B8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FB9D-5DC4-4324-A0B1-2D694FBF84E4}" type="datetime1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CB63DE6-26A0-453D-9A55-37C18CB0B8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68509" y="4650476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/>
          <p:nvPr/>
        </p:nvSpPr>
        <p:spPr>
          <a:xfrm>
            <a:off x="68511" y="4773226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66677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F2D6540-D98B-4B37-97BC-CD82201C60F5}" type="datetime1">
              <a:rPr lang="en-US" smtClean="0"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CB63DE6-26A0-453D-9A55-37C18CB0B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80" y="152400"/>
            <a:ext cx="8906741" cy="6515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4551" y="2857500"/>
            <a:ext cx="48494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7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সকলকে স্বাগতম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3E13-192C-4392-AF7C-96EB58C78154}" type="datetime1">
              <a:rPr lang="en-US" smtClean="0"/>
              <a:t>12/3/2020</a:t>
            </a:fld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2583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83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ohn Alexander Reina Newlan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60" y="751820"/>
            <a:ext cx="2971800" cy="409298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</p:pic>
      <p:sp>
        <p:nvSpPr>
          <p:cNvPr id="4" name="Rectangle 3"/>
          <p:cNvSpPr/>
          <p:nvPr/>
        </p:nvSpPr>
        <p:spPr>
          <a:xfrm>
            <a:off x="3810000" y="1143002"/>
            <a:ext cx="3352800" cy="954107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নিউল্যান্ড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1837 – 1898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2286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বিজ্ঞানের কোন আবিষ্কারের জন্য তিনি স্মরণীয়?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3048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চিত্রের লোকটিকে কি তোমরা চেন?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6081" y="2404408"/>
            <a:ext cx="4515921" cy="193899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১৮৬৪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ইংরেজ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নিউল্যান্ড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৫৬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মৌলকে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সাজিয়ে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মৌলসমূহের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ভৌত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রাসায়নিক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ধর্মে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অষ্টক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তত্ত্ব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প্রস্থাব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7" descr="799px-PTE-Law_of_Octaves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4537669"/>
            <a:ext cx="5638800" cy="1863133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74D6-5919-4723-BD01-13999D74CEF0}" type="datetime1">
              <a:rPr lang="en-US" smtClean="0"/>
              <a:t>12/3/2020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25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de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" ac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" de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" ac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" de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" ac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" de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" ac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6" grpId="0"/>
      <p:bldP spid="6" grpId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ndeleev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3098800" cy="3181350"/>
          </a:xfrm>
          <a:prstGeom prst="rect">
            <a:avLst/>
          </a:prstGeom>
          <a:noFill/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28600" y="4694405"/>
            <a:ext cx="43434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দিমিদ্রি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ম্যান্ডেলিফ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(1834 – 1907)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6200" y="609600"/>
            <a:ext cx="45720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এই লোকটিকে কী তোমরা চেন?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820" y="4715532"/>
            <a:ext cx="397095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জে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লুথার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মেয়র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(১৮৩০ – ১৮৯৫)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81400" y="574964"/>
            <a:ext cx="52578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বিজ্ঞানের কোন আবিষ্কারের জন্য ওরা স্মরণীয়?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00" y="1657710"/>
            <a:ext cx="5410200" cy="224676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১৮৬৯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রুশ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ম্যান্ডেলিফ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জার্মান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লুথার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মেয়র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পৃথকভাবে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ধর্মবিশিষ্ট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মৌলকে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সমশ্রেণিভূক্ত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প্রয়াসে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মৌলসমূহের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রসায়নে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‘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সারণি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‘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খ্যাত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438400"/>
            <a:ext cx="3147543" cy="3608547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25A3-C535-48BD-9481-CEB0D217A024}" type="datetime1">
              <a:rPr lang="en-US" smtClean="0"/>
              <a:t>12/3/2020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25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de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" ac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" de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" ac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25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" de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" ac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" de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" ac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25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" de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" ac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" de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" ac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3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25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5" de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25" ac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25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" de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" ac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25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25" de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25" ac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25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25" de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25" ac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25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25" de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25" ac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25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25" de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25" ac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9" grpId="2" animBg="1"/>
      <p:bldP spid="9" grpId="3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5029202"/>
            <a:ext cx="6930102" cy="138499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রুশ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ম্যান্ডেলিফ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পারমাণবিক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৬৭টি </a:t>
            </a:r>
          </a:p>
          <a:p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সারণি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প্রবর্তন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৬৩টি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আবিষ্কৃত</a:t>
            </a:r>
            <a:endParaRPr lang="en-US" sz="2800" b="1" spc="-15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বাকি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তখনও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আবিষ্কৃত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হয়নি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4600" y="228602"/>
            <a:ext cx="4648200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ম্যান্ডেলিফের পর্যায় সারণি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66783"/>
            <a:ext cx="7924800" cy="393381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AD07-660A-4D56-B7BE-C58BA847E75F}" type="datetime1">
              <a:rPr lang="en-US" smtClean="0"/>
              <a:t>12/3/2020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ortPT10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782" y="1164878"/>
            <a:ext cx="7150218" cy="55407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314980"/>
            <a:ext cx="5334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ম্যান্ডেলিফের সংশোধিত পর্যায় সারণি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3048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এটি কার পর্যায় সারণি?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0EB4-B69B-48D8-82DE-9E4624282E3F}" type="datetime1">
              <a:rPr lang="en-US" smtClean="0"/>
              <a:t>12/3/2020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7F3D-36FF-48BA-BE5C-94E5C4EA9049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0200" y="419099"/>
            <a:ext cx="4343400" cy="830997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533400"/>
            <a:ext cx="1752600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১০ মি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" y="2945368"/>
            <a:ext cx="8458200" cy="156966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ল্যাভয়সিয়ে , জন নিউল্যান্ড, লুথার মেয়র এবং ম্যান্ডেলিফের মধ্যে আধুনিক পর্যায় সারণিতে কার অবদান তুলনামূলকভাবে বেশি এবং কেন ? ব্যাখ্যা দাও।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25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44188"/>
            <a:ext cx="784860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BD" sz="2800" spc="-150" dirty="0">
                <a:latin typeface="NikoshBAN" pitchFamily="2" charset="0"/>
                <a:cs typeface="NikoshBAN" pitchFamily="2" charset="0"/>
              </a:rPr>
              <a:t>আধুনিক পর্যায় সারণিতে পারমাণবিক সংখ্যার ধারণা ব্যবহার করে ২০১২ সালে  ম্যান্ডেলিফের পর্যায় সূত্রের সর্বশেষ সংশোধিত রূপ।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428627"/>
            <a:ext cx="8077200" cy="52942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0E86-B91E-43D2-BD13-BF775C53D46D}" type="datetime1">
              <a:rPr lang="en-US" smtClean="0"/>
              <a:t>12/3/2020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474817" y="905954"/>
            <a:ext cx="869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/>
              <a:t> </a:t>
            </a:r>
            <a:r>
              <a:rPr lang="en-US" sz="2400" dirty="0"/>
              <a:t>1     2      3    </a:t>
            </a:r>
            <a:r>
              <a:rPr lang="bn-IN" sz="2400" dirty="0"/>
              <a:t> </a:t>
            </a:r>
            <a:r>
              <a:rPr lang="en-US" sz="2400" dirty="0"/>
              <a:t>4   </a:t>
            </a:r>
            <a:r>
              <a:rPr lang="bn-IN" sz="2400" dirty="0"/>
              <a:t> </a:t>
            </a:r>
            <a:r>
              <a:rPr lang="en-US" sz="2400" dirty="0"/>
              <a:t>5    </a:t>
            </a:r>
            <a:r>
              <a:rPr lang="bn-IN" sz="2400" dirty="0"/>
              <a:t> </a:t>
            </a:r>
            <a:r>
              <a:rPr lang="en-US" sz="2400" dirty="0"/>
              <a:t>6     7      8    9    10</a:t>
            </a:r>
            <a:r>
              <a:rPr lang="bn-IN" sz="2400" dirty="0"/>
              <a:t> </a:t>
            </a:r>
            <a:r>
              <a:rPr lang="en-US" sz="2400" dirty="0"/>
              <a:t> 11  12  13  14   15</a:t>
            </a:r>
            <a:r>
              <a:rPr lang="bn-IN" sz="2400" dirty="0"/>
              <a:t> </a:t>
            </a:r>
            <a:r>
              <a:rPr lang="en-US" sz="2400" dirty="0"/>
              <a:t>16 </a:t>
            </a:r>
            <a:r>
              <a:rPr lang="bn-IN" sz="2400" dirty="0"/>
              <a:t> </a:t>
            </a:r>
            <a:r>
              <a:rPr lang="en-US" sz="2400" dirty="0"/>
              <a:t>17   18</a:t>
            </a:r>
          </a:p>
        </p:txBody>
      </p:sp>
      <p:grpSp>
        <p:nvGrpSpPr>
          <p:cNvPr id="2" name="Group 66"/>
          <p:cNvGrpSpPr/>
          <p:nvPr/>
        </p:nvGrpSpPr>
        <p:grpSpPr>
          <a:xfrm>
            <a:off x="521261" y="1258095"/>
            <a:ext cx="8305800" cy="3886200"/>
            <a:chOff x="228600" y="1295400"/>
            <a:chExt cx="8535988" cy="4953000"/>
          </a:xfrm>
        </p:grpSpPr>
        <p:cxnSp>
          <p:nvCxnSpPr>
            <p:cNvPr id="3" name="Straight Connector 2"/>
            <p:cNvCxnSpPr/>
            <p:nvPr/>
          </p:nvCxnSpPr>
          <p:spPr>
            <a:xfrm rot="5400000">
              <a:off x="-1715294" y="3771900"/>
              <a:ext cx="4801394" cy="79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5400000">
              <a:off x="-1143794" y="3733800"/>
              <a:ext cx="4877594" cy="79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-646906" y="3771106"/>
              <a:ext cx="4800600" cy="158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267494" y="3771106"/>
              <a:ext cx="4800600" cy="158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724694" y="3771106"/>
              <a:ext cx="4800600" cy="158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1258094" y="3771106"/>
              <a:ext cx="48006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1791494" y="3771106"/>
              <a:ext cx="48006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2248694" y="3847306"/>
              <a:ext cx="48006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2782094" y="3847306"/>
              <a:ext cx="48006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3620294" y="3847306"/>
              <a:ext cx="48006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4001294" y="3847306"/>
              <a:ext cx="48006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4534694" y="3847306"/>
              <a:ext cx="48006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4915694" y="3847306"/>
              <a:ext cx="48006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5296694" y="3847306"/>
              <a:ext cx="48006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6363494" y="3847306"/>
              <a:ext cx="48006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-189706" y="3771106"/>
              <a:ext cx="4800600" cy="158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3163094" y="3847306"/>
              <a:ext cx="48006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-2170906" y="3771106"/>
              <a:ext cx="4800600" cy="158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5830094" y="3847306"/>
              <a:ext cx="48006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67"/>
          <p:cNvGrpSpPr/>
          <p:nvPr/>
        </p:nvGrpSpPr>
        <p:grpSpPr>
          <a:xfrm>
            <a:off x="214747" y="1304143"/>
            <a:ext cx="8714509" cy="3810000"/>
            <a:chOff x="-76200" y="1371600"/>
            <a:chExt cx="8915400" cy="381000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228600" y="1371600"/>
              <a:ext cx="8610600" cy="76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28600" y="2667000"/>
              <a:ext cx="8610600" cy="76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28600" y="3200400"/>
              <a:ext cx="8534400" cy="76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28600" y="3733800"/>
              <a:ext cx="8534400" cy="76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28600" y="4191000"/>
              <a:ext cx="8534400" cy="76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28600" y="4572000"/>
              <a:ext cx="8534400" cy="76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28600" y="5105400"/>
              <a:ext cx="86106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28600" y="2057400"/>
              <a:ext cx="8458200" cy="76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-76200" y="1447800"/>
              <a:ext cx="228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-76200" y="2057400"/>
              <a:ext cx="228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-76200" y="2743200"/>
              <a:ext cx="228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-76200" y="3276600"/>
              <a:ext cx="228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4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-76200" y="3733800"/>
              <a:ext cx="228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-76200" y="4124980"/>
              <a:ext cx="228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6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-76200" y="4572000"/>
              <a:ext cx="228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7</a:t>
              </a: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304800" y="6172200"/>
            <a:ext cx="8229600" cy="52322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১৮টি উলম্ব কলামকে গ্রুপ বলে।  ৭ টি আনুভূমিক সারিকে পর্যায় বলে।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19200" y="3733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উলম্ব কলাম / গ্রুপ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209800" y="1905002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আনুভূমিক সারি/ পর্যায়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98"/>
          <p:cNvGrpSpPr/>
          <p:nvPr/>
        </p:nvGrpSpPr>
        <p:grpSpPr>
          <a:xfrm>
            <a:off x="2179320" y="5334000"/>
            <a:ext cx="6629400" cy="762794"/>
            <a:chOff x="2179320" y="5334000"/>
            <a:chExt cx="6629400" cy="762794"/>
          </a:xfrm>
        </p:grpSpPr>
        <p:sp>
          <p:nvSpPr>
            <p:cNvPr id="80" name="Rectangle 79"/>
            <p:cNvSpPr/>
            <p:nvPr/>
          </p:nvSpPr>
          <p:spPr>
            <a:xfrm>
              <a:off x="2179320" y="5334000"/>
              <a:ext cx="6629400" cy="7620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Connector 81"/>
            <p:cNvCxnSpPr>
              <a:stCxn id="80" idx="1"/>
              <a:endCxn id="80" idx="3"/>
            </p:cNvCxnSpPr>
            <p:nvPr/>
          </p:nvCxnSpPr>
          <p:spPr>
            <a:xfrm rot="10800000" flipH="1">
              <a:off x="2179320" y="5715000"/>
              <a:ext cx="66294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>
              <a:off x="2255520" y="5715000"/>
              <a:ext cx="762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4266406" y="5714206"/>
              <a:ext cx="762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4799806" y="5714206"/>
              <a:ext cx="762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5182394" y="5714206"/>
              <a:ext cx="762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5638006" y="5714206"/>
              <a:ext cx="762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6019006" y="5714206"/>
              <a:ext cx="762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5400000">
              <a:off x="6552406" y="5714206"/>
              <a:ext cx="762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5400000">
              <a:off x="6933405" y="5714206"/>
              <a:ext cx="762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7314405" y="5714206"/>
              <a:ext cx="762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7849394" y="5714206"/>
              <a:ext cx="762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2713514" y="5714206"/>
              <a:ext cx="762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3780314" y="5714206"/>
              <a:ext cx="7620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5400000">
              <a:off x="3246914" y="5714206"/>
              <a:ext cx="762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TextBox 99"/>
          <p:cNvSpPr txBox="1"/>
          <p:nvPr/>
        </p:nvSpPr>
        <p:spPr>
          <a:xfrm>
            <a:off x="685800" y="6150114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মূল পর্যায় সারণির নিচে ২ টি আনুভূমিক সারি এবং ১৪ টি খাড়া স্তম্ভবিশিষ্ট একটি ছোট ছক প্রদর্শিত হয়েছে। এটিও মূল পর্যায় সারণির পর্যায়-৬ ও পর্যায়-৭ এর অংশ বিশেষ।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048000" y="60960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এগুলোকে কি বলে?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429000" y="6019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কতটি গ্রুপ আছে?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133600" y="60960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কতটি আনুভূমিক সারি/ পর্যায় আছে?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048000" y="60960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এগুলোকে কি বলে?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Frame 63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AAB9-29F0-4107-B9BF-82067003F209}" type="datetime1">
              <a:rPr lang="en-US" smtClean="0"/>
              <a:t>12/3/2020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3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7" grpId="0"/>
      <p:bldP spid="57" grpId="1"/>
      <p:bldP spid="58" grpId="0"/>
      <p:bldP spid="59" grpId="0"/>
      <p:bldP spid="100" grpId="0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8" t="79194" r="10001"/>
          <a:stretch/>
        </p:blipFill>
        <p:spPr>
          <a:xfrm>
            <a:off x="2089219" y="5547409"/>
            <a:ext cx="6995721" cy="1231493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537715" y="1494644"/>
            <a:ext cx="8504831" cy="4057071"/>
            <a:chOff x="700272" y="1204283"/>
            <a:chExt cx="11319011" cy="3599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74" t="10076" r="83219" b="22757"/>
            <a:stretch/>
          </p:blipFill>
          <p:spPr>
            <a:xfrm>
              <a:off x="700272" y="1208103"/>
              <a:ext cx="1307043" cy="359518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48" t="10076" b="22757"/>
            <a:stretch/>
          </p:blipFill>
          <p:spPr>
            <a:xfrm>
              <a:off x="1933589" y="1204283"/>
              <a:ext cx="10085694" cy="3595180"/>
            </a:xfrm>
            <a:prstGeom prst="rect">
              <a:avLst/>
            </a:prstGeom>
          </p:spPr>
        </p:pic>
      </p:grpSp>
      <p:sp>
        <p:nvSpPr>
          <p:cNvPr id="22" name="Down Arrow 21"/>
          <p:cNvSpPr/>
          <p:nvPr/>
        </p:nvSpPr>
        <p:spPr>
          <a:xfrm>
            <a:off x="4269384" y="2227114"/>
            <a:ext cx="507595" cy="71167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27" name="Down Arrow 26"/>
          <p:cNvSpPr/>
          <p:nvPr/>
        </p:nvSpPr>
        <p:spPr>
          <a:xfrm>
            <a:off x="4742474" y="2236551"/>
            <a:ext cx="507595" cy="71167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28" name="Down Arrow 27"/>
          <p:cNvSpPr/>
          <p:nvPr/>
        </p:nvSpPr>
        <p:spPr>
          <a:xfrm>
            <a:off x="5203341" y="2236553"/>
            <a:ext cx="507595" cy="73386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</a:p>
        </p:txBody>
      </p:sp>
      <p:sp>
        <p:nvSpPr>
          <p:cNvPr id="29" name="Down Arrow 28"/>
          <p:cNvSpPr/>
          <p:nvPr/>
        </p:nvSpPr>
        <p:spPr>
          <a:xfrm>
            <a:off x="5702543" y="2219090"/>
            <a:ext cx="507595" cy="78570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12</a:t>
            </a:r>
          </a:p>
        </p:txBody>
      </p:sp>
      <p:sp>
        <p:nvSpPr>
          <p:cNvPr id="30" name="Down Arrow 29"/>
          <p:cNvSpPr/>
          <p:nvPr/>
        </p:nvSpPr>
        <p:spPr>
          <a:xfrm>
            <a:off x="6190348" y="1116365"/>
            <a:ext cx="507595" cy="71167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13</a:t>
            </a:r>
          </a:p>
        </p:txBody>
      </p:sp>
      <p:sp>
        <p:nvSpPr>
          <p:cNvPr id="31" name="Down Arrow 30"/>
          <p:cNvSpPr/>
          <p:nvPr/>
        </p:nvSpPr>
        <p:spPr>
          <a:xfrm>
            <a:off x="6648574" y="1102797"/>
            <a:ext cx="507595" cy="71167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14</a:t>
            </a:r>
          </a:p>
        </p:txBody>
      </p:sp>
      <p:sp>
        <p:nvSpPr>
          <p:cNvPr id="32" name="Down Arrow 31"/>
          <p:cNvSpPr/>
          <p:nvPr/>
        </p:nvSpPr>
        <p:spPr>
          <a:xfrm>
            <a:off x="7082859" y="1102797"/>
            <a:ext cx="507595" cy="71167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33" name="Down Arrow 32"/>
          <p:cNvSpPr/>
          <p:nvPr/>
        </p:nvSpPr>
        <p:spPr>
          <a:xfrm>
            <a:off x="7534163" y="1116365"/>
            <a:ext cx="507595" cy="71167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16</a:t>
            </a:r>
          </a:p>
        </p:txBody>
      </p:sp>
      <p:sp>
        <p:nvSpPr>
          <p:cNvPr id="34" name="Down Arrow 33"/>
          <p:cNvSpPr/>
          <p:nvPr/>
        </p:nvSpPr>
        <p:spPr>
          <a:xfrm>
            <a:off x="8020515" y="1116365"/>
            <a:ext cx="507595" cy="71167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17</a:t>
            </a:r>
          </a:p>
        </p:txBody>
      </p:sp>
      <p:sp>
        <p:nvSpPr>
          <p:cNvPr id="35" name="Down Arrow 34"/>
          <p:cNvSpPr/>
          <p:nvPr/>
        </p:nvSpPr>
        <p:spPr>
          <a:xfrm>
            <a:off x="8534951" y="639083"/>
            <a:ext cx="507595" cy="71167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18</a:t>
            </a:r>
          </a:p>
        </p:txBody>
      </p:sp>
      <p:sp>
        <p:nvSpPr>
          <p:cNvPr id="36" name="Down Arrow 35"/>
          <p:cNvSpPr/>
          <p:nvPr/>
        </p:nvSpPr>
        <p:spPr>
          <a:xfrm>
            <a:off x="3797207" y="2236552"/>
            <a:ext cx="507595" cy="70223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38" name="Down Arrow 37"/>
          <p:cNvSpPr/>
          <p:nvPr/>
        </p:nvSpPr>
        <p:spPr>
          <a:xfrm>
            <a:off x="949964" y="1114774"/>
            <a:ext cx="507595" cy="71167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9" name="Down Arrow 38"/>
          <p:cNvSpPr/>
          <p:nvPr/>
        </p:nvSpPr>
        <p:spPr>
          <a:xfrm>
            <a:off x="472887" y="584782"/>
            <a:ext cx="507595" cy="71167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0" name="Down Arrow 39"/>
          <p:cNvSpPr/>
          <p:nvPr/>
        </p:nvSpPr>
        <p:spPr>
          <a:xfrm>
            <a:off x="1466257" y="2195366"/>
            <a:ext cx="507595" cy="71167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1" name="Down Arrow 40"/>
          <p:cNvSpPr/>
          <p:nvPr/>
        </p:nvSpPr>
        <p:spPr>
          <a:xfrm>
            <a:off x="1929662" y="2207227"/>
            <a:ext cx="507595" cy="71167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42" name="Down Arrow 41"/>
          <p:cNvSpPr/>
          <p:nvPr/>
        </p:nvSpPr>
        <p:spPr>
          <a:xfrm>
            <a:off x="2377686" y="2219088"/>
            <a:ext cx="507595" cy="71167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43" name="Down Arrow 42"/>
          <p:cNvSpPr/>
          <p:nvPr/>
        </p:nvSpPr>
        <p:spPr>
          <a:xfrm>
            <a:off x="2891974" y="2207227"/>
            <a:ext cx="507595" cy="72941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44" name="Down Arrow 43"/>
          <p:cNvSpPr/>
          <p:nvPr/>
        </p:nvSpPr>
        <p:spPr>
          <a:xfrm>
            <a:off x="3308757" y="2227114"/>
            <a:ext cx="507595" cy="71167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46" name="Right Arrow Callout 45"/>
          <p:cNvSpPr/>
          <p:nvPr/>
        </p:nvSpPr>
        <p:spPr>
          <a:xfrm>
            <a:off x="124306" y="1593997"/>
            <a:ext cx="481908" cy="355838"/>
          </a:xfrm>
          <a:prstGeom prst="right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8" name="Right Arrow Callout 47"/>
          <p:cNvSpPr/>
          <p:nvPr/>
        </p:nvSpPr>
        <p:spPr>
          <a:xfrm>
            <a:off x="132653" y="2195366"/>
            <a:ext cx="481908" cy="355838"/>
          </a:xfrm>
          <a:prstGeom prst="rightArrowCallout">
            <a:avLst>
              <a:gd name="adj1" fmla="val 23012"/>
              <a:gd name="adj2" fmla="val 25000"/>
              <a:gd name="adj3" fmla="val 25000"/>
              <a:gd name="adj4" fmla="val 6497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9" name="Right Arrow Callout 48"/>
          <p:cNvSpPr/>
          <p:nvPr/>
        </p:nvSpPr>
        <p:spPr>
          <a:xfrm>
            <a:off x="146484" y="2724661"/>
            <a:ext cx="481908" cy="355838"/>
          </a:xfrm>
          <a:prstGeom prst="right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0" name="Right Arrow Callout 49"/>
          <p:cNvSpPr/>
          <p:nvPr/>
        </p:nvSpPr>
        <p:spPr>
          <a:xfrm>
            <a:off x="148264" y="3343105"/>
            <a:ext cx="481908" cy="355838"/>
          </a:xfrm>
          <a:prstGeom prst="rightArrowCallout">
            <a:avLst>
              <a:gd name="adj1" fmla="val 23012"/>
              <a:gd name="adj2" fmla="val 25000"/>
              <a:gd name="adj3" fmla="val 25000"/>
              <a:gd name="adj4" fmla="val 6497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51" name="Right Arrow Callout 50"/>
          <p:cNvSpPr/>
          <p:nvPr/>
        </p:nvSpPr>
        <p:spPr>
          <a:xfrm>
            <a:off x="148264" y="3906583"/>
            <a:ext cx="481908" cy="355838"/>
          </a:xfrm>
          <a:prstGeom prst="right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2" name="Right Arrow Callout 51"/>
          <p:cNvSpPr/>
          <p:nvPr/>
        </p:nvSpPr>
        <p:spPr>
          <a:xfrm>
            <a:off x="125755" y="4443887"/>
            <a:ext cx="481908" cy="355838"/>
          </a:xfrm>
          <a:prstGeom prst="right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53" name="Right Arrow Callout 52"/>
          <p:cNvSpPr/>
          <p:nvPr/>
        </p:nvSpPr>
        <p:spPr>
          <a:xfrm>
            <a:off x="105875" y="4994027"/>
            <a:ext cx="481908" cy="355838"/>
          </a:xfrm>
          <a:prstGeom prst="right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941787" y="181180"/>
            <a:ext cx="4908144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সারণি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Periodic Table</a:t>
            </a:r>
            <a:r>
              <a:rPr lang="en-US" sz="2800" dirty="0"/>
              <a:t>)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53941" y="763412"/>
            <a:ext cx="1685458" cy="46694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row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59803" y="394877"/>
            <a:ext cx="2220001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স্তম্ভ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column)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993419" y="268437"/>
            <a:ext cx="5512658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আনুভূমিক সারি (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row) 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802412" y="621890"/>
            <a:ext cx="539252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 বা খাড়া স্তম্ভ (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column) 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Frame 4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F52C-1CBA-4B1C-BA65-35274B8D86FB}" type="datetime1">
              <a:rPr lang="en-US" smtClean="0"/>
              <a:t>12/3/2020</a:t>
            </a:fld>
            <a:endParaRPr lang="en-US"/>
          </a:p>
        </p:txBody>
      </p:sp>
      <p:sp>
        <p:nvSpPr>
          <p:cNvPr id="11" name="Pentagon 10"/>
          <p:cNvSpPr/>
          <p:nvPr/>
        </p:nvSpPr>
        <p:spPr>
          <a:xfrm>
            <a:off x="167796" y="5725072"/>
            <a:ext cx="1937474" cy="371955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dirty="0" err="1">
                <a:solidFill>
                  <a:schemeClr val="tx1"/>
                </a:solidFill>
              </a:rPr>
              <a:t>LanthanideSeries</a:t>
            </a:r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59" name="Pentagon 58"/>
          <p:cNvSpPr/>
          <p:nvPr/>
        </p:nvSpPr>
        <p:spPr>
          <a:xfrm>
            <a:off x="167796" y="6224383"/>
            <a:ext cx="1937474" cy="371955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/>
              <a:t>Actinide Series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929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5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5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000"/>
                            </p:stCondLst>
                            <p:childTnLst>
                              <p:par>
                                <p:cTn id="1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6" grpId="1" animBg="1"/>
      <p:bldP spid="57" grpId="0" animBg="1"/>
      <p:bldP spid="58" grpId="0" animBg="1"/>
      <p:bldP spid="5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4" r="7015" b="35224"/>
          <a:stretch/>
        </p:blipFill>
        <p:spPr>
          <a:xfrm>
            <a:off x="402690" y="271284"/>
            <a:ext cx="8569065" cy="440393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33743" y="5641263"/>
            <a:ext cx="8738010" cy="769441"/>
            <a:chOff x="220094" y="5768694"/>
            <a:chExt cx="8738010" cy="76944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29" t="66221" r="9334" b="24827"/>
            <a:stretch/>
          </p:blipFill>
          <p:spPr>
            <a:xfrm>
              <a:off x="1647748" y="5783855"/>
              <a:ext cx="7310356" cy="64262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20094" y="5768694"/>
              <a:ext cx="14413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/>
                <a:t>Actinide series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0096" y="4795780"/>
            <a:ext cx="8751659" cy="769441"/>
            <a:chOff x="220094" y="4867854"/>
            <a:chExt cx="8751659" cy="769441"/>
          </a:xfrm>
        </p:grpSpPr>
        <p:sp>
          <p:nvSpPr>
            <p:cNvPr id="4" name="TextBox 3"/>
            <p:cNvSpPr txBox="1"/>
            <p:nvPr/>
          </p:nvSpPr>
          <p:spPr>
            <a:xfrm>
              <a:off x="220094" y="4867854"/>
              <a:ext cx="16223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kern="0" dirty="0"/>
                <a:t>Lanthanide series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29" t="74522" r="9334" b="16352"/>
            <a:stretch/>
          </p:blipFill>
          <p:spPr>
            <a:xfrm>
              <a:off x="1661397" y="4925029"/>
              <a:ext cx="7310356" cy="655092"/>
            </a:xfrm>
            <a:prstGeom prst="rect">
              <a:avLst/>
            </a:prstGeom>
          </p:spPr>
        </p:pic>
      </p:grpSp>
      <p:sp>
        <p:nvSpPr>
          <p:cNvPr id="12" name="Down Arrow 11"/>
          <p:cNvSpPr/>
          <p:nvPr/>
        </p:nvSpPr>
        <p:spPr>
          <a:xfrm>
            <a:off x="1412538" y="1551411"/>
            <a:ext cx="392156" cy="3961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31467" y="3643952"/>
            <a:ext cx="266049" cy="464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69748" y="3470879"/>
            <a:ext cx="472700" cy="5619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354761" y="4102749"/>
            <a:ext cx="487689" cy="50506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131467" y="4143787"/>
            <a:ext cx="267781" cy="464024"/>
          </a:xfrm>
          <a:prstGeom prst="rightArrow">
            <a:avLst/>
          </a:prstGeom>
          <a:solidFill>
            <a:srgbClr val="0066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1412538" y="1505215"/>
            <a:ext cx="392156" cy="442328"/>
          </a:xfrm>
          <a:prstGeom prst="down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909693" y="1131692"/>
            <a:ext cx="2249021" cy="5232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kern="0" dirty="0"/>
              <a:t>Lanthanide series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263714" y="1093119"/>
            <a:ext cx="1678674" cy="550538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/>
              <a:t>Actinide series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31467" y="4859042"/>
            <a:ext cx="8804519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137256" y="5641261"/>
            <a:ext cx="8804519" cy="70788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949222" y="317067"/>
            <a:ext cx="6506352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খাড়া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স্তম্ভ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অংশবিশেষ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7473983" y="216806"/>
            <a:ext cx="1056253" cy="440609"/>
          </a:xfrm>
          <a:prstGeom prst="wedgeRoundRectCallout">
            <a:avLst>
              <a:gd name="adj1" fmla="val -208104"/>
              <a:gd name="adj2" fmla="val 137717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ক্লিক</a:t>
            </a:r>
            <a:r>
              <a:rPr lang="en-US" dirty="0"/>
              <a:t> </a:t>
            </a:r>
            <a:r>
              <a:rPr lang="en-US" dirty="0" err="1"/>
              <a:t>করুন</a:t>
            </a:r>
            <a:r>
              <a:rPr lang="en-US" dirty="0"/>
              <a:t> </a:t>
            </a:r>
          </a:p>
        </p:txBody>
      </p:sp>
      <p:sp>
        <p:nvSpPr>
          <p:cNvPr id="24" name="Frame 23"/>
          <p:cNvSpPr/>
          <p:nvPr/>
        </p:nvSpPr>
        <p:spPr>
          <a:xfrm>
            <a:off x="-83128" y="1"/>
            <a:ext cx="9262005" cy="6899878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F410-B6B2-4916-B2E0-12A9D7D2A63B}" type="datetime1">
              <a:rPr lang="en-US" smtClean="0"/>
              <a:t>12/3/2020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4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15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4" r="7015" b="35224"/>
          <a:stretch/>
        </p:blipFill>
        <p:spPr>
          <a:xfrm>
            <a:off x="259252" y="638382"/>
            <a:ext cx="8569065" cy="4775455"/>
          </a:xfrm>
          <a:prstGeom prst="rect">
            <a:avLst/>
          </a:prstGeom>
          <a:ln w="38100">
            <a:noFill/>
          </a:ln>
        </p:spPr>
      </p:pic>
      <p:grpSp>
        <p:nvGrpSpPr>
          <p:cNvPr id="11" name="Group 10"/>
          <p:cNvGrpSpPr/>
          <p:nvPr/>
        </p:nvGrpSpPr>
        <p:grpSpPr>
          <a:xfrm>
            <a:off x="252077" y="6072015"/>
            <a:ext cx="8738010" cy="769441"/>
            <a:chOff x="220094" y="5768694"/>
            <a:chExt cx="8738010" cy="76944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29" t="66221" r="9334" b="24827"/>
            <a:stretch/>
          </p:blipFill>
          <p:spPr>
            <a:xfrm>
              <a:off x="1647748" y="5783855"/>
              <a:ext cx="7310356" cy="642625"/>
            </a:xfrm>
            <a:prstGeom prst="rect">
              <a:avLst/>
            </a:prstGeom>
            <a:ln w="38100">
              <a:noFill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220094" y="5768694"/>
              <a:ext cx="1441303" cy="76944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200" b="1" dirty="0"/>
                <a:t>Actinide series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7639" y="5381029"/>
            <a:ext cx="8751659" cy="769441"/>
            <a:chOff x="220094" y="4867854"/>
            <a:chExt cx="8751659" cy="769441"/>
          </a:xfrm>
        </p:grpSpPr>
        <p:sp>
          <p:nvSpPr>
            <p:cNvPr id="4" name="TextBox 3"/>
            <p:cNvSpPr txBox="1"/>
            <p:nvPr/>
          </p:nvSpPr>
          <p:spPr>
            <a:xfrm>
              <a:off x="220094" y="4867854"/>
              <a:ext cx="16223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kern="0" dirty="0"/>
                <a:t>Lanthanide series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29" t="74522" r="9334" b="16352"/>
            <a:stretch/>
          </p:blipFill>
          <p:spPr>
            <a:xfrm>
              <a:off x="1661397" y="4925029"/>
              <a:ext cx="7310356" cy="655092"/>
            </a:xfrm>
            <a:prstGeom prst="rect">
              <a:avLst/>
            </a:prstGeom>
          </p:spPr>
        </p:pic>
      </p:grpSp>
      <p:sp>
        <p:nvSpPr>
          <p:cNvPr id="6" name="Down Arrow 5"/>
          <p:cNvSpPr/>
          <p:nvPr/>
        </p:nvSpPr>
        <p:spPr>
          <a:xfrm>
            <a:off x="301761" y="239372"/>
            <a:ext cx="448645" cy="52819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4" name="Down Arrow 23"/>
          <p:cNvSpPr/>
          <p:nvPr/>
        </p:nvSpPr>
        <p:spPr>
          <a:xfrm>
            <a:off x="8399424" y="275813"/>
            <a:ext cx="434997" cy="57722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9348" y="1065227"/>
            <a:ext cx="8632289" cy="58477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231533" y="1695598"/>
            <a:ext cx="8632289" cy="523220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778399" y="199762"/>
            <a:ext cx="4403478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নং পর্যায়ে কয়টি মৌল রয়েছে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79523" y="432362"/>
            <a:ext cx="4403478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নং পর্যায়ে কয়টি মৌল রয়েছে ?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77094" y="396737"/>
            <a:ext cx="450548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 নং পর্যায়ে কয়টি মৌল রয়েছে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62578" y="326386"/>
            <a:ext cx="440347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 নং পর্যায়ে কয়টি মৌল রয়েছে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66424" y="219026"/>
            <a:ext cx="440347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 নং পর্যায়ে কয়টি মৌল রয়েছে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56679" y="181337"/>
            <a:ext cx="458163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 নং পর্যায়ে কয়টি মৌল রয়েছে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Down Arrow 36"/>
          <p:cNvSpPr/>
          <p:nvPr/>
        </p:nvSpPr>
        <p:spPr>
          <a:xfrm>
            <a:off x="5953688" y="813374"/>
            <a:ext cx="448645" cy="52819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13</a:t>
            </a:r>
          </a:p>
        </p:txBody>
      </p:sp>
      <p:sp>
        <p:nvSpPr>
          <p:cNvPr id="38" name="Down Arrow 37"/>
          <p:cNvSpPr/>
          <p:nvPr/>
        </p:nvSpPr>
        <p:spPr>
          <a:xfrm>
            <a:off x="6489655" y="799890"/>
            <a:ext cx="448645" cy="52819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14</a:t>
            </a:r>
          </a:p>
        </p:txBody>
      </p:sp>
      <p:sp>
        <p:nvSpPr>
          <p:cNvPr id="39" name="Down Arrow 38"/>
          <p:cNvSpPr/>
          <p:nvPr/>
        </p:nvSpPr>
        <p:spPr>
          <a:xfrm>
            <a:off x="6899317" y="843237"/>
            <a:ext cx="448645" cy="52819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40" name="Down Arrow 39"/>
          <p:cNvSpPr/>
          <p:nvPr/>
        </p:nvSpPr>
        <p:spPr>
          <a:xfrm>
            <a:off x="7334091" y="807251"/>
            <a:ext cx="448645" cy="52819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16</a:t>
            </a:r>
          </a:p>
        </p:txBody>
      </p:sp>
      <p:sp>
        <p:nvSpPr>
          <p:cNvPr id="41" name="Down Arrow 40"/>
          <p:cNvSpPr/>
          <p:nvPr/>
        </p:nvSpPr>
        <p:spPr>
          <a:xfrm>
            <a:off x="7777152" y="792857"/>
            <a:ext cx="448645" cy="52819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17</a:t>
            </a:r>
          </a:p>
        </p:txBody>
      </p:sp>
      <p:sp>
        <p:nvSpPr>
          <p:cNvPr id="46" name="Down Arrow 45"/>
          <p:cNvSpPr/>
          <p:nvPr/>
        </p:nvSpPr>
        <p:spPr>
          <a:xfrm>
            <a:off x="754090" y="744542"/>
            <a:ext cx="448645" cy="52819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09348" y="2256982"/>
            <a:ext cx="8668869" cy="58477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48" name="TextBox 47"/>
          <p:cNvSpPr txBox="1"/>
          <p:nvPr/>
        </p:nvSpPr>
        <p:spPr>
          <a:xfrm>
            <a:off x="202129" y="2908993"/>
            <a:ext cx="8676086" cy="58477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49" name="TextBox 48"/>
          <p:cNvSpPr txBox="1"/>
          <p:nvPr/>
        </p:nvSpPr>
        <p:spPr>
          <a:xfrm>
            <a:off x="227639" y="3539887"/>
            <a:ext cx="8632289" cy="58477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50" name="TextBox 49"/>
          <p:cNvSpPr txBox="1"/>
          <p:nvPr/>
        </p:nvSpPr>
        <p:spPr>
          <a:xfrm>
            <a:off x="202131" y="4177873"/>
            <a:ext cx="8632289" cy="584775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245928" y="4764962"/>
            <a:ext cx="8632289" cy="584775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52" name="TextBox 51"/>
          <p:cNvSpPr txBox="1"/>
          <p:nvPr/>
        </p:nvSpPr>
        <p:spPr>
          <a:xfrm>
            <a:off x="226941" y="5414995"/>
            <a:ext cx="8744441" cy="707886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743434" y="270113"/>
            <a:ext cx="4328247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7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নং পর্যায়ে কয়টি মৌল রয়েছে?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Frame 32"/>
          <p:cNvSpPr/>
          <p:nvPr/>
        </p:nvSpPr>
        <p:spPr>
          <a:xfrm>
            <a:off x="-76200" y="0"/>
            <a:ext cx="9296400" cy="69342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9851" y="6122881"/>
            <a:ext cx="8744441" cy="523220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835E-2001-4741-B336-4513AC5307C7}" type="datetime1">
              <a:rPr lang="en-US" smtClean="0"/>
              <a:t>12/3/2020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9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2" presetClass="exit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2" presetClass="exit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22" grpId="0" animBg="1"/>
      <p:bldP spid="22" grpId="1" animBg="1"/>
      <p:bldP spid="25" grpId="0" animBg="1"/>
      <p:bldP spid="25" grpId="1" animBg="1"/>
      <p:bldP spid="8" grpId="0" animBg="1"/>
      <p:bldP spid="8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7" grpId="0" animBg="1"/>
      <p:bldP spid="37" grpId="1" animBg="1"/>
      <p:bldP spid="37" grpId="2" animBg="1"/>
      <p:bldP spid="37" grpId="3" animBg="1"/>
      <p:bldP spid="38" grpId="0" animBg="1"/>
      <p:bldP spid="38" grpId="1" animBg="1"/>
      <p:bldP spid="38" grpId="2" animBg="1"/>
      <p:bldP spid="38" grpId="3" animBg="1"/>
      <p:bldP spid="39" grpId="0" animBg="1"/>
      <p:bldP spid="39" grpId="1" animBg="1"/>
      <p:bldP spid="39" grpId="2" animBg="1"/>
      <p:bldP spid="39" grpId="3" animBg="1"/>
      <p:bldP spid="40" grpId="0" animBg="1"/>
      <p:bldP spid="40" grpId="1" animBg="1"/>
      <p:bldP spid="40" grpId="2" animBg="1"/>
      <p:bldP spid="40" grpId="3" animBg="1"/>
      <p:bldP spid="41" grpId="0" animBg="1"/>
      <p:bldP spid="41" grpId="1" animBg="1"/>
      <p:bldP spid="41" grpId="2" animBg="1"/>
      <p:bldP spid="41" grpId="3" animBg="1"/>
      <p:bldP spid="46" grpId="0" animBg="1"/>
      <p:bldP spid="46" grpId="1" animBg="1"/>
      <p:bldP spid="46" grpId="2" animBg="1"/>
      <p:bldP spid="46" grpId="3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2" grpId="0" animBg="1"/>
      <p:bldP spid="52" grpId="1" animBg="1"/>
      <p:bldP spid="9" grpId="0" animBg="1"/>
      <p:bldP spid="34" grpId="0" animBg="1"/>
      <p:bldP spid="3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3CD2-3805-4403-AB08-165484DA4E8A}" type="datetime1">
              <a:rPr lang="en-US" smtClean="0"/>
              <a:t>12/3/2020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1600200" y="287340"/>
            <a:ext cx="7543800" cy="1449387"/>
          </a:xfrm>
        </p:spPr>
        <p:txBody>
          <a:bodyPr>
            <a:normAutofit/>
          </a:bodyPr>
          <a:lstStyle/>
          <a:p>
            <a:r>
              <a:rPr lang="en-US" sz="3000" dirty="0"/>
              <a:t>                               </a:t>
            </a:r>
          </a:p>
        </p:txBody>
      </p:sp>
      <p:sp>
        <p:nvSpPr>
          <p:cNvPr id="10" name="Content Placeholder 9"/>
          <p:cNvSpPr txBox="1">
            <a:spLocks noGrp="1"/>
          </p:cNvSpPr>
          <p:nvPr>
            <p:ph sz="half" idx="4294967295"/>
          </p:nvPr>
        </p:nvSpPr>
        <p:spPr>
          <a:xfrm>
            <a:off x="187036" y="2023125"/>
            <a:ext cx="4419602" cy="26930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indent="0">
              <a:buClr>
                <a:schemeClr val="tx1"/>
              </a:buClr>
              <a:buNone/>
            </a:pP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মোহাম্মদ হামিদুর রহমান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সিনিয়র শিক্ষক (গণিত ও বিজ্ঞান)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এম.এসসি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,বি.এড।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ঘাটাইল সরকারি গণ পাইলট উচ্চ বিদ্যালয়।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ঘাটাইল,টাঙ্গাইল।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700159" y="2012518"/>
            <a:ext cx="4291443" cy="2703650"/>
          </a:xfr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bn-IN" sz="7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ঃ নবম-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দশম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বিষয়ঃ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রসায়ন বিজ্ঞান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ঃ চতুর্থ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বিশেষ পাঠ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পর্যায় সারণির পটভূমি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ও বৈশিষ্ট্য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2" y="623314"/>
            <a:ext cx="8839199" cy="8315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 Placeholder 7"/>
          <p:cNvSpPr txBox="1">
            <a:spLocks/>
          </p:cNvSpPr>
          <p:nvPr/>
        </p:nvSpPr>
        <p:spPr>
          <a:xfrm>
            <a:off x="4700157" y="1500859"/>
            <a:ext cx="4291442" cy="4905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 Placeholder 5"/>
          <p:cNvSpPr txBox="1">
            <a:spLocks/>
          </p:cNvSpPr>
          <p:nvPr/>
        </p:nvSpPr>
        <p:spPr>
          <a:xfrm>
            <a:off x="152401" y="1500859"/>
            <a:ext cx="4495802" cy="476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67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63046" y="358436"/>
            <a:ext cx="8751659" cy="6343779"/>
            <a:chOff x="147131" y="437500"/>
            <a:chExt cx="8751659" cy="634377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4" r="7015" b="35224"/>
            <a:stretch/>
          </p:blipFill>
          <p:spPr>
            <a:xfrm>
              <a:off x="238429" y="437500"/>
              <a:ext cx="8569065" cy="4775455"/>
            </a:xfrm>
            <a:prstGeom prst="rect">
              <a:avLst/>
            </a:prstGeom>
            <a:ln w="38100">
              <a:noFill/>
            </a:ln>
          </p:spPr>
        </p:pic>
        <p:grpSp>
          <p:nvGrpSpPr>
            <p:cNvPr id="11" name="Group 10"/>
            <p:cNvGrpSpPr/>
            <p:nvPr/>
          </p:nvGrpSpPr>
          <p:grpSpPr>
            <a:xfrm>
              <a:off x="160780" y="6011838"/>
              <a:ext cx="8738010" cy="769441"/>
              <a:chOff x="220094" y="5768694"/>
              <a:chExt cx="8738010" cy="769441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29" t="66221" r="9334" b="24827"/>
              <a:stretch/>
            </p:blipFill>
            <p:spPr>
              <a:xfrm>
                <a:off x="1647748" y="5783855"/>
                <a:ext cx="7310356" cy="642625"/>
              </a:xfrm>
              <a:prstGeom prst="rect">
                <a:avLst/>
              </a:prstGeom>
              <a:ln w="38100">
                <a:noFill/>
              </a:ln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220094" y="5768694"/>
                <a:ext cx="1441303" cy="769441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/>
                  <a:t>Actinide series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47131" y="5262007"/>
              <a:ext cx="8751659" cy="769441"/>
              <a:chOff x="220094" y="4867854"/>
              <a:chExt cx="8751659" cy="769441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220094" y="4867854"/>
                <a:ext cx="162235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kern="0" dirty="0"/>
                  <a:t>Lanthanide series</a:t>
                </a: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29" t="74522" r="9334" b="16352"/>
              <a:stretch/>
            </p:blipFill>
            <p:spPr>
              <a:xfrm>
                <a:off x="1661397" y="4925029"/>
                <a:ext cx="7310356" cy="655092"/>
              </a:xfrm>
              <a:prstGeom prst="rect">
                <a:avLst/>
              </a:prstGeom>
            </p:spPr>
          </p:pic>
        </p:grpSp>
      </p:grpSp>
      <p:sp>
        <p:nvSpPr>
          <p:cNvPr id="12" name="Rounded Rectangle 11"/>
          <p:cNvSpPr/>
          <p:nvPr/>
        </p:nvSpPr>
        <p:spPr>
          <a:xfrm>
            <a:off x="617117" y="259559"/>
            <a:ext cx="5806293" cy="43672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৬নং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৩নং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গ্রুপে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769486" y="723113"/>
            <a:ext cx="5668545" cy="43672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৭নং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৩নং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গ্রুপে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144600" y="3819859"/>
            <a:ext cx="7797401" cy="2049731"/>
            <a:chOff x="1117302" y="3819859"/>
            <a:chExt cx="7797401" cy="2049731"/>
          </a:xfrm>
        </p:grpSpPr>
        <p:sp>
          <p:nvSpPr>
            <p:cNvPr id="15" name="TextBox 14"/>
            <p:cNvSpPr txBox="1"/>
            <p:nvPr/>
          </p:nvSpPr>
          <p:spPr>
            <a:xfrm>
              <a:off x="1117302" y="3819859"/>
              <a:ext cx="568482" cy="707886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15</a:t>
              </a:r>
              <a:r>
                <a:rPr lang="bn-BD" sz="2000" dirty="0">
                  <a:solidFill>
                    <a:schemeClr val="bg1"/>
                  </a:solidFill>
                </a:rPr>
                <a:t>টি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02083" y="5223259"/>
              <a:ext cx="7312620" cy="6463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36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49895" y="4515640"/>
            <a:ext cx="7759513" cy="2075786"/>
            <a:chOff x="1155190" y="4566637"/>
            <a:chExt cx="7759513" cy="2075786"/>
          </a:xfrm>
        </p:grpSpPr>
        <p:sp>
          <p:nvSpPr>
            <p:cNvPr id="42" name="TextBox 41"/>
            <p:cNvSpPr txBox="1"/>
            <p:nvPr/>
          </p:nvSpPr>
          <p:spPr>
            <a:xfrm>
              <a:off x="1155190" y="4566637"/>
              <a:ext cx="563187" cy="646331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15 </a:t>
              </a:r>
              <a:r>
                <a:rPr lang="bn-BD" dirty="0">
                  <a:solidFill>
                    <a:schemeClr val="bg1"/>
                  </a:solidFill>
                </a:rPr>
                <a:t>টি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17996" y="5996092"/>
              <a:ext cx="7296707" cy="6463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36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810233" y="264567"/>
            <a:ext cx="1460310" cy="400110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 ক্লিক করুন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rame 19"/>
          <p:cNvSpPr/>
          <p:nvPr/>
        </p:nvSpPr>
        <p:spPr>
          <a:xfrm>
            <a:off x="-76200" y="0"/>
            <a:ext cx="92964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7093-EBAC-4698-94AA-959C47C69293}" type="datetime1">
              <a:rPr lang="en-US" smtClean="0"/>
              <a:t>12/3/2020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6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910" y="3387777"/>
            <a:ext cx="8904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নংও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নং পর্যায়ে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নং গ্রুপে কয়টি মৌল রয়েছে?কেন । </a:t>
            </a:r>
            <a:r>
              <a:rPr lang="bn-BD" sz="2400" dirty="0" smtClean="0"/>
              <a:t> 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3EEC9-F9CE-4015-B8CE-E9F0EE5A4AFB}" type="datetime1">
              <a:rPr lang="en-US" smtClean="0"/>
              <a:t>12/3/2020</a:t>
            </a:fld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-83128" y="1"/>
            <a:ext cx="9262005" cy="6899878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1728474" y="583561"/>
            <a:ext cx="5638800" cy="6858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97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1" y="263574"/>
            <a:ext cx="8839200" cy="707886"/>
          </a:xfrm>
          <a:prstGeom prst="rect">
            <a:avLst/>
          </a:prstGeom>
          <a:solidFill>
            <a:srgbClr val="00B05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anose="02000000000000000000"/>
                <a:cs typeface="NikoshBAN" pitchFamily="2" charset="0"/>
              </a:rPr>
              <a:t>      </a:t>
            </a:r>
            <a:r>
              <a:rPr lang="en-US" sz="4000" dirty="0" err="1" smtClean="0">
                <a:latin typeface="NikoshBAN" panose="02000000000000000000"/>
                <a:cs typeface="NikoshBAN" pitchFamily="2" charset="0"/>
              </a:rPr>
              <a:t>মূল্যায়ন</a:t>
            </a:r>
            <a:endParaRPr lang="en-US" sz="4000" dirty="0">
              <a:latin typeface="NikoshBAN" panose="0200000000000000000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076" y="1421609"/>
            <a:ext cx="832641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পর্যায় সারণি কী?	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120547"/>
            <a:ext cx="8340777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 সারণিতে কয়টি গ্রুপ (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column)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125" y="2798389"/>
            <a:ext cx="8320088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পর্যায় সারণিতে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কয়টি পর্যায় (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row)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0805" y="3551258"/>
            <a:ext cx="8326972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4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পর্যায় সারণিতে অবধান আছে এমন তিনজন বিজ্ঞানীর নাম বল।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0125" y="4326379"/>
            <a:ext cx="8309743" cy="523220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অ্যাকটেনাইড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সিরিজ কত নম্বর গ্রুপের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অংশবিশেষ?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6563" y="5079248"/>
            <a:ext cx="8330432" cy="52322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6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আবিস্কৃত মৌলের মধ্যে কতটি প্রকৃতিতে পাওয়া যায়?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E20A-B18A-47DF-830E-DCF1206DACC1}" type="datetime1">
              <a:rPr lang="en-US" smtClean="0"/>
              <a:t>12/3/2020</a:t>
            </a:fld>
            <a:endParaRPr lang="en-US"/>
          </a:p>
        </p:txBody>
      </p:sp>
      <p:sp>
        <p:nvSpPr>
          <p:cNvPr id="12" name="Frame 11"/>
          <p:cNvSpPr/>
          <p:nvPr/>
        </p:nvSpPr>
        <p:spPr>
          <a:xfrm>
            <a:off x="-83128" y="1"/>
            <a:ext cx="9262005" cy="6899878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46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C1DB-85FA-4E6D-91E7-17A157EC5B27}" type="datetime1">
              <a:rPr lang="en-US" smtClean="0"/>
              <a:t>12/3/2020</a:t>
            </a:fld>
            <a:endParaRPr lang="en-US"/>
          </a:p>
        </p:txBody>
      </p:sp>
      <p:sp>
        <p:nvSpPr>
          <p:cNvPr id="8" name="Plaque 7"/>
          <p:cNvSpPr/>
          <p:nvPr/>
        </p:nvSpPr>
        <p:spPr>
          <a:xfrm>
            <a:off x="2552700" y="470727"/>
            <a:ext cx="4038600" cy="642982"/>
          </a:xfrm>
          <a:prstGeom prst="plaque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50" y="3551780"/>
            <a:ext cx="83439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২।পর্যায় সারণির বৈশিষ্ট্য গুলো বর্ণনা কর।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050" y="2438071"/>
            <a:ext cx="83439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আধুনিক পর্যায় সারণির জনক বলা হয় কাকে এবং কেন?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5327" y="402149"/>
            <a:ext cx="3733800" cy="1107996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6600" i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7168804_ori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44832"/>
            <a:ext cx="7620000" cy="428105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8974-8829-40D7-AC82-D27D657224A4}" type="datetime1">
              <a:rPr lang="en-US" smtClean="0"/>
              <a:t>12/3/2020</a:t>
            </a:fld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-83128" y="1"/>
            <a:ext cx="9262005" cy="6899878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6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52578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বইটি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খুজে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2" name="Picture 1" descr="stacking book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78" y="1219200"/>
            <a:ext cx="4191000" cy="32621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boolshelf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219202"/>
            <a:ext cx="4114800" cy="33895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6180" y="4646096"/>
            <a:ext cx="57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4602" y="4724402"/>
            <a:ext cx="522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52578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 এর তুলনায় খ থেকে বই সহজে খুজে পাওয়ার কারণ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6D7FB-346B-4BCD-AE76-147AC57AB5DF}" type="datetime1">
              <a:rPr lang="en-US" smtClean="0"/>
              <a:t>12/3/2020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5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25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" de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" ac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" de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" ac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bereiners Triad of elments Grap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05331"/>
            <a:ext cx="3505200" cy="2095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inde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3" y="1067231"/>
            <a:ext cx="3276599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7168804_o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81155" y="3594244"/>
            <a:ext cx="32766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799px-PTE-Law_of_Octaves.sv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3594244"/>
            <a:ext cx="35052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362200" y="228602"/>
            <a:ext cx="3962400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এগুলো কিসের সারণি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54864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সারণিগুলোর বৈশিষ্ট্য কী একই রকম?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54864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এই পরিবর্তনগুলো কী পর্যায়ক্রমে হয়েছে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D0E9-AA6E-44A1-9A29-0B646767D2F7}" type="datetime1">
              <a:rPr lang="en-US" smtClean="0"/>
              <a:t>12/3/2020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25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" de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" ac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" de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" ac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2" grpId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2063" y="587514"/>
            <a:ext cx="6619874" cy="707886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পর্যায় সারণির পটভূমি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ও বৈশিষ্ট্য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295400"/>
            <a:ext cx="7543800" cy="473405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85C2-C2F3-46BB-929E-F5B7FB8FA19A}" type="datetime1">
              <a:rPr lang="en-US" smtClean="0"/>
              <a:t>12/3/2020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400" y="2127498"/>
            <a:ext cx="7315200" cy="32316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  <a:sym typeface="Webdings"/>
              </a:rPr>
              <a:t>এই পাঠ শেষে শিক্ষার্থীরা---</a:t>
            </a:r>
            <a:endParaRPr lang="bn-IN" sz="2800" dirty="0">
              <a:latin typeface="NikoshBAN" pitchFamily="2" charset="0"/>
              <a:cs typeface="NikoshBAN" pitchFamily="2" charset="0"/>
              <a:sym typeface="Webdings"/>
            </a:endParaRPr>
          </a:p>
          <a:p>
            <a:endParaRPr lang="bn-BD" sz="1600" dirty="0">
              <a:latin typeface="NikoshBAN" pitchFamily="2" charset="0"/>
              <a:cs typeface="NikoshBAN" pitchFamily="2" charset="0"/>
              <a:sym typeface="Webdings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  <a:sym typeface="Webdings"/>
              </a:rPr>
              <a:t>১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ebdings"/>
              </a:rPr>
              <a:t>পর্যায়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ebdings"/>
              </a:rPr>
              <a:t>সারণি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Webdings"/>
              </a:rPr>
              <a:t>র ধারণা বর্ণনা করতে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endParaRPr lang="bn-BD" sz="3200" dirty="0">
              <a:latin typeface="NikoshBAN" pitchFamily="2" charset="0"/>
              <a:cs typeface="NikoshBAN" pitchFamily="2" charset="0"/>
              <a:sym typeface="Webdings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  <a:sym typeface="Webdings"/>
              </a:rPr>
              <a:t>২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পর্যায়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সারণি বিকাশের পটভুমি ব্যাখ্যা করতে পারবে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ত্রয়ী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অষ্টক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তত্ত্ব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পর্যায় সারণির বৈশিষ্ট্য বর্ণনা করতে পারবে</a:t>
            </a:r>
          </a:p>
          <a:p>
            <a:r>
              <a:rPr lang="bn-BD" sz="32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F55E-CB68-4578-8A47-EE2D26640EB5}" type="datetime1">
              <a:rPr lang="en-US" smtClean="0"/>
              <a:t>12/3/2020</a:t>
            </a:fld>
            <a:endParaRPr lang="en-US"/>
          </a:p>
        </p:txBody>
      </p:sp>
      <p:sp>
        <p:nvSpPr>
          <p:cNvPr id="8" name="Plaque 7"/>
          <p:cNvSpPr/>
          <p:nvPr/>
        </p:nvSpPr>
        <p:spPr>
          <a:xfrm>
            <a:off x="2590800" y="457200"/>
            <a:ext cx="3962400" cy="781050"/>
          </a:xfrm>
          <a:prstGeom prst="plaqu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8600" y="1974274"/>
            <a:ext cx="2728632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অ্যান্টিনিও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ল্যাভয়সিয়ে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 (1743-1794)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16916" y="798052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     লোকটিকে কী তোমরা চেন?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3100" y="862943"/>
            <a:ext cx="55626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বিজ্ঞানের কোন আবিষ্কারের জন্য তিনি স্মরণীয়?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0700" y="1974274"/>
            <a:ext cx="5867400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১৭৮৯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ফরাসি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অ্যান্টিনিও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ল্যাভয়সিয়ে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ভৌত অবস্থার উপর ভিত্তি করে মৌলসমূহকে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ধাতু ও অধাতু এই দু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টি শ্রেণিতে বিভক্ত করেন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1"/>
            <a:ext cx="2679700" cy="3429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6FD84-BE55-4909-BF7E-DA34E8A63430}" type="datetime1">
              <a:rPr lang="en-US" smtClean="0"/>
              <a:t>12/3/2020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25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de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" ac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" de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" ac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25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" de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" ac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" de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" ac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069471"/>
              </p:ext>
            </p:extLst>
          </p:nvPr>
        </p:nvGraphicFramePr>
        <p:xfrm>
          <a:off x="457201" y="846253"/>
          <a:ext cx="8305799" cy="27303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1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5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70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1349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NikoshBAN" pitchFamily="2" charset="0"/>
                          <a:cs typeface="NikoshBAN" pitchFamily="2" charset="0"/>
                        </a:rPr>
                        <a:t>মৌলের</a:t>
                      </a:r>
                      <a:r>
                        <a:rPr lang="en-US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endParaRPr lang="en-US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প্রতীক</a:t>
                      </a:r>
                      <a:endParaRPr lang="en-US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পারমাণবিক ভর</a:t>
                      </a:r>
                      <a:endParaRPr lang="en-US" sz="24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18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পারমাণবিক</a:t>
                      </a:r>
                      <a:r>
                        <a:rPr lang="bn-BD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ভরের সমষ্টি</a:t>
                      </a:r>
                      <a:endParaRPr lang="en-US" sz="24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18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পারমাণবিক</a:t>
                      </a:r>
                      <a:r>
                        <a:rPr lang="bn-BD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ভরের গড়</a:t>
                      </a:r>
                      <a:endParaRPr lang="en-US" sz="24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18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622"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লিথিয়াম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bn-BD" sz="24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bn-BD" sz="1400" b="1" dirty="0" smtClean="0"/>
                    </a:p>
                    <a:p>
                      <a:endParaRPr lang="bn-BD" sz="1400" b="1" dirty="0" smtClean="0"/>
                    </a:p>
                    <a:p>
                      <a:pPr algn="ct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622"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সোডিয়াম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622"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পটাসিয়াম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1400" b="1" dirty="0" smtClean="0">
                          <a:latin typeface="NikoshBAN" pitchFamily="2" charset="0"/>
                          <a:cs typeface="NikoshBAN" pitchFamily="2" charset="0"/>
                        </a:rPr>
                        <a:t>          </a:t>
                      </a:r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362200" y="2016997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62200" y="3020453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93132" y="250698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43155" y="250698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62200" y="253942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cs typeface="NikoshBAN" pitchFamily="2" charset="0"/>
              </a:rPr>
              <a:t>Na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39045" y="2001238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4800" y="2601772"/>
            <a:ext cx="9144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cs typeface="NikoshBAN" pitchFamily="2" charset="0"/>
              </a:rPr>
              <a:t>23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42509" y="3020453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461980"/>
              </p:ext>
            </p:extLst>
          </p:nvPr>
        </p:nvGraphicFramePr>
        <p:xfrm>
          <a:off x="342901" y="4027255"/>
          <a:ext cx="8305799" cy="2308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1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2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1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5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46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661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NikoshBAN" pitchFamily="2" charset="0"/>
                          <a:cs typeface="NikoshBAN" pitchFamily="2" charset="0"/>
                        </a:rPr>
                        <a:t>মৌলের</a:t>
                      </a:r>
                      <a:r>
                        <a:rPr lang="en-US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endParaRPr lang="en-US" sz="24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প্রতীক</a:t>
                      </a:r>
                      <a:endParaRPr lang="en-US" sz="24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পারমাণবিক </a:t>
                      </a:r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ভর</a:t>
                      </a:r>
                      <a:endParaRPr lang="en-US" sz="24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পারমাণবিক</a:t>
                      </a:r>
                      <a:r>
                        <a:rPr lang="bn-BD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ভরের </a:t>
                      </a:r>
                      <a:r>
                        <a:rPr lang="bn-BD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সমষ্টি</a:t>
                      </a:r>
                      <a:endParaRPr lang="en-US" sz="24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পারমাণবিক</a:t>
                      </a:r>
                      <a:r>
                        <a:rPr lang="bn-BD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ভরের </a:t>
                      </a:r>
                      <a:r>
                        <a:rPr lang="bn-BD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সমষ্টি</a:t>
                      </a:r>
                      <a:r>
                        <a:rPr lang="bn-IN" sz="1800" b="1" baseline="0" dirty="0" smtClean="0">
                          <a:latin typeface="+mn-lt"/>
                          <a:cs typeface="+mn-cs"/>
                        </a:rPr>
                        <a:t>  </a:t>
                      </a:r>
                      <a:endParaRPr lang="en-US" sz="24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010"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লিথিয়াম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n-lt"/>
                          <a:cs typeface="NikoshBAN" pitchFamily="2" charset="0"/>
                        </a:rPr>
                        <a:t>Li</a:t>
                      </a:r>
                      <a:endParaRPr lang="en-US" sz="2400" b="1" dirty="0">
                        <a:latin typeface="+mn-lt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n-lt"/>
                          <a:cs typeface="NikoshBAN" pitchFamily="2" charset="0"/>
                        </a:rPr>
                        <a:t>7</a:t>
                      </a:r>
                      <a:endParaRPr lang="en-US" sz="2400" b="1" dirty="0">
                        <a:latin typeface="+mn-lt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latin typeface="+mn-lt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latin typeface="+mn-lt"/>
                          <a:cs typeface="NikoshBAN" pitchFamily="2" charset="0"/>
                        </a:rPr>
                        <a:t>7+39=46</a:t>
                      </a:r>
                      <a:endParaRPr lang="bn-BD" sz="2400" b="1" dirty="0" smtClean="0">
                        <a:latin typeface="+mn-lt"/>
                        <a:cs typeface="NikoshBAN" pitchFamily="2" charset="0"/>
                      </a:endParaRPr>
                    </a:p>
                    <a:p>
                      <a:pPr algn="ctr"/>
                      <a:endParaRPr lang="en-US" sz="2400" b="1" dirty="0">
                        <a:latin typeface="+mn-lt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bn-BD" sz="1400" b="1" dirty="0" smtClean="0"/>
                    </a:p>
                    <a:p>
                      <a:endParaRPr lang="en-US" sz="2400" b="1" dirty="0" smtClean="0"/>
                    </a:p>
                    <a:p>
                      <a:r>
                        <a:rPr lang="en-US" sz="2400" b="1" dirty="0" smtClean="0"/>
                        <a:t>46÷2=</a:t>
                      </a:r>
                      <a:endParaRPr lang="bn-BD" sz="2400" b="1" dirty="0" smtClean="0"/>
                    </a:p>
                    <a:p>
                      <a:pPr algn="ct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010"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সোডিয়াম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n-lt"/>
                          <a:cs typeface="NikoshBAN" pitchFamily="2" charset="0"/>
                        </a:rPr>
                        <a:t>Na</a:t>
                      </a:r>
                      <a:endParaRPr lang="en-US" sz="2400" b="1" dirty="0">
                        <a:latin typeface="+mn-lt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+mn-lt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010"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পটাসিয়াম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1400" b="1" dirty="0" smtClean="0">
                          <a:latin typeface="NikoshBAN" pitchFamily="2" charset="0"/>
                          <a:cs typeface="NikoshBAN" pitchFamily="2" charset="0"/>
                        </a:rPr>
                        <a:t>      </a:t>
                      </a:r>
                      <a:r>
                        <a:rPr lang="bn-IN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k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n-lt"/>
                          <a:cs typeface="NikoshBAN" pitchFamily="2" charset="0"/>
                        </a:rPr>
                        <a:t>39</a:t>
                      </a:r>
                      <a:endParaRPr lang="en-US" sz="2400" b="1" dirty="0">
                        <a:latin typeface="+mn-lt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676651" y="5378984"/>
            <a:ext cx="6858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96201" y="5442708"/>
            <a:ext cx="6858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23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09900" y="3600738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ফলাফল মিলিয়ে নাও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76400" y="261478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চিন্তা করে উত্তর দাও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5B70-A735-45A0-82E9-484C897D2918}" type="datetime1">
              <a:rPr lang="en-US" smtClean="0"/>
              <a:t>12/3/2020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4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  <p:bldP spid="22" grpId="0"/>
      <p:bldP spid="23" grpId="0" animBg="1"/>
      <p:bldP spid="24" grpId="0"/>
      <p:bldP spid="29" grpId="0" animBg="1"/>
      <p:bldP spid="30" grpId="0" animBg="1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bereiner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2" y="609602"/>
            <a:ext cx="2432045" cy="3405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0" y="54358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লোকটিকে কী তোমরা চেন?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533400"/>
            <a:ext cx="55626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বিজ্ঞানের কোন আবিষ্কারের জন্য তিনি স্মরণীয়?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724402"/>
            <a:ext cx="73914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পারমাণবিক ভরের সাথে সম্পর্কিত করে ত্রয়ী সূত্র আবিস্কারের জন্য।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5004" y="1143002"/>
            <a:ext cx="5477996" cy="350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09600" y="4749658"/>
            <a:ext cx="81534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চিন্তা করে জে ডব্লিউ ডোবেরাইনারের ত্রয়ী সূত্রটি কী তোমরা বলতে পারবে?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410202"/>
            <a:ext cx="822960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ত্রয়ী সূত্রঃ পর্যায় সারণির দু’টি মৌলের পারমাণবিক ভরের গড় অন্য একটি মৌলের পারমাণবিক ভরের প্রায় সমান এবং মৌল তিনটি ধর্ম একই রকম।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0126" y="69598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জে ডব্লিউ ডোবেরাইনার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A1D73-FEE5-4E90-8F19-422A5C2B718B}" type="datetime1">
              <a:rPr lang="en-US" smtClean="0"/>
              <a:t>12/3/2020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1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25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de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" ac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" de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" ac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25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" de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" ac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" de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" ac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25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" de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" ac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" de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" ac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25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25" de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5" ac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25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25" de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" ac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25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25" de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25" ac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25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25" de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25" accel="50000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6" grpId="1" animBg="1"/>
      <p:bldP spid="7" grpId="0" animBg="1"/>
      <p:bldP spid="7" grpId="1" animBg="1"/>
      <p:bldP spid="11" grpId="0" animBg="1"/>
      <p:bldP spid="11" grpId="1" animBg="1"/>
      <p:bldP spid="12" grpId="0" animBg="1"/>
      <p:bldP spid="13" grpId="0"/>
      <p:bldP spid="13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1001</TotalTime>
  <Words>910</Words>
  <Application>Microsoft Office PowerPoint</Application>
  <PresentationFormat>On-screen Show (4:3)</PresentationFormat>
  <Paragraphs>236</Paragraphs>
  <Slides>24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Calibri</vt:lpstr>
      <vt:lpstr>Franklin Gothic Book</vt:lpstr>
      <vt:lpstr>NikoshBAN</vt:lpstr>
      <vt:lpstr>Perpetua</vt:lpstr>
      <vt:lpstr>Vrinda</vt:lpstr>
      <vt:lpstr>Webdings</vt:lpstr>
      <vt:lpstr>Wingdings</vt:lpstr>
      <vt:lpstr>Wingdings 2</vt:lpstr>
      <vt:lpstr>Equity</vt:lpstr>
      <vt:lpstr>PowerPoint Presentation</vt:lpstr>
      <vt:lpstr>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Jahan Computer</dc:creator>
  <cp:lastModifiedBy>HAMID</cp:lastModifiedBy>
  <cp:revision>147</cp:revision>
  <dcterms:created xsi:type="dcterms:W3CDTF">2015-05-05T16:44:44Z</dcterms:created>
  <dcterms:modified xsi:type="dcterms:W3CDTF">2020-12-03T15:20:58Z</dcterms:modified>
</cp:coreProperties>
</file>