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1" r:id="rId4"/>
    <p:sldId id="282" r:id="rId5"/>
    <p:sldId id="283" r:id="rId6"/>
    <p:sldId id="326" r:id="rId7"/>
    <p:sldId id="328" r:id="rId8"/>
    <p:sldId id="329" r:id="rId9"/>
    <p:sldId id="330" r:id="rId10"/>
    <p:sldId id="331" r:id="rId11"/>
    <p:sldId id="332" r:id="rId12"/>
    <p:sldId id="333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7FDE4E0-D6F7-440C-8ADA-74BB67F7B7B1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E38B90B-C4A0-4736-9DE7-AFCE95D19DD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553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E4E0-D6F7-440C-8ADA-74BB67F7B7B1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B90B-C4A0-4736-9DE7-AFCE95D19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1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E4E0-D6F7-440C-8ADA-74BB67F7B7B1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B90B-C4A0-4736-9DE7-AFCE95D19DD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007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E4E0-D6F7-440C-8ADA-74BB67F7B7B1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B90B-C4A0-4736-9DE7-AFCE95D19DD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4687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E4E0-D6F7-440C-8ADA-74BB67F7B7B1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B90B-C4A0-4736-9DE7-AFCE95D19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844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E4E0-D6F7-440C-8ADA-74BB67F7B7B1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B90B-C4A0-4736-9DE7-AFCE95D19DD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816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E4E0-D6F7-440C-8ADA-74BB67F7B7B1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B90B-C4A0-4736-9DE7-AFCE95D19DD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130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E4E0-D6F7-440C-8ADA-74BB67F7B7B1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B90B-C4A0-4736-9DE7-AFCE95D19DD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4777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E4E0-D6F7-440C-8ADA-74BB67F7B7B1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B90B-C4A0-4736-9DE7-AFCE95D19DD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056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E4E0-D6F7-440C-8ADA-74BB67F7B7B1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B90B-C4A0-4736-9DE7-AFCE95D19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09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E4E0-D6F7-440C-8ADA-74BB67F7B7B1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B90B-C4A0-4736-9DE7-AFCE95D19DD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344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E4E0-D6F7-440C-8ADA-74BB67F7B7B1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B90B-C4A0-4736-9DE7-AFCE95D19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21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E4E0-D6F7-440C-8ADA-74BB67F7B7B1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B90B-C4A0-4736-9DE7-AFCE95D19DDC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964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E4E0-D6F7-440C-8ADA-74BB67F7B7B1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B90B-C4A0-4736-9DE7-AFCE95D19DD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641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E4E0-D6F7-440C-8ADA-74BB67F7B7B1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B90B-C4A0-4736-9DE7-AFCE95D19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E4E0-D6F7-440C-8ADA-74BB67F7B7B1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B90B-C4A0-4736-9DE7-AFCE95D19DD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521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E4E0-D6F7-440C-8ADA-74BB67F7B7B1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B90B-C4A0-4736-9DE7-AFCE95D19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13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7FDE4E0-D6F7-440C-8ADA-74BB67F7B7B1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E38B90B-C4A0-4736-9DE7-AFCE95D19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455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বিসমিল্লাহির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রাহমানির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রাহিম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করুণাময়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448648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E43F3A8-841D-45B8-AD82-5425F1F78FFB}"/>
              </a:ext>
            </a:extLst>
          </p:cNvPr>
          <p:cNvGrpSpPr/>
          <p:nvPr/>
        </p:nvGrpSpPr>
        <p:grpSpPr>
          <a:xfrm>
            <a:off x="870455" y="2134594"/>
            <a:ext cx="5739618" cy="3537679"/>
            <a:chOff x="3324703" y="2068642"/>
            <a:chExt cx="5207364" cy="353767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7BF58B0-3658-44E3-B7DD-5D45D14C528F}"/>
                </a:ext>
              </a:extLst>
            </p:cNvPr>
            <p:cNvGrpSpPr/>
            <p:nvPr/>
          </p:nvGrpSpPr>
          <p:grpSpPr>
            <a:xfrm>
              <a:off x="3324703" y="2068642"/>
              <a:ext cx="5207364" cy="3537679"/>
              <a:chOff x="3324703" y="2128603"/>
              <a:chExt cx="5207364" cy="3537679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0390015-410F-4F5B-A8DF-258DDADBE10C}"/>
                  </a:ext>
                </a:extLst>
              </p:cNvPr>
              <p:cNvSpPr/>
              <p:nvPr/>
            </p:nvSpPr>
            <p:spPr>
              <a:xfrm>
                <a:off x="3324703" y="2128603"/>
                <a:ext cx="5189710" cy="3537679"/>
              </a:xfrm>
              <a:prstGeom prst="rect">
                <a:avLst/>
              </a:prstGeom>
              <a:ln w="762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1F2F615-DD5C-4378-87E1-08469720A7F2}"/>
                  </a:ext>
                </a:extLst>
              </p:cNvPr>
              <p:cNvSpPr/>
              <p:nvPr/>
            </p:nvSpPr>
            <p:spPr>
              <a:xfrm>
                <a:off x="4107305" y="2683239"/>
                <a:ext cx="3687580" cy="2368446"/>
              </a:xfrm>
              <a:prstGeom prst="rect">
                <a:avLst/>
              </a:prstGeom>
              <a:ln w="762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1CE8AC9B-4A02-4EDB-9F31-1757F695BD78}"/>
                  </a:ext>
                </a:extLst>
              </p:cNvPr>
              <p:cNvCxnSpPr/>
              <p:nvPr/>
            </p:nvCxnSpPr>
            <p:spPr>
              <a:xfrm>
                <a:off x="7749465" y="5051685"/>
                <a:ext cx="782602" cy="614597"/>
              </a:xfrm>
              <a:prstGeom prst="line">
                <a:avLst/>
              </a:prstGeom>
              <a:ln w="76200"/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D2B647F4-0A3C-483E-874D-952F8F51DDB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94270" y="2186488"/>
                <a:ext cx="688606" cy="499248"/>
              </a:xfrm>
              <a:prstGeom prst="line">
                <a:avLst/>
              </a:prstGeom>
              <a:ln w="76200"/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D57C04A4-F411-4C0A-9403-9EE98C75F82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24703" y="5051686"/>
                <a:ext cx="782602" cy="614596"/>
              </a:xfrm>
              <a:prstGeom prst="line">
                <a:avLst/>
              </a:prstGeom>
              <a:ln w="76200"/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E2CD11E-ACC0-4FF1-BB2F-333FB593AB4E}"/>
                </a:ext>
              </a:extLst>
            </p:cNvPr>
            <p:cNvCxnSpPr>
              <a:cxnSpLocks/>
            </p:cNvCxnSpPr>
            <p:nvPr/>
          </p:nvCxnSpPr>
          <p:spPr>
            <a:xfrm>
              <a:off x="3324703" y="2068642"/>
              <a:ext cx="782602" cy="554635"/>
            </a:xfrm>
            <a:prstGeom prst="line">
              <a:avLst/>
            </a:prstGeom>
            <a:ln w="76200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BB0F3AF-E130-4C39-AC15-2EE85291487E}"/>
              </a:ext>
            </a:extLst>
          </p:cNvPr>
          <p:cNvSpPr/>
          <p:nvPr/>
        </p:nvSpPr>
        <p:spPr>
          <a:xfrm>
            <a:off x="576773" y="689317"/>
            <a:ext cx="11043139" cy="94253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ং-2৫ :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মেঝে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২৬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ও ২০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চওড়া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৪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ও ২.৫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চওড়া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মাদুর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মেঝেটি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মাদুরের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২৭.৫০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AD3F55-8383-4960-B959-F6088A5B6452}"/>
              </a:ext>
            </a:extLst>
          </p:cNvPr>
          <p:cNvSpPr/>
          <p:nvPr/>
        </p:nvSpPr>
        <p:spPr>
          <a:xfrm>
            <a:off x="3062542" y="4580144"/>
            <a:ext cx="18918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২৬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sz="2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F3DC73-C461-4396-B88B-676DC27E0C6D}"/>
              </a:ext>
            </a:extLst>
          </p:cNvPr>
          <p:cNvSpPr/>
          <p:nvPr/>
        </p:nvSpPr>
        <p:spPr>
          <a:xfrm rot="16200000">
            <a:off x="1354627" y="3526237"/>
            <a:ext cx="18181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২০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15570A-F2FE-4712-A715-4B6A1FB7A139}"/>
              </a:ext>
            </a:extLst>
          </p:cNvPr>
          <p:cNvSpPr/>
          <p:nvPr/>
        </p:nvSpPr>
        <p:spPr>
          <a:xfrm>
            <a:off x="8644699" y="1772527"/>
            <a:ext cx="1814253" cy="94253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7FBFF3B-5359-49DE-9544-9DFA51DF031E}"/>
              </a:ext>
            </a:extLst>
          </p:cNvPr>
          <p:cNvSpPr/>
          <p:nvPr/>
        </p:nvSpPr>
        <p:spPr>
          <a:xfrm>
            <a:off x="8655279" y="2741173"/>
            <a:ext cx="16914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sz="28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A113EF5-370F-4741-95EA-9028764D7D06}"/>
              </a:ext>
            </a:extLst>
          </p:cNvPr>
          <p:cNvSpPr/>
          <p:nvPr/>
        </p:nvSpPr>
        <p:spPr>
          <a:xfrm rot="16200000">
            <a:off x="7547788" y="2282613"/>
            <a:ext cx="16626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২.৫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BB2FE66-A140-4063-8830-B6C5DC502560}"/>
              </a:ext>
            </a:extLst>
          </p:cNvPr>
          <p:cNvSpPr/>
          <p:nvPr/>
        </p:nvSpPr>
        <p:spPr>
          <a:xfrm>
            <a:off x="3062542" y="5602785"/>
            <a:ext cx="6495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endParaRPr lang="en-US" sz="4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12DD34-F461-4082-B6BB-3DDC2B0848CF}"/>
              </a:ext>
            </a:extLst>
          </p:cNvPr>
          <p:cNvSpPr/>
          <p:nvPr/>
        </p:nvSpPr>
        <p:spPr>
          <a:xfrm>
            <a:off x="9072860" y="3091062"/>
            <a:ext cx="8563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মাদুর</a:t>
            </a:r>
            <a:endParaRPr lang="en-US" sz="32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E988C9-B573-4058-87E4-2D0E288238BC}"/>
              </a:ext>
            </a:extLst>
          </p:cNvPr>
          <p:cNvSpPr/>
          <p:nvPr/>
        </p:nvSpPr>
        <p:spPr>
          <a:xfrm>
            <a:off x="7276509" y="3660731"/>
            <a:ext cx="4064494" cy="2368446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8FFE4B2-8BC0-49F0-889E-0C9896201374}"/>
              </a:ext>
            </a:extLst>
          </p:cNvPr>
          <p:cNvSpPr/>
          <p:nvPr/>
        </p:nvSpPr>
        <p:spPr>
          <a:xfrm>
            <a:off x="7289838" y="3701692"/>
            <a:ext cx="1111934" cy="57467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E2ED060-81E1-47A1-AC75-2A27462D5E9F}"/>
              </a:ext>
            </a:extLst>
          </p:cNvPr>
          <p:cNvSpPr/>
          <p:nvPr/>
        </p:nvSpPr>
        <p:spPr>
          <a:xfrm>
            <a:off x="7299255" y="4290928"/>
            <a:ext cx="1111934" cy="57467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27FF9C8-E2D4-4651-9F62-825B21AB129A}"/>
              </a:ext>
            </a:extLst>
          </p:cNvPr>
          <p:cNvSpPr/>
          <p:nvPr/>
        </p:nvSpPr>
        <p:spPr>
          <a:xfrm>
            <a:off x="7303906" y="4880164"/>
            <a:ext cx="1111934" cy="57467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0D7C533-EED1-4C03-B244-CF7B0258D236}"/>
              </a:ext>
            </a:extLst>
          </p:cNvPr>
          <p:cNvSpPr/>
          <p:nvPr/>
        </p:nvSpPr>
        <p:spPr>
          <a:xfrm>
            <a:off x="7299255" y="5433238"/>
            <a:ext cx="1111934" cy="57467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3874F9A-F91D-4768-A31D-77690C7463F3}"/>
              </a:ext>
            </a:extLst>
          </p:cNvPr>
          <p:cNvSpPr/>
          <p:nvPr/>
        </p:nvSpPr>
        <p:spPr>
          <a:xfrm>
            <a:off x="8401772" y="3701692"/>
            <a:ext cx="1111934" cy="57467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790A078-3AF5-43F9-A6F0-506357659457}"/>
              </a:ext>
            </a:extLst>
          </p:cNvPr>
          <p:cNvSpPr/>
          <p:nvPr/>
        </p:nvSpPr>
        <p:spPr>
          <a:xfrm>
            <a:off x="8397121" y="4290928"/>
            <a:ext cx="1111934" cy="57467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A7D78F3-7E70-4D57-BAE6-40B53DB955B7}"/>
              </a:ext>
            </a:extLst>
          </p:cNvPr>
          <p:cNvSpPr/>
          <p:nvPr/>
        </p:nvSpPr>
        <p:spPr>
          <a:xfrm>
            <a:off x="8415840" y="4880164"/>
            <a:ext cx="1111934" cy="57467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CB548E6-D7EF-4BFB-B552-F84132C20E5C}"/>
              </a:ext>
            </a:extLst>
          </p:cNvPr>
          <p:cNvSpPr/>
          <p:nvPr/>
        </p:nvSpPr>
        <p:spPr>
          <a:xfrm>
            <a:off x="8411189" y="5433238"/>
            <a:ext cx="1111934" cy="57467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CF86983-BA40-4CAD-877E-65EBE4519699}"/>
              </a:ext>
            </a:extLst>
          </p:cNvPr>
          <p:cNvSpPr/>
          <p:nvPr/>
        </p:nvSpPr>
        <p:spPr>
          <a:xfrm>
            <a:off x="9513706" y="3701692"/>
            <a:ext cx="1111934" cy="57467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20FBEF4-DE95-48BC-B2FD-AD484E4B186E}"/>
              </a:ext>
            </a:extLst>
          </p:cNvPr>
          <p:cNvSpPr/>
          <p:nvPr/>
        </p:nvSpPr>
        <p:spPr>
          <a:xfrm>
            <a:off x="9492463" y="4291146"/>
            <a:ext cx="1111934" cy="57467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31A59FB-9C66-44DE-A976-00BF3809B457}"/>
              </a:ext>
            </a:extLst>
          </p:cNvPr>
          <p:cNvSpPr/>
          <p:nvPr/>
        </p:nvSpPr>
        <p:spPr>
          <a:xfrm>
            <a:off x="9527774" y="4880164"/>
            <a:ext cx="1111934" cy="57467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58930C0-9BA8-4A58-A079-F11B9E7CC9C1}"/>
              </a:ext>
            </a:extLst>
          </p:cNvPr>
          <p:cNvSpPr/>
          <p:nvPr/>
        </p:nvSpPr>
        <p:spPr>
          <a:xfrm>
            <a:off x="9523123" y="5433238"/>
            <a:ext cx="1111934" cy="57467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E56C4C3-5B59-41C9-918B-B938E2AB6865}"/>
              </a:ext>
            </a:extLst>
          </p:cNvPr>
          <p:cNvSpPr/>
          <p:nvPr/>
        </p:nvSpPr>
        <p:spPr>
          <a:xfrm>
            <a:off x="10627767" y="3701692"/>
            <a:ext cx="656894" cy="5558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6F8E534-5A40-44DC-BB84-8FD3BE99AB19}"/>
              </a:ext>
            </a:extLst>
          </p:cNvPr>
          <p:cNvSpPr/>
          <p:nvPr/>
        </p:nvSpPr>
        <p:spPr>
          <a:xfrm>
            <a:off x="10623116" y="4221360"/>
            <a:ext cx="656894" cy="69496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4D6A727-A41C-405E-BF8D-5EF026A7D711}"/>
              </a:ext>
            </a:extLst>
          </p:cNvPr>
          <p:cNvSpPr/>
          <p:nvPr/>
        </p:nvSpPr>
        <p:spPr>
          <a:xfrm>
            <a:off x="10627767" y="4810596"/>
            <a:ext cx="656894" cy="69496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1D58426-1D89-4803-84EA-D0524A12BB80}"/>
              </a:ext>
            </a:extLst>
          </p:cNvPr>
          <p:cNvSpPr/>
          <p:nvPr/>
        </p:nvSpPr>
        <p:spPr>
          <a:xfrm>
            <a:off x="10623116" y="5363670"/>
            <a:ext cx="656894" cy="64424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68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/>
      <p:bldP spid="16" grpId="0"/>
      <p:bldP spid="2" grpId="0" animBg="1"/>
      <p:bldP spid="22" grpId="0"/>
      <p:bldP spid="23" grpId="0"/>
      <p:bldP spid="33" grpId="0"/>
      <p:bldP spid="3" grpId="0"/>
      <p:bldP spid="34" grpId="0" animBg="1"/>
      <p:bldP spid="35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E43F3A8-841D-45B8-AD82-5425F1F78FFB}"/>
              </a:ext>
            </a:extLst>
          </p:cNvPr>
          <p:cNvGrpSpPr/>
          <p:nvPr/>
        </p:nvGrpSpPr>
        <p:grpSpPr>
          <a:xfrm>
            <a:off x="7413674" y="3614282"/>
            <a:ext cx="4079488" cy="2581211"/>
            <a:chOff x="3324703" y="2068642"/>
            <a:chExt cx="5207364" cy="353767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7BF58B0-3658-44E3-B7DD-5D45D14C528F}"/>
                </a:ext>
              </a:extLst>
            </p:cNvPr>
            <p:cNvGrpSpPr/>
            <p:nvPr/>
          </p:nvGrpSpPr>
          <p:grpSpPr>
            <a:xfrm>
              <a:off x="3324703" y="2068642"/>
              <a:ext cx="5207364" cy="3537679"/>
              <a:chOff x="3324703" y="2128603"/>
              <a:chExt cx="5207364" cy="3537679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0390015-410F-4F5B-A8DF-258DDADBE10C}"/>
                  </a:ext>
                </a:extLst>
              </p:cNvPr>
              <p:cNvSpPr/>
              <p:nvPr/>
            </p:nvSpPr>
            <p:spPr>
              <a:xfrm>
                <a:off x="3324703" y="2128603"/>
                <a:ext cx="5189710" cy="3537679"/>
              </a:xfrm>
              <a:prstGeom prst="rect">
                <a:avLst/>
              </a:prstGeom>
              <a:ln w="762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1F2F615-DD5C-4378-87E1-08469720A7F2}"/>
                  </a:ext>
                </a:extLst>
              </p:cNvPr>
              <p:cNvSpPr/>
              <p:nvPr/>
            </p:nvSpPr>
            <p:spPr>
              <a:xfrm>
                <a:off x="4107305" y="2683239"/>
                <a:ext cx="3687580" cy="2368446"/>
              </a:xfrm>
              <a:prstGeom prst="rect">
                <a:avLst/>
              </a:prstGeom>
              <a:ln w="762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1CE8AC9B-4A02-4EDB-9F31-1757F695BD78}"/>
                  </a:ext>
                </a:extLst>
              </p:cNvPr>
              <p:cNvCxnSpPr/>
              <p:nvPr/>
            </p:nvCxnSpPr>
            <p:spPr>
              <a:xfrm>
                <a:off x="7749465" y="5051685"/>
                <a:ext cx="782602" cy="614597"/>
              </a:xfrm>
              <a:prstGeom prst="line">
                <a:avLst/>
              </a:prstGeom>
              <a:ln w="76200"/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D2B647F4-0A3C-483E-874D-952F8F51DDB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94270" y="2186488"/>
                <a:ext cx="688606" cy="499248"/>
              </a:xfrm>
              <a:prstGeom prst="line">
                <a:avLst/>
              </a:prstGeom>
              <a:ln w="76200"/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D57C04A4-F411-4C0A-9403-9EE98C75F82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24703" y="5051686"/>
                <a:ext cx="782602" cy="614596"/>
              </a:xfrm>
              <a:prstGeom prst="line">
                <a:avLst/>
              </a:prstGeom>
              <a:ln w="76200"/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E2CD11E-ACC0-4FF1-BB2F-333FB593AB4E}"/>
                </a:ext>
              </a:extLst>
            </p:cNvPr>
            <p:cNvCxnSpPr>
              <a:cxnSpLocks/>
            </p:cNvCxnSpPr>
            <p:nvPr/>
          </p:nvCxnSpPr>
          <p:spPr>
            <a:xfrm>
              <a:off x="3324703" y="2068642"/>
              <a:ext cx="782602" cy="554635"/>
            </a:xfrm>
            <a:prstGeom prst="line">
              <a:avLst/>
            </a:prstGeom>
            <a:ln w="76200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BB0F3AF-E130-4C39-AC15-2EE85291487E}"/>
              </a:ext>
            </a:extLst>
          </p:cNvPr>
          <p:cNvSpPr/>
          <p:nvPr/>
        </p:nvSpPr>
        <p:spPr>
          <a:xfrm>
            <a:off x="576773" y="689317"/>
            <a:ext cx="11043139" cy="94253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ং-2৫ :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মেঝে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২৬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ও ২০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চওড়া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৪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ও ২.৫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চওড়া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মাদুর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মেঝেটি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2400" b="1" err="1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2400" b="1">
                <a:latin typeface="NikoshBAN" panose="02000000000000000000" pitchFamily="2" charset="0"/>
                <a:cs typeface="NikoshBAN" panose="02000000000000000000" pitchFamily="2" charset="0"/>
              </a:rPr>
              <a:t> মাদুরের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২৭.৫০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AD3F55-8383-4960-B959-F6088A5B6452}"/>
              </a:ext>
            </a:extLst>
          </p:cNvPr>
          <p:cNvSpPr/>
          <p:nvPr/>
        </p:nvSpPr>
        <p:spPr>
          <a:xfrm>
            <a:off x="8573119" y="5735459"/>
            <a:ext cx="21621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২৬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sz="2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F3DC73-C461-4396-B88B-676DC27E0C6D}"/>
              </a:ext>
            </a:extLst>
          </p:cNvPr>
          <p:cNvSpPr/>
          <p:nvPr/>
        </p:nvSpPr>
        <p:spPr>
          <a:xfrm rot="16200000">
            <a:off x="6747087" y="4656572"/>
            <a:ext cx="19867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২০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15570A-F2FE-4712-A715-4B6A1FB7A139}"/>
              </a:ext>
            </a:extLst>
          </p:cNvPr>
          <p:cNvSpPr/>
          <p:nvPr/>
        </p:nvSpPr>
        <p:spPr>
          <a:xfrm>
            <a:off x="8644699" y="1772527"/>
            <a:ext cx="1814253" cy="94253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7FBFF3B-5359-49DE-9544-9DFA51DF031E}"/>
              </a:ext>
            </a:extLst>
          </p:cNvPr>
          <p:cNvSpPr/>
          <p:nvPr/>
        </p:nvSpPr>
        <p:spPr>
          <a:xfrm>
            <a:off x="8655279" y="2741173"/>
            <a:ext cx="16914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sz="28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A113EF5-370F-4741-95EA-9028764D7D06}"/>
              </a:ext>
            </a:extLst>
          </p:cNvPr>
          <p:cNvSpPr/>
          <p:nvPr/>
        </p:nvSpPr>
        <p:spPr>
          <a:xfrm rot="16200000">
            <a:off x="7547788" y="2282613"/>
            <a:ext cx="16626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২.৫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12DD34-F461-4082-B6BB-3DDC2B0848CF}"/>
              </a:ext>
            </a:extLst>
          </p:cNvPr>
          <p:cNvSpPr/>
          <p:nvPr/>
        </p:nvSpPr>
        <p:spPr>
          <a:xfrm>
            <a:off x="9072860" y="3091062"/>
            <a:ext cx="8563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মাদুর</a:t>
            </a:r>
            <a:endParaRPr lang="en-US" sz="32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6FE8094-FAF4-41A5-B283-9DD95BF7ED89}"/>
              </a:ext>
            </a:extLst>
          </p:cNvPr>
          <p:cNvSpPr/>
          <p:nvPr/>
        </p:nvSpPr>
        <p:spPr>
          <a:xfrm>
            <a:off x="633047" y="1717166"/>
            <a:ext cx="6529246" cy="45368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ts val="2500"/>
              </a:lnSpc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>
              <a:lnSpc>
                <a:spcPts val="2500"/>
              </a:lnSpc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pPr>
              <a:lnSpc>
                <a:spcPts val="2500"/>
              </a:lnSpc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মেঝের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= ২৬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ts val="2500"/>
              </a:lnSpc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মেঝের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= ২০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2800" dirty="0">
              <a:latin typeface="NikoshBAN" panose="02000000000000000000" pitchFamily="2" charset="0"/>
              <a:ea typeface="Cambria Math" panose="02040503050406030204" pitchFamily="18" charset="0"/>
              <a:cs typeface="NikoshBAN" panose="02000000000000000000" pitchFamily="2" charset="0"/>
            </a:endParaRPr>
          </a:p>
          <a:p>
            <a:pPr>
              <a:lnSpc>
                <a:spcPts val="2500"/>
              </a:lnSpc>
            </a:pP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∴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মেঝের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=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×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ts val="2500"/>
              </a:lnSpc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	          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=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 ২৬ </a:t>
            </a:r>
            <a:r>
              <a:rPr lang="en-US" sz="2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×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২০)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ts val="2500"/>
              </a:lnSpc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	           = ৫২০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বর্গমিটার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ts val="2500"/>
              </a:lnSpc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>
              <a:lnSpc>
                <a:spcPts val="2500"/>
              </a:lnSpc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pPr>
              <a:lnSpc>
                <a:spcPts val="2500"/>
              </a:lnSpc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মাদুরের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= ৪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ts val="2500"/>
              </a:lnSpc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মাদুরের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= ২.৫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2800" dirty="0">
              <a:latin typeface="NikoshBAN" panose="02000000000000000000" pitchFamily="2" charset="0"/>
              <a:ea typeface="Cambria Math" panose="02040503050406030204" pitchFamily="18" charset="0"/>
              <a:cs typeface="NikoshBAN" panose="02000000000000000000" pitchFamily="2" charset="0"/>
            </a:endParaRPr>
          </a:p>
          <a:p>
            <a:pPr>
              <a:lnSpc>
                <a:spcPts val="2500"/>
              </a:lnSpc>
            </a:pP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∴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মাদুরের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=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×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ts val="2500"/>
              </a:lnSpc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	          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=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 ৪ </a:t>
            </a:r>
            <a:r>
              <a:rPr lang="en-US" sz="2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×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২.৫)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ts val="2500"/>
              </a:lnSpc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	           = ১০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বর্গমিটার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ts val="2500"/>
              </a:lnSpc>
            </a:pP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80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2" grpId="0"/>
      <p:bldP spid="23" grpId="0"/>
      <p:bldP spid="36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E43F3A8-841D-45B8-AD82-5425F1F78FFB}"/>
              </a:ext>
            </a:extLst>
          </p:cNvPr>
          <p:cNvGrpSpPr/>
          <p:nvPr/>
        </p:nvGrpSpPr>
        <p:grpSpPr>
          <a:xfrm>
            <a:off x="7413674" y="3614282"/>
            <a:ext cx="4079488" cy="2581211"/>
            <a:chOff x="3324703" y="2068642"/>
            <a:chExt cx="5207364" cy="353767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7BF58B0-3658-44E3-B7DD-5D45D14C528F}"/>
                </a:ext>
              </a:extLst>
            </p:cNvPr>
            <p:cNvGrpSpPr/>
            <p:nvPr/>
          </p:nvGrpSpPr>
          <p:grpSpPr>
            <a:xfrm>
              <a:off x="3324703" y="2068642"/>
              <a:ext cx="5207364" cy="3537679"/>
              <a:chOff x="3324703" y="2128603"/>
              <a:chExt cx="5207364" cy="3537679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0390015-410F-4F5B-A8DF-258DDADBE10C}"/>
                  </a:ext>
                </a:extLst>
              </p:cNvPr>
              <p:cNvSpPr/>
              <p:nvPr/>
            </p:nvSpPr>
            <p:spPr>
              <a:xfrm>
                <a:off x="3324703" y="2128603"/>
                <a:ext cx="5189710" cy="3537679"/>
              </a:xfrm>
              <a:prstGeom prst="rect">
                <a:avLst/>
              </a:prstGeom>
              <a:ln w="762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1F2F615-DD5C-4378-87E1-08469720A7F2}"/>
                  </a:ext>
                </a:extLst>
              </p:cNvPr>
              <p:cNvSpPr/>
              <p:nvPr/>
            </p:nvSpPr>
            <p:spPr>
              <a:xfrm>
                <a:off x="4107305" y="2683239"/>
                <a:ext cx="3687580" cy="2368446"/>
              </a:xfrm>
              <a:prstGeom prst="rect">
                <a:avLst/>
              </a:prstGeom>
              <a:ln w="762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1CE8AC9B-4A02-4EDB-9F31-1757F695BD78}"/>
                  </a:ext>
                </a:extLst>
              </p:cNvPr>
              <p:cNvCxnSpPr/>
              <p:nvPr/>
            </p:nvCxnSpPr>
            <p:spPr>
              <a:xfrm>
                <a:off x="7749465" y="5051685"/>
                <a:ext cx="782602" cy="614597"/>
              </a:xfrm>
              <a:prstGeom prst="line">
                <a:avLst/>
              </a:prstGeom>
              <a:ln w="76200"/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D2B647F4-0A3C-483E-874D-952F8F51DDB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94270" y="2186488"/>
                <a:ext cx="688606" cy="499248"/>
              </a:xfrm>
              <a:prstGeom prst="line">
                <a:avLst/>
              </a:prstGeom>
              <a:ln w="76200"/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D57C04A4-F411-4C0A-9403-9EE98C75F82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24703" y="5051686"/>
                <a:ext cx="782602" cy="614596"/>
              </a:xfrm>
              <a:prstGeom prst="line">
                <a:avLst/>
              </a:prstGeom>
              <a:ln w="76200"/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E2CD11E-ACC0-4FF1-BB2F-333FB593AB4E}"/>
                </a:ext>
              </a:extLst>
            </p:cNvPr>
            <p:cNvCxnSpPr>
              <a:cxnSpLocks/>
            </p:cNvCxnSpPr>
            <p:nvPr/>
          </p:nvCxnSpPr>
          <p:spPr>
            <a:xfrm>
              <a:off x="3324703" y="2068642"/>
              <a:ext cx="782602" cy="554635"/>
            </a:xfrm>
            <a:prstGeom prst="line">
              <a:avLst/>
            </a:prstGeom>
            <a:ln w="76200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BB0F3AF-E130-4C39-AC15-2EE85291487E}"/>
              </a:ext>
            </a:extLst>
          </p:cNvPr>
          <p:cNvSpPr/>
          <p:nvPr/>
        </p:nvSpPr>
        <p:spPr>
          <a:xfrm>
            <a:off x="576773" y="689317"/>
            <a:ext cx="11043139" cy="94253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ং-2৫ :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মেঝে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২৬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ও ২০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চওড়া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৪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ও ২.৫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চওড়া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মাদুর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মেঝেটি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মাদুরের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২৭.৫০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AD3F55-8383-4960-B959-F6088A5B6452}"/>
              </a:ext>
            </a:extLst>
          </p:cNvPr>
          <p:cNvSpPr/>
          <p:nvPr/>
        </p:nvSpPr>
        <p:spPr>
          <a:xfrm>
            <a:off x="8573119" y="5735459"/>
            <a:ext cx="21621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২৬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sz="2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F3DC73-C461-4396-B88B-676DC27E0C6D}"/>
              </a:ext>
            </a:extLst>
          </p:cNvPr>
          <p:cNvSpPr/>
          <p:nvPr/>
        </p:nvSpPr>
        <p:spPr>
          <a:xfrm rot="16200000">
            <a:off x="6747087" y="4656572"/>
            <a:ext cx="19867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২0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15570A-F2FE-4712-A715-4B6A1FB7A139}"/>
              </a:ext>
            </a:extLst>
          </p:cNvPr>
          <p:cNvSpPr/>
          <p:nvPr/>
        </p:nvSpPr>
        <p:spPr>
          <a:xfrm>
            <a:off x="8644699" y="1772527"/>
            <a:ext cx="1814253" cy="94253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7FBFF3B-5359-49DE-9544-9DFA51DF031E}"/>
              </a:ext>
            </a:extLst>
          </p:cNvPr>
          <p:cNvSpPr/>
          <p:nvPr/>
        </p:nvSpPr>
        <p:spPr>
          <a:xfrm>
            <a:off x="8644699" y="2697091"/>
            <a:ext cx="16914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sz="28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A113EF5-370F-4741-95EA-9028764D7D06}"/>
              </a:ext>
            </a:extLst>
          </p:cNvPr>
          <p:cNvSpPr/>
          <p:nvPr/>
        </p:nvSpPr>
        <p:spPr>
          <a:xfrm rot="16200000">
            <a:off x="7547788" y="2282613"/>
            <a:ext cx="16626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২.৫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46FE8094-FAF4-41A5-B283-9DD95BF7ED89}"/>
                  </a:ext>
                </a:extLst>
              </p:cNvPr>
              <p:cNvSpPr/>
              <p:nvPr/>
            </p:nvSpPr>
            <p:spPr>
              <a:xfrm>
                <a:off x="633047" y="1717166"/>
                <a:ext cx="6529246" cy="4536831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>
                  <a:lnSpc>
                    <a:spcPts val="2500"/>
                  </a:lnSpc>
                </a:pP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as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ধ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ান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</a:p>
              <a:p>
                <a:pPr>
                  <a:lnSpc>
                    <a:spcPts val="2500"/>
                  </a:lnSpc>
                </a:pP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১০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বর্গমিটারের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জন্য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প্রয়োজন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১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টি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মাদুর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বর্গমিটারের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জন্য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প্রয়োজন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pt-BR" sz="28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dirty="0" smtClean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০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টি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মাদুর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৫২০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বর্গমিটারের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জন্য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প্রয়োজন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১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৫২০</m:t>
                        </m:r>
                      </m:num>
                      <m:den>
                        <m:r>
                          <a:rPr lang="en-US" sz="28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০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			= ৫২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টি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>
                  <a:lnSpc>
                    <a:spcPts val="2500"/>
                  </a:lnSpc>
                </a:pP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এখন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 ১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টি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মাদুরের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দাম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২৭.৫০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>
                  <a:lnSpc>
                    <a:spcPts val="2500"/>
                  </a:lnSpc>
                </a:pP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∴ ৫২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টি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মাদুরের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দাম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= (২৭.৫০ </a:t>
                </a:r>
                <a:r>
                  <a:rPr lang="en-US" sz="28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×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৫২)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>
                  <a:lnSpc>
                    <a:spcPts val="2500"/>
                  </a:lnSpc>
                </a:pP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	        = ১৪৩০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মাদুর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৫২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টি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খরচ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১৪৩০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(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উত্তর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46FE8094-FAF4-41A5-B283-9DD95BF7ED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047" y="1717166"/>
                <a:ext cx="6529246" cy="4536831"/>
              </a:xfrm>
              <a:prstGeom prst="rect">
                <a:avLst/>
              </a:prstGeom>
              <a:blipFill>
                <a:blip r:embed="rId2"/>
                <a:stretch>
                  <a:fillRect l="-1864" t="-3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2C16F63-5B79-4796-A1CE-116E50AA60B7}"/>
              </a:ext>
            </a:extLst>
          </p:cNvPr>
          <p:cNvSpPr/>
          <p:nvPr/>
        </p:nvSpPr>
        <p:spPr>
          <a:xfrm>
            <a:off x="8851645" y="2144113"/>
            <a:ext cx="1127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বর্গমিটার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D901D2-8E69-4D70-80C8-02285B1C974E}"/>
              </a:ext>
            </a:extLst>
          </p:cNvPr>
          <p:cNvSpPr/>
          <p:nvPr/>
        </p:nvSpPr>
        <p:spPr>
          <a:xfrm>
            <a:off x="8706070" y="4575057"/>
            <a:ext cx="17508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৫২০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বর্গমিটার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0595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 bldLvl="3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C8193F-6803-4C6F-91CA-03E905EE4B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689317"/>
            <a:ext cx="10846191" cy="552860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75512" y="2136338"/>
            <a:ext cx="655820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“</a:t>
            </a:r>
            <a:r>
              <a:rPr lang="en-US" sz="96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ধন্যবাদ</a:t>
            </a:r>
            <a:r>
              <a:rPr lang="en-US" sz="9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”</a:t>
            </a:r>
          </a:p>
          <a:p>
            <a:pPr algn="ctr"/>
            <a:r>
              <a:rPr lang="en-US" sz="66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আ</a:t>
            </a:r>
            <a:r>
              <a:rPr lang="en-US" sz="6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ল্লাহ</a:t>
            </a:r>
            <a:r>
              <a:rPr lang="en-US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6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হাফেজ</a:t>
            </a:r>
            <a:r>
              <a:rPr lang="en-US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।</a:t>
            </a:r>
            <a:endParaRPr lang="en-US" sz="6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674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BDE6E9D-1545-4725-9323-68845B9230C3}"/>
              </a:ext>
            </a:extLst>
          </p:cNvPr>
          <p:cNvSpPr/>
          <p:nvPr/>
        </p:nvSpPr>
        <p:spPr>
          <a:xfrm>
            <a:off x="-150683" y="1760767"/>
            <a:ext cx="11963531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DEO  DINAJPUR</a:t>
            </a:r>
          </a:p>
          <a:p>
            <a:pPr algn="ctr"/>
            <a:r>
              <a:rPr lang="en-US" sz="9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ONLINE  SCHOOL</a:t>
            </a:r>
          </a:p>
        </p:txBody>
      </p:sp>
    </p:spTree>
    <p:extLst>
      <p:ext uri="{BB962C8B-B14F-4D97-AF65-F5344CB8AC3E}">
        <p14:creationId xmlns:p14="http://schemas.microsoft.com/office/powerpoint/2010/main" val="2210094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r: 16 Points 1">
            <a:extLst>
              <a:ext uri="{FF2B5EF4-FFF2-40B4-BE49-F238E27FC236}">
                <a16:creationId xmlns:a16="http://schemas.microsoft.com/office/drawing/2014/main" id="{42C9254A-5CCC-4277-886A-10D5A1C1646A}"/>
              </a:ext>
            </a:extLst>
          </p:cNvPr>
          <p:cNvSpPr/>
          <p:nvPr/>
        </p:nvSpPr>
        <p:spPr>
          <a:xfrm>
            <a:off x="674559" y="749508"/>
            <a:ext cx="10867869" cy="5366478"/>
          </a:xfrm>
          <a:prstGeom prst="star16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156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29824E-AD0C-477F-9BCC-A2B8287F8352}"/>
              </a:ext>
            </a:extLst>
          </p:cNvPr>
          <p:cNvSpPr txBox="1"/>
          <p:nvPr/>
        </p:nvSpPr>
        <p:spPr>
          <a:xfrm>
            <a:off x="2840971" y="2563319"/>
            <a:ext cx="71833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7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আখের</a:t>
            </a:r>
            <a:r>
              <a:rPr lang="en-US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7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সুজন</a:t>
            </a:r>
            <a:r>
              <a:rPr lang="en-US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23D5B9-A624-475F-A14B-1767CC4A87ED}"/>
              </a:ext>
            </a:extLst>
          </p:cNvPr>
          <p:cNvSpPr txBox="1"/>
          <p:nvPr/>
        </p:nvSpPr>
        <p:spPr>
          <a:xfrm>
            <a:off x="3062987" y="3427327"/>
            <a:ext cx="61959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7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62CFB4-2E3F-44F6-B41C-86AE854D4DCB}"/>
              </a:ext>
            </a:extLst>
          </p:cNvPr>
          <p:cNvSpPr txBox="1"/>
          <p:nvPr/>
        </p:nvSpPr>
        <p:spPr>
          <a:xfrm>
            <a:off x="813480" y="4291335"/>
            <a:ext cx="107789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কালেক্টরেট</a:t>
            </a:r>
            <a:r>
              <a:rPr lang="en-US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7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E2FE06-0FA9-42AC-805D-C8A97EF411ED}"/>
              </a:ext>
            </a:extLst>
          </p:cNvPr>
          <p:cNvSpPr txBox="1"/>
          <p:nvPr/>
        </p:nvSpPr>
        <p:spPr>
          <a:xfrm>
            <a:off x="3165414" y="347328"/>
            <a:ext cx="609350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13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06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29824E-AD0C-477F-9BCC-A2B8287F8352}"/>
              </a:ext>
            </a:extLst>
          </p:cNvPr>
          <p:cNvSpPr txBox="1"/>
          <p:nvPr/>
        </p:nvSpPr>
        <p:spPr>
          <a:xfrm>
            <a:off x="4720496" y="1918749"/>
            <a:ext cx="34243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7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en-US" sz="7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23D5B9-A624-475F-A14B-1767CC4A87ED}"/>
              </a:ext>
            </a:extLst>
          </p:cNvPr>
          <p:cNvSpPr txBox="1"/>
          <p:nvPr/>
        </p:nvSpPr>
        <p:spPr>
          <a:xfrm>
            <a:off x="4578629" y="2782757"/>
            <a:ext cx="37080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7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7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62CFB4-2E3F-44F6-B41C-86AE854D4DCB}"/>
              </a:ext>
            </a:extLst>
          </p:cNvPr>
          <p:cNvSpPr txBox="1"/>
          <p:nvPr/>
        </p:nvSpPr>
        <p:spPr>
          <a:xfrm>
            <a:off x="4643548" y="3646765"/>
            <a:ext cx="38202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7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F5EFB2-118A-4160-BAC3-7E631DA7817D}"/>
              </a:ext>
            </a:extLst>
          </p:cNvPr>
          <p:cNvSpPr txBox="1"/>
          <p:nvPr/>
        </p:nvSpPr>
        <p:spPr>
          <a:xfrm>
            <a:off x="5151698" y="4695440"/>
            <a:ext cx="28039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০9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310D37-B977-4A5C-B38C-0F8CC9725FB3}"/>
              </a:ext>
            </a:extLst>
          </p:cNvPr>
          <p:cNvSpPr txBox="1"/>
          <p:nvPr/>
        </p:nvSpPr>
        <p:spPr>
          <a:xfrm>
            <a:off x="3168579" y="500743"/>
            <a:ext cx="6093500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96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96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04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E43F3A8-841D-45B8-AD82-5425F1F78FFB}"/>
              </a:ext>
            </a:extLst>
          </p:cNvPr>
          <p:cNvGrpSpPr/>
          <p:nvPr/>
        </p:nvGrpSpPr>
        <p:grpSpPr>
          <a:xfrm>
            <a:off x="3559125" y="2164576"/>
            <a:ext cx="4859817" cy="3537679"/>
            <a:chOff x="3324703" y="2068642"/>
            <a:chExt cx="5207364" cy="353767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7BF58B0-3658-44E3-B7DD-5D45D14C528F}"/>
                </a:ext>
              </a:extLst>
            </p:cNvPr>
            <p:cNvGrpSpPr/>
            <p:nvPr/>
          </p:nvGrpSpPr>
          <p:grpSpPr>
            <a:xfrm>
              <a:off x="3324703" y="2068642"/>
              <a:ext cx="5207364" cy="3537679"/>
              <a:chOff x="3324703" y="2128603"/>
              <a:chExt cx="5207364" cy="3537679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0390015-410F-4F5B-A8DF-258DDADBE10C}"/>
                  </a:ext>
                </a:extLst>
              </p:cNvPr>
              <p:cNvSpPr/>
              <p:nvPr/>
            </p:nvSpPr>
            <p:spPr>
              <a:xfrm>
                <a:off x="3324703" y="2128603"/>
                <a:ext cx="5189710" cy="3537679"/>
              </a:xfrm>
              <a:prstGeom prst="rect">
                <a:avLst/>
              </a:prstGeom>
              <a:ln w="762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1F2F615-DD5C-4378-87E1-08469720A7F2}"/>
                  </a:ext>
                </a:extLst>
              </p:cNvPr>
              <p:cNvSpPr/>
              <p:nvPr/>
            </p:nvSpPr>
            <p:spPr>
              <a:xfrm>
                <a:off x="4107305" y="2683239"/>
                <a:ext cx="3687580" cy="2368446"/>
              </a:xfrm>
              <a:prstGeom prst="rect">
                <a:avLst/>
              </a:prstGeom>
              <a:ln w="762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1CE8AC9B-4A02-4EDB-9F31-1757F695BD78}"/>
                  </a:ext>
                </a:extLst>
              </p:cNvPr>
              <p:cNvCxnSpPr/>
              <p:nvPr/>
            </p:nvCxnSpPr>
            <p:spPr>
              <a:xfrm>
                <a:off x="7749465" y="5051685"/>
                <a:ext cx="782602" cy="614597"/>
              </a:xfrm>
              <a:prstGeom prst="line">
                <a:avLst/>
              </a:prstGeom>
              <a:ln w="76200"/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D2B647F4-0A3C-483E-874D-952F8F51DDB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94270" y="2186488"/>
                <a:ext cx="688606" cy="499248"/>
              </a:xfrm>
              <a:prstGeom prst="line">
                <a:avLst/>
              </a:prstGeom>
              <a:ln w="76200"/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D57C04A4-F411-4C0A-9403-9EE98C75F82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24703" y="5051686"/>
                <a:ext cx="782602" cy="614596"/>
              </a:xfrm>
              <a:prstGeom prst="line">
                <a:avLst/>
              </a:prstGeom>
              <a:ln w="76200"/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E2CD11E-ACC0-4FF1-BB2F-333FB593AB4E}"/>
                </a:ext>
              </a:extLst>
            </p:cNvPr>
            <p:cNvCxnSpPr>
              <a:cxnSpLocks/>
            </p:cNvCxnSpPr>
            <p:nvPr/>
          </p:nvCxnSpPr>
          <p:spPr>
            <a:xfrm>
              <a:off x="3324703" y="2068642"/>
              <a:ext cx="782602" cy="554635"/>
            </a:xfrm>
            <a:prstGeom prst="line">
              <a:avLst/>
            </a:prstGeom>
            <a:ln w="76200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BB0F3AF-E130-4C39-AC15-2EE85291487E}"/>
              </a:ext>
            </a:extLst>
          </p:cNvPr>
          <p:cNvSpPr/>
          <p:nvPr/>
        </p:nvSpPr>
        <p:spPr>
          <a:xfrm>
            <a:off x="576773" y="689317"/>
            <a:ext cx="11043139" cy="94253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ং-2৪ : ২.৫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গভীর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বর্গাকৃতি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খোলা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চৌবাচ্চয়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২৮৯০০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লিটার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ভিতরের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সীসার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লাগাতে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বর্গমিটার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১২.৫০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AD3F55-8383-4960-B959-F6088A5B6452}"/>
              </a:ext>
            </a:extLst>
          </p:cNvPr>
          <p:cNvSpPr/>
          <p:nvPr/>
        </p:nvSpPr>
        <p:spPr>
          <a:xfrm>
            <a:off x="5108389" y="5133346"/>
            <a:ext cx="17588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ক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sz="2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F3DC73-C461-4396-B88B-676DC27E0C6D}"/>
              </a:ext>
            </a:extLst>
          </p:cNvPr>
          <p:cNvSpPr/>
          <p:nvPr/>
        </p:nvSpPr>
        <p:spPr>
          <a:xfrm rot="16200000">
            <a:off x="2903277" y="3611047"/>
            <a:ext cx="19287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ক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E0C3EFCB-7A90-41DC-98F3-14F0B7328ADA}"/>
              </a:ext>
            </a:extLst>
          </p:cNvPr>
          <p:cNvSpPr/>
          <p:nvPr/>
        </p:nvSpPr>
        <p:spPr>
          <a:xfrm rot="18949201">
            <a:off x="3350453" y="4532694"/>
            <a:ext cx="2305951" cy="917079"/>
          </a:xfrm>
          <a:prstGeom prst="rightArrow">
            <a:avLst/>
          </a:prstGeom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গভীরতা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২.৫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0683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/>
      <p:bldP spid="16" grpId="0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BB0F3AF-E130-4C39-AC15-2EE85291487E}"/>
              </a:ext>
            </a:extLst>
          </p:cNvPr>
          <p:cNvSpPr/>
          <p:nvPr/>
        </p:nvSpPr>
        <p:spPr>
          <a:xfrm>
            <a:off x="576773" y="689317"/>
            <a:ext cx="11043139" cy="94253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ং-2৪ : ২.৫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গভীর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বর্গাকৃতি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খোলা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চৌবাচ্চয়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২৮৯০০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লিটার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ভিতরের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সীসার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লাগাতে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বর্গমিটার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১২.৫০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FEF7E85-51DB-4323-B7D6-9C94D32A98AE}"/>
              </a:ext>
            </a:extLst>
          </p:cNvPr>
          <p:cNvSpPr/>
          <p:nvPr/>
        </p:nvSpPr>
        <p:spPr>
          <a:xfrm>
            <a:off x="633046" y="1548350"/>
            <a:ext cx="10982181" cy="45368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ts val="2500"/>
              </a:lnSpc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>
              <a:lnSpc>
                <a:spcPts val="2500"/>
              </a:lnSpc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pPr>
              <a:lnSpc>
                <a:spcPts val="2500"/>
              </a:lnSpc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চৌবাচ্চাটির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গভীরতা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=  ২.৫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ts val="2500"/>
              </a:lnSpc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		    = (২.৫ </a:t>
            </a:r>
            <a:r>
              <a:rPr lang="en-US" sz="2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×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১০০ 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সে.মি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 [ 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∵ </a:t>
            </a:r>
            <a:r>
              <a:rPr lang="as-IN" sz="2800" dirty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১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মিটার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= </a:t>
            </a:r>
            <a:r>
              <a:rPr lang="as-IN" sz="2800" dirty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১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০০ </a:t>
            </a:r>
            <a:r>
              <a:rPr lang="en-US" sz="2800" dirty="0" err="1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সেন্টি</a:t>
            </a:r>
            <a:r>
              <a:rPr lang="as-IN" sz="2800" dirty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ম</a:t>
            </a:r>
            <a:r>
              <a:rPr lang="en-US" sz="2800" dirty="0" err="1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িটার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]</a:t>
            </a:r>
          </a:p>
          <a:p>
            <a:pPr>
              <a:lnSpc>
                <a:spcPts val="2500"/>
              </a:lnSpc>
            </a:pP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			    </a:t>
            </a:r>
            <a:r>
              <a:rPr lang="en-US" sz="2800" dirty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= ২৫০ </a:t>
            </a:r>
            <a:r>
              <a:rPr lang="en-US" sz="2800" dirty="0" err="1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সে.মি</a:t>
            </a:r>
            <a:r>
              <a:rPr lang="en-US" sz="2800" dirty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.</a:t>
            </a:r>
          </a:p>
          <a:p>
            <a:pPr>
              <a:lnSpc>
                <a:spcPts val="2500"/>
              </a:lnSpc>
            </a:pPr>
            <a:r>
              <a:rPr lang="en-US" sz="2800" dirty="0" err="1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ধরি</a:t>
            </a:r>
            <a:r>
              <a:rPr lang="en-US" sz="2800" dirty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বর্গাকৃতির</a:t>
            </a:r>
            <a:r>
              <a:rPr lang="en-US" sz="2800" dirty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চৌবাচ্চার</a:t>
            </a:r>
            <a:r>
              <a:rPr lang="en-US" sz="2800" dirty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দৈর্ঘ্য</a:t>
            </a:r>
            <a:r>
              <a:rPr lang="en-US" sz="2800" dirty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=  ক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সে.মি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  <a:p>
            <a:pPr>
              <a:lnSpc>
                <a:spcPts val="2500"/>
              </a:lnSpc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= ক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সে.মি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ts val="2500"/>
              </a:lnSpc>
            </a:pP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∴</a:t>
            </a:r>
            <a:r>
              <a:rPr lang="en-US" sz="2800" dirty="0" err="1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চৌবাচ্চাটির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আয়তন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=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×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×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গভীরতা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ts val="2500"/>
              </a:lnSpc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	     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=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 ক </a:t>
            </a:r>
            <a:r>
              <a:rPr lang="en-US" sz="2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×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×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২৫০)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সে.মি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  <a:p>
            <a:pPr>
              <a:lnSpc>
                <a:spcPts val="2500"/>
              </a:lnSpc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	       = ২৫০ ক</a:t>
            </a:r>
            <a:r>
              <a:rPr lang="en-US" sz="2800" baseline="30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সে.মি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  <a:p>
            <a:pPr>
              <a:lnSpc>
                <a:spcPts val="2500"/>
              </a:lnSpc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>
              <a:lnSpc>
                <a:spcPts val="2500"/>
              </a:lnSpc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চৌবাচ্চায়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২৮৯০০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লিটার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২৮৯০০</a:t>
            </a:r>
            <a:r>
              <a:rPr lang="en-US" sz="2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১০০০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সে.মি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[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∵ </a:t>
            </a:r>
            <a:r>
              <a:rPr lang="as-IN" sz="2400" dirty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১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০০০ </a:t>
            </a:r>
            <a:r>
              <a:rPr lang="en-US" sz="2400" dirty="0" err="1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ঘন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সে.মি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. = ১ </a:t>
            </a:r>
            <a:r>
              <a:rPr lang="en-US" sz="2400" dirty="0" err="1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লিটার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]</a:t>
            </a:r>
          </a:p>
          <a:p>
            <a:pPr>
              <a:lnSpc>
                <a:spcPts val="2500"/>
              </a:lnSpc>
            </a:pPr>
            <a:r>
              <a:rPr lang="en-US" sz="2400" dirty="0" err="1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যেহেতু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,   </a:t>
            </a:r>
            <a:r>
              <a:rPr lang="en-US" sz="2400" dirty="0" err="1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চৌবাচ্চার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আয়তন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= </a:t>
            </a:r>
            <a:r>
              <a:rPr lang="en-US" sz="2400" dirty="0" err="1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পানির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আয়তন</a:t>
            </a:r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  <a:cs typeface="NikoshBAN" panose="02000000000000000000" pitchFamily="2" charset="0"/>
            </a:endParaRPr>
          </a:p>
          <a:p>
            <a:pPr>
              <a:lnSpc>
                <a:spcPts val="2500"/>
              </a:lnSpc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	∴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২৫০ ক</a:t>
            </a:r>
            <a:r>
              <a:rPr lang="en-US" sz="2400" baseline="30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= ২৮৯০০</a:t>
            </a:r>
            <a:r>
              <a:rPr lang="en-US" sz="24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১০০০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75B0886-065B-4904-BDC8-DA2FA9CC04A7}"/>
              </a:ext>
            </a:extLst>
          </p:cNvPr>
          <p:cNvGrpSpPr/>
          <p:nvPr/>
        </p:nvGrpSpPr>
        <p:grpSpPr>
          <a:xfrm>
            <a:off x="8640791" y="2940649"/>
            <a:ext cx="2536875" cy="2059645"/>
            <a:chOff x="3324703" y="2068642"/>
            <a:chExt cx="5207364" cy="353767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3FF735C-8EC9-49F6-8C47-DF6DC241DBAA}"/>
                </a:ext>
              </a:extLst>
            </p:cNvPr>
            <p:cNvGrpSpPr/>
            <p:nvPr/>
          </p:nvGrpSpPr>
          <p:grpSpPr>
            <a:xfrm>
              <a:off x="3324703" y="2068642"/>
              <a:ext cx="5207364" cy="3537679"/>
              <a:chOff x="3324703" y="2128603"/>
              <a:chExt cx="5207364" cy="3537679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3B35FD2-979A-405D-9A86-C74ECFC6FC11}"/>
                  </a:ext>
                </a:extLst>
              </p:cNvPr>
              <p:cNvSpPr/>
              <p:nvPr/>
            </p:nvSpPr>
            <p:spPr>
              <a:xfrm>
                <a:off x="3324703" y="2128603"/>
                <a:ext cx="5189710" cy="3537679"/>
              </a:xfrm>
              <a:prstGeom prst="rect">
                <a:avLst/>
              </a:prstGeom>
              <a:ln w="762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D15238F-56DF-43A0-91B2-D5966B5A52DB}"/>
                  </a:ext>
                </a:extLst>
              </p:cNvPr>
              <p:cNvSpPr/>
              <p:nvPr/>
            </p:nvSpPr>
            <p:spPr>
              <a:xfrm>
                <a:off x="4107305" y="2683239"/>
                <a:ext cx="3687580" cy="2368446"/>
              </a:xfrm>
              <a:prstGeom prst="rect">
                <a:avLst/>
              </a:prstGeom>
              <a:ln w="762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E77EDDAF-3CA5-4DC1-89C5-29675A9B9277}"/>
                  </a:ext>
                </a:extLst>
              </p:cNvPr>
              <p:cNvCxnSpPr/>
              <p:nvPr/>
            </p:nvCxnSpPr>
            <p:spPr>
              <a:xfrm>
                <a:off x="7749465" y="5051685"/>
                <a:ext cx="782602" cy="614597"/>
              </a:xfrm>
              <a:prstGeom prst="line">
                <a:avLst/>
              </a:prstGeom>
              <a:ln w="76200"/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764232BF-0346-4101-A1DB-DF6F6478F03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94270" y="2186488"/>
                <a:ext cx="688606" cy="499248"/>
              </a:xfrm>
              <a:prstGeom prst="line">
                <a:avLst/>
              </a:prstGeom>
              <a:ln w="76200"/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35B91984-CCAE-4171-B2AE-24654924B92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24703" y="5051686"/>
                <a:ext cx="782602" cy="614596"/>
              </a:xfrm>
              <a:prstGeom prst="line">
                <a:avLst/>
              </a:prstGeom>
              <a:ln w="76200"/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6C2261A-C8F3-4CEE-B984-22FD9B2CD939}"/>
                </a:ext>
              </a:extLst>
            </p:cNvPr>
            <p:cNvCxnSpPr>
              <a:cxnSpLocks/>
            </p:cNvCxnSpPr>
            <p:nvPr/>
          </p:nvCxnSpPr>
          <p:spPr>
            <a:xfrm>
              <a:off x="3324703" y="2068642"/>
              <a:ext cx="782602" cy="554635"/>
            </a:xfrm>
            <a:prstGeom prst="line">
              <a:avLst/>
            </a:prstGeom>
            <a:ln w="76200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101EAE01-92F3-416D-9581-300AE9F99296}"/>
              </a:ext>
            </a:extLst>
          </p:cNvPr>
          <p:cNvSpPr/>
          <p:nvPr/>
        </p:nvSpPr>
        <p:spPr>
          <a:xfrm>
            <a:off x="9078325" y="4601497"/>
            <a:ext cx="22233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ক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sz="2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360671F-360E-4F5F-9EC3-20BEA8BA59A6}"/>
              </a:ext>
            </a:extLst>
          </p:cNvPr>
          <p:cNvSpPr/>
          <p:nvPr/>
        </p:nvSpPr>
        <p:spPr>
          <a:xfrm rot="16200000">
            <a:off x="7828057" y="3557878"/>
            <a:ext cx="20596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ক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E4FC7F-F0CB-4384-B656-53925B793A17}"/>
              </a:ext>
            </a:extLst>
          </p:cNvPr>
          <p:cNvSpPr/>
          <p:nvPr/>
        </p:nvSpPr>
        <p:spPr>
          <a:xfrm rot="19009905">
            <a:off x="8766378" y="4087134"/>
            <a:ext cx="1609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গভীরতা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২.৫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16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 tmFilter="0,0; .5, 1; 1, 1"/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 tmFilter="0,0; .5, 1; 1, 1"/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 tmFilter="0,0; .5, 1; 1, 1"/>
                                        <p:tgtEl>
                                          <p:spTgt spid="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 bldLvl="3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7895C40-283F-4777-B873-2D09D5F0B77B}"/>
                  </a:ext>
                </a:extLst>
              </p:cNvPr>
              <p:cNvSpPr/>
              <p:nvPr/>
            </p:nvSpPr>
            <p:spPr>
              <a:xfrm>
                <a:off x="675249" y="529480"/>
                <a:ext cx="10747717" cy="5799040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>
                  <a:lnSpc>
                    <a:spcPts val="2900"/>
                  </a:lnSpc>
                </a:pP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বা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,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২৫০ ক</a:t>
                </a:r>
                <a:r>
                  <a:rPr lang="en-US" sz="2800" baseline="30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২৮৯০০০০০</a:t>
                </a:r>
              </a:p>
              <a:p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বা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,       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2800" baseline="30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২৮৯০০০০০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২৫০</m:t>
                        </m:r>
                      </m:den>
                    </m:f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	 ক</a:t>
                </a:r>
                <a:r>
                  <a:rPr lang="en-US" sz="2800" baseline="30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১১৫৬০০</a:t>
                </a:r>
              </a:p>
              <a:p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	 ক  =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√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১১৫৬০০</m:t>
                    </m:r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 	  ক = ৩৪০</a:t>
                </a:r>
              </a:p>
              <a:p>
                <a:r>
                  <a:rPr lang="en-US" sz="2800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∴ </a:t>
                </a:r>
                <a:r>
                  <a:rPr lang="en-US" sz="2800" dirty="0" err="1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চৌবাচ্চাটির</a:t>
                </a:r>
                <a:r>
                  <a:rPr lang="en-US" sz="2800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 </a:t>
                </a:r>
                <a:r>
                  <a:rPr lang="en-US" sz="2800" dirty="0" err="1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দৈর্ঘ্য</a:t>
                </a:r>
                <a:r>
                  <a:rPr lang="en-US" sz="2800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= ৩৪০ </a:t>
                </a:r>
                <a:r>
                  <a:rPr lang="en-US" sz="2800" dirty="0" err="1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2800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.</a:t>
                </a:r>
              </a:p>
              <a:p>
                <a:r>
                  <a:rPr lang="en-US" sz="2800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dirty="0" smtClean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৩৪০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[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∵ </a:t>
                </a:r>
                <a:r>
                  <a:rPr lang="as-IN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১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মিটার = </a:t>
                </a:r>
                <a:r>
                  <a:rPr lang="as-IN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১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০০ সেন্টি</a:t>
                </a:r>
                <a:r>
                  <a:rPr lang="as-IN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ম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িটার]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= ৩.৪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>
                  <a:lnSpc>
                    <a:spcPts val="2900"/>
                  </a:lnSpc>
                </a:pP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বর্গাকৃতির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চৌবাচ্চার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তলার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( ৩.৪ </a:t>
                </a:r>
                <a:r>
                  <a:rPr lang="en-US" sz="28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×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৩.৪)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বর্গমিটার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>
                  <a:lnSpc>
                    <a:spcPts val="2900"/>
                  </a:lnSpc>
                </a:pP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			         = ১১.৫৬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বর্গমিটার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>
                  <a:lnSpc>
                    <a:spcPts val="2900"/>
                  </a:lnSpc>
                </a:pP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আবার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চৌবাচ্চাটির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পার্শ্বের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( ৩.৪ </a:t>
                </a:r>
                <a:r>
                  <a:rPr lang="en-US" sz="28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×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২.৫) ব.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. = ৮.৫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ব.মি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</a:p>
              <a:p>
                <a:pPr>
                  <a:lnSpc>
                    <a:spcPts val="2900"/>
                  </a:lnSpc>
                </a:pPr>
                <a:r>
                  <a:rPr lang="en-US" sz="2800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∴ </a:t>
                </a:r>
                <a:r>
                  <a:rPr lang="en-US" sz="2800" dirty="0" err="1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চৌবাচ্চাটির</a:t>
                </a:r>
                <a:r>
                  <a:rPr lang="en-US" sz="2800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 </a:t>
                </a:r>
                <a:r>
                  <a:rPr lang="en-US" sz="2800" dirty="0" err="1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চার</a:t>
                </a:r>
                <a:r>
                  <a:rPr lang="en-US" sz="2800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পার্শ্বের</a:t>
                </a:r>
                <a:r>
                  <a:rPr lang="en-US" sz="2800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 </a:t>
                </a:r>
                <a:r>
                  <a:rPr lang="en-US" sz="2800" dirty="0" err="1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ক্ষেত্রফল</a:t>
                </a:r>
                <a:r>
                  <a:rPr lang="en-US" sz="2800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= (৪ </a:t>
                </a:r>
                <a:r>
                  <a:rPr lang="en-US" sz="28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× </a:t>
                </a:r>
                <a:r>
                  <a:rPr lang="en-US" sz="2800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৮.৫)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ব.মি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. = ৩৪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বর্গমিটার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pPr>
                  <a:lnSpc>
                    <a:spcPts val="2900"/>
                  </a:lnSpc>
                </a:pPr>
                <a:r>
                  <a:rPr lang="en-US" sz="2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সুতারাং</a:t>
                </a:r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বর্গাকৃতির</a:t>
                </a:r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খোলা</a:t>
                </a:r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চৌবাচ্চাটির</a:t>
                </a:r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মোট</a:t>
                </a:r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(১১.৫৬ + ৩৪) </a:t>
                </a:r>
                <a:r>
                  <a:rPr lang="en-US" sz="2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বর্গমিটার</a:t>
                </a:r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৪৫.৫৬ </a:t>
                </a:r>
                <a:r>
                  <a:rPr lang="en-US" sz="2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বর্গমিটার</a:t>
                </a:r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2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7895C40-283F-4777-B873-2D09D5F0B7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249" y="529480"/>
                <a:ext cx="10747717" cy="5799040"/>
              </a:xfrm>
              <a:prstGeom prst="rect">
                <a:avLst/>
              </a:prstGeom>
              <a:blipFill>
                <a:blip r:embed="rId2"/>
                <a:stretch>
                  <a:fillRect l="-1191" t="-2419" b="-199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C61527CC-B531-4F42-8870-7D69576EA615}"/>
              </a:ext>
            </a:extLst>
          </p:cNvPr>
          <p:cNvGrpSpPr/>
          <p:nvPr/>
        </p:nvGrpSpPr>
        <p:grpSpPr>
          <a:xfrm>
            <a:off x="6414872" y="560851"/>
            <a:ext cx="4859817" cy="3537679"/>
            <a:chOff x="3324703" y="2068642"/>
            <a:chExt cx="5207364" cy="353767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D18C17C-3A28-44E7-8CB3-CD9410ECA507}"/>
                </a:ext>
              </a:extLst>
            </p:cNvPr>
            <p:cNvGrpSpPr/>
            <p:nvPr/>
          </p:nvGrpSpPr>
          <p:grpSpPr>
            <a:xfrm>
              <a:off x="3324703" y="2068642"/>
              <a:ext cx="5207364" cy="3537679"/>
              <a:chOff x="3324703" y="2128603"/>
              <a:chExt cx="5207364" cy="3537679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35AE4B8-C059-4E2D-850D-EF4DC4861D3E}"/>
                  </a:ext>
                </a:extLst>
              </p:cNvPr>
              <p:cNvSpPr/>
              <p:nvPr/>
            </p:nvSpPr>
            <p:spPr>
              <a:xfrm>
                <a:off x="3324703" y="2128603"/>
                <a:ext cx="5189710" cy="3537679"/>
              </a:xfrm>
              <a:prstGeom prst="rect">
                <a:avLst/>
              </a:prstGeom>
              <a:ln w="762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E0168FC-1487-46F7-A4BE-7398A50AAC70}"/>
                  </a:ext>
                </a:extLst>
              </p:cNvPr>
              <p:cNvSpPr/>
              <p:nvPr/>
            </p:nvSpPr>
            <p:spPr>
              <a:xfrm>
                <a:off x="4107305" y="2683239"/>
                <a:ext cx="3687580" cy="2368446"/>
              </a:xfrm>
              <a:prstGeom prst="rect">
                <a:avLst/>
              </a:prstGeom>
              <a:ln w="762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E7CF02F6-3618-4574-A6FA-6AC98817E339}"/>
                  </a:ext>
                </a:extLst>
              </p:cNvPr>
              <p:cNvCxnSpPr/>
              <p:nvPr/>
            </p:nvCxnSpPr>
            <p:spPr>
              <a:xfrm>
                <a:off x="7749465" y="5051685"/>
                <a:ext cx="782602" cy="614597"/>
              </a:xfrm>
              <a:prstGeom prst="line">
                <a:avLst/>
              </a:prstGeom>
              <a:ln w="76200"/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70F41AE1-5A29-4C92-BCE4-0364F1C5060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94270" y="2186488"/>
                <a:ext cx="688606" cy="499248"/>
              </a:xfrm>
              <a:prstGeom prst="line">
                <a:avLst/>
              </a:prstGeom>
              <a:ln w="76200"/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AF7AACC9-526A-4CAB-AE13-D59E5B446CB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24703" y="5051686"/>
                <a:ext cx="782602" cy="614596"/>
              </a:xfrm>
              <a:prstGeom prst="line">
                <a:avLst/>
              </a:prstGeom>
              <a:ln w="76200"/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8376EC2-5A60-4A20-8D55-55C9AE774D04}"/>
                </a:ext>
              </a:extLst>
            </p:cNvPr>
            <p:cNvCxnSpPr>
              <a:cxnSpLocks/>
            </p:cNvCxnSpPr>
            <p:nvPr/>
          </p:nvCxnSpPr>
          <p:spPr>
            <a:xfrm>
              <a:off x="3324703" y="2068642"/>
              <a:ext cx="782602" cy="554635"/>
            </a:xfrm>
            <a:prstGeom prst="line">
              <a:avLst/>
            </a:prstGeom>
            <a:ln w="76200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189C6C0A-D428-4DFE-99B3-CD3C26A02718}"/>
              </a:ext>
            </a:extLst>
          </p:cNvPr>
          <p:cNvSpPr/>
          <p:nvPr/>
        </p:nvSpPr>
        <p:spPr>
          <a:xfrm>
            <a:off x="7897593" y="3067511"/>
            <a:ext cx="19752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৩.৪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sz="2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3F5F7B-2C9C-4BC6-B0D3-6EA3575FF3D9}"/>
              </a:ext>
            </a:extLst>
          </p:cNvPr>
          <p:cNvSpPr/>
          <p:nvPr/>
        </p:nvSpPr>
        <p:spPr>
          <a:xfrm rot="16200000">
            <a:off x="6333356" y="1948935"/>
            <a:ext cx="21755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৩.৪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7540D6-6990-4858-BCE4-529F2C8B0807}"/>
              </a:ext>
            </a:extLst>
          </p:cNvPr>
          <p:cNvSpPr/>
          <p:nvPr/>
        </p:nvSpPr>
        <p:spPr>
          <a:xfrm>
            <a:off x="6398396" y="2329690"/>
            <a:ext cx="10227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গভীরতা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২.৫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819F83E-D940-4512-A5E2-76041C8F26E0}"/>
              </a:ext>
            </a:extLst>
          </p:cNvPr>
          <p:cNvSpPr/>
          <p:nvPr/>
        </p:nvSpPr>
        <p:spPr>
          <a:xfrm rot="16200000">
            <a:off x="8116584" y="3335907"/>
            <a:ext cx="10227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গভীরতা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২.৫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64C786-DA74-4A6A-B296-B35F3C3D9614}"/>
              </a:ext>
            </a:extLst>
          </p:cNvPr>
          <p:cNvSpPr/>
          <p:nvPr/>
        </p:nvSpPr>
        <p:spPr>
          <a:xfrm rot="16200000">
            <a:off x="8239223" y="429947"/>
            <a:ext cx="10227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গভীরতা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২.৫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B4803F4-C6F5-4CA4-9E55-3A0095277AB3}"/>
              </a:ext>
            </a:extLst>
          </p:cNvPr>
          <p:cNvSpPr/>
          <p:nvPr/>
        </p:nvSpPr>
        <p:spPr>
          <a:xfrm>
            <a:off x="10529605" y="2015044"/>
            <a:ext cx="10227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গভীরতা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২.৫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87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3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7895C40-283F-4777-B873-2D09D5F0B77B}"/>
              </a:ext>
            </a:extLst>
          </p:cNvPr>
          <p:cNvSpPr/>
          <p:nvPr/>
        </p:nvSpPr>
        <p:spPr>
          <a:xfrm>
            <a:off x="633045" y="529480"/>
            <a:ext cx="10986868" cy="5799040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ts val="2900"/>
              </a:lnSpc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বর্গাকৃতির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খোলা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চৌবাচ্চাটির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=  ৪৫.৫৬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বর্গমিটার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lnSpc>
                <a:spcPts val="2900"/>
              </a:lnSpc>
            </a:pP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ts val="2900"/>
              </a:lnSpc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, ১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বর্গমিটারে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১২.৫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ts val="2900"/>
              </a:lnSpc>
            </a:pPr>
            <a:r>
              <a:rPr lang="en-US" sz="2400" dirty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∴ ৪৫.৫৬ </a:t>
            </a:r>
            <a:r>
              <a:rPr lang="en-US" sz="2400" dirty="0" err="1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বর্গমিটারে</a:t>
            </a:r>
            <a:r>
              <a:rPr lang="en-US" sz="2400" dirty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খরচ</a:t>
            </a:r>
            <a:r>
              <a:rPr lang="en-US" sz="2400" dirty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 (১২.৫</a:t>
            </a:r>
            <a:r>
              <a:rPr lang="en-US" sz="24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2400" dirty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 ৪৫.৫৬ ) </a:t>
            </a:r>
            <a:r>
              <a:rPr lang="en-US" sz="2400" dirty="0" err="1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টাকা</a:t>
            </a:r>
            <a:r>
              <a:rPr lang="en-US" sz="2400" dirty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</a:p>
          <a:p>
            <a:pPr>
              <a:lnSpc>
                <a:spcPts val="2900"/>
              </a:lnSpc>
            </a:pPr>
            <a:r>
              <a:rPr lang="en-US" sz="2400" b="1" dirty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			</a:t>
            </a:r>
            <a:r>
              <a:rPr lang="en-US" sz="2800" b="1" dirty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= ৫৬৯.৫ </a:t>
            </a:r>
            <a:r>
              <a:rPr lang="en-US" sz="2800" b="1" dirty="0" err="1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টাকা</a:t>
            </a:r>
            <a:r>
              <a:rPr lang="en-US" sz="2800" b="1" dirty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। (</a:t>
            </a:r>
            <a:r>
              <a:rPr lang="en-US" sz="2800" b="1" dirty="0" err="1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উত্তর</a:t>
            </a:r>
            <a:r>
              <a:rPr lang="en-US" sz="2800" b="1" dirty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)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61527CC-B531-4F42-8870-7D69576EA615}"/>
              </a:ext>
            </a:extLst>
          </p:cNvPr>
          <p:cNvGrpSpPr/>
          <p:nvPr/>
        </p:nvGrpSpPr>
        <p:grpSpPr>
          <a:xfrm>
            <a:off x="6414872" y="1362713"/>
            <a:ext cx="4859817" cy="3537679"/>
            <a:chOff x="3324703" y="2068642"/>
            <a:chExt cx="5207364" cy="353767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D18C17C-3A28-44E7-8CB3-CD9410ECA507}"/>
                </a:ext>
              </a:extLst>
            </p:cNvPr>
            <p:cNvGrpSpPr/>
            <p:nvPr/>
          </p:nvGrpSpPr>
          <p:grpSpPr>
            <a:xfrm>
              <a:off x="3324703" y="2068642"/>
              <a:ext cx="5207364" cy="3537679"/>
              <a:chOff x="3324703" y="2128603"/>
              <a:chExt cx="5207364" cy="3537679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35AE4B8-C059-4E2D-850D-EF4DC4861D3E}"/>
                  </a:ext>
                </a:extLst>
              </p:cNvPr>
              <p:cNvSpPr/>
              <p:nvPr/>
            </p:nvSpPr>
            <p:spPr>
              <a:xfrm>
                <a:off x="3324703" y="2128603"/>
                <a:ext cx="5189710" cy="3537679"/>
              </a:xfrm>
              <a:prstGeom prst="rect">
                <a:avLst/>
              </a:prstGeom>
              <a:ln w="762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E0168FC-1487-46F7-A4BE-7398A50AAC70}"/>
                  </a:ext>
                </a:extLst>
              </p:cNvPr>
              <p:cNvSpPr/>
              <p:nvPr/>
            </p:nvSpPr>
            <p:spPr>
              <a:xfrm>
                <a:off x="4107305" y="2683239"/>
                <a:ext cx="3687580" cy="2368446"/>
              </a:xfrm>
              <a:prstGeom prst="rect">
                <a:avLst/>
              </a:prstGeom>
              <a:ln w="762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E7CF02F6-3618-4574-A6FA-6AC98817E339}"/>
                  </a:ext>
                </a:extLst>
              </p:cNvPr>
              <p:cNvCxnSpPr/>
              <p:nvPr/>
            </p:nvCxnSpPr>
            <p:spPr>
              <a:xfrm>
                <a:off x="7749465" y="5051685"/>
                <a:ext cx="782602" cy="614597"/>
              </a:xfrm>
              <a:prstGeom prst="line">
                <a:avLst/>
              </a:prstGeom>
              <a:ln w="76200"/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70F41AE1-5A29-4C92-BCE4-0364F1C5060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94270" y="2186488"/>
                <a:ext cx="688606" cy="499248"/>
              </a:xfrm>
              <a:prstGeom prst="line">
                <a:avLst/>
              </a:prstGeom>
              <a:ln w="76200"/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AF7AACC9-526A-4CAB-AE13-D59E5B446CB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24703" y="5051686"/>
                <a:ext cx="782602" cy="614596"/>
              </a:xfrm>
              <a:prstGeom prst="line">
                <a:avLst/>
              </a:prstGeom>
              <a:ln w="76200"/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8376EC2-5A60-4A20-8D55-55C9AE774D04}"/>
                </a:ext>
              </a:extLst>
            </p:cNvPr>
            <p:cNvCxnSpPr>
              <a:cxnSpLocks/>
            </p:cNvCxnSpPr>
            <p:nvPr/>
          </p:nvCxnSpPr>
          <p:spPr>
            <a:xfrm>
              <a:off x="3324703" y="2068642"/>
              <a:ext cx="782602" cy="554635"/>
            </a:xfrm>
            <a:prstGeom prst="line">
              <a:avLst/>
            </a:prstGeom>
            <a:ln w="76200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189C6C0A-D428-4DFE-99B3-CD3C26A02718}"/>
              </a:ext>
            </a:extLst>
          </p:cNvPr>
          <p:cNvSpPr/>
          <p:nvPr/>
        </p:nvSpPr>
        <p:spPr>
          <a:xfrm>
            <a:off x="7897593" y="3869373"/>
            <a:ext cx="19752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৩.৪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sz="2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3F5F7B-2C9C-4BC6-B0D3-6EA3575FF3D9}"/>
              </a:ext>
            </a:extLst>
          </p:cNvPr>
          <p:cNvSpPr/>
          <p:nvPr/>
        </p:nvSpPr>
        <p:spPr>
          <a:xfrm rot="16200000">
            <a:off x="6333356" y="2750797"/>
            <a:ext cx="21755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৩.৪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7540D6-6990-4858-BCE4-529F2C8B0807}"/>
              </a:ext>
            </a:extLst>
          </p:cNvPr>
          <p:cNvSpPr/>
          <p:nvPr/>
        </p:nvSpPr>
        <p:spPr>
          <a:xfrm>
            <a:off x="6398396" y="3131552"/>
            <a:ext cx="10227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গভীরতা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২.৫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819F83E-D940-4512-A5E2-76041C8F26E0}"/>
              </a:ext>
            </a:extLst>
          </p:cNvPr>
          <p:cNvSpPr/>
          <p:nvPr/>
        </p:nvSpPr>
        <p:spPr>
          <a:xfrm rot="16200000">
            <a:off x="8116584" y="4137769"/>
            <a:ext cx="10227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গভীরতা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২.৫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64C786-DA74-4A6A-B296-B35F3C3D9614}"/>
              </a:ext>
            </a:extLst>
          </p:cNvPr>
          <p:cNvSpPr/>
          <p:nvPr/>
        </p:nvSpPr>
        <p:spPr>
          <a:xfrm rot="16200000">
            <a:off x="8239223" y="1231809"/>
            <a:ext cx="10227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গভীরতা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২.৫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B4803F4-C6F5-4CA4-9E55-3A0095277AB3}"/>
              </a:ext>
            </a:extLst>
          </p:cNvPr>
          <p:cNvSpPr/>
          <p:nvPr/>
        </p:nvSpPr>
        <p:spPr>
          <a:xfrm>
            <a:off x="10529605" y="2816906"/>
            <a:ext cx="10227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গভীরতা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২.৫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DB47B1-114A-440E-80EA-AAB0ED6C1476}"/>
              </a:ext>
            </a:extLst>
          </p:cNvPr>
          <p:cNvSpPr/>
          <p:nvPr/>
        </p:nvSpPr>
        <p:spPr>
          <a:xfrm>
            <a:off x="7128766" y="525891"/>
            <a:ext cx="46385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ভিতরের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সীসার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লাগাতে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বর্গমিটার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১২.৫০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15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2419</TotalTime>
  <Words>883</Words>
  <Application>Microsoft Office PowerPoint</Application>
  <PresentationFormat>Widescreen</PresentationFormat>
  <Paragraphs>112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Cambria Math</vt:lpstr>
      <vt:lpstr>Garamond</vt:lpstr>
      <vt:lpstr>NikoshBAN</vt:lpstr>
      <vt:lpstr>Times New Roman</vt:lpstr>
      <vt:lpstr>Organic</vt:lpstr>
      <vt:lpstr>বিসমিল্লাহির রাহমানির রাহিম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DCSC</dc:creator>
  <cp:lastModifiedBy>Akher Ali Sujan</cp:lastModifiedBy>
  <cp:revision>804</cp:revision>
  <dcterms:created xsi:type="dcterms:W3CDTF">2020-04-13T09:18:34Z</dcterms:created>
  <dcterms:modified xsi:type="dcterms:W3CDTF">2020-10-11T13:23:36Z</dcterms:modified>
</cp:coreProperties>
</file>