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68" r:id="rId18"/>
    <p:sldId id="265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0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16.jpeg"/><Relationship Id="rId3" Type="http://schemas.openxmlformats.org/officeDocument/2006/relationships/image" Target="../media/image36.jpeg"/><Relationship Id="rId7" Type="http://schemas.openxmlformats.org/officeDocument/2006/relationships/image" Target="../media/image38.jpeg"/><Relationship Id="rId12" Type="http://schemas.openxmlformats.org/officeDocument/2006/relationships/image" Target="../media/image4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31.jpeg"/><Relationship Id="rId5" Type="http://schemas.openxmlformats.org/officeDocument/2006/relationships/image" Target="../media/image37.jpeg"/><Relationship Id="rId10" Type="http://schemas.openxmlformats.org/officeDocument/2006/relationships/image" Target="../media/image19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gif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20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0.jpeg"/><Relationship Id="rId7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0.jpeg"/><Relationship Id="rId7" Type="http://schemas.openxmlformats.org/officeDocument/2006/relationships/image" Target="../media/image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1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10600" cy="64233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86400" y="381000"/>
            <a:ext cx="30572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FF00"/>
                </a:solidFill>
              </a:rPr>
              <a:t>ধন্যবাদ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6" name="Frame 3"/>
          <p:cNvSpPr>
            <a:spLocks/>
          </p:cNvSpPr>
          <p:nvPr/>
        </p:nvSpPr>
        <p:spPr bwMode="auto">
          <a:xfrm>
            <a:off x="0" y="76200"/>
            <a:ext cx="9067800" cy="6705600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39" y="440118"/>
            <a:ext cx="4592661" cy="344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2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>
            <a:spLocks/>
          </p:cNvSpPr>
          <p:nvPr/>
        </p:nvSpPr>
        <p:spPr bwMode="auto">
          <a:xfrm>
            <a:off x="0" y="76200"/>
            <a:ext cx="9067800" cy="6705600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9045" y="381000"/>
            <a:ext cx="8534400" cy="6172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00350" y="2213263"/>
            <a:ext cx="3200400" cy="2514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</a:rPr>
              <a:t>শিরকে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আকবার</a:t>
            </a:r>
            <a:endParaRPr lang="en-US" sz="4000" b="1" dirty="0">
              <a:solidFill>
                <a:srgbClr val="FFFF00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৪ </a:t>
            </a:r>
            <a:r>
              <a:rPr lang="en-US" sz="4000" b="1" dirty="0" err="1" smtClean="0">
                <a:solidFill>
                  <a:srgbClr val="FFFF00"/>
                </a:solidFill>
              </a:rPr>
              <a:t>প্রকার</a:t>
            </a:r>
            <a:r>
              <a:rPr lang="en-US" sz="4000" b="1" dirty="0" smtClean="0">
                <a:solidFill>
                  <a:srgbClr val="FFFF00"/>
                </a:solidFill>
              </a:rPr>
              <a:t>  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510312" y="2625436"/>
            <a:ext cx="3588328" cy="16764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অধিকারে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অংশীদারিত্ব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86000" y="2632363"/>
            <a:ext cx="3588328" cy="1669473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</a:rPr>
              <a:t>স্বত্তাগত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অংশীদারিত্ব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438400" y="2632363"/>
            <a:ext cx="3924300" cy="16764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B0F0"/>
                </a:solidFill>
              </a:rPr>
              <a:t>গুনাবলীতে</a:t>
            </a:r>
            <a:endParaRPr lang="en-US" sz="2400" b="1" dirty="0" smtClean="0">
              <a:solidFill>
                <a:srgbClr val="00B0F0"/>
              </a:solidFill>
            </a:endParaRPr>
          </a:p>
          <a:p>
            <a:pPr algn="ctr"/>
            <a:r>
              <a:rPr lang="en-US" sz="2400" b="1" dirty="0" err="1">
                <a:solidFill>
                  <a:srgbClr val="00B0F0"/>
                </a:solidFill>
              </a:rPr>
              <a:t>অংশীদারিত্ব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71750" y="2587336"/>
            <a:ext cx="3657600" cy="1683327"/>
          </a:xfrm>
          <a:prstGeom prst="ellipse">
            <a:avLst/>
          </a:prstGeom>
          <a:blipFill>
            <a:blip r:embed="rId7"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ইবাদতে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অংশীদারিত্ব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381000"/>
            <a:ext cx="4572000" cy="609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শিরকে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আকবর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কয়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প্রকার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06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-0.19618 -0.259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9" y="-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52601E-6 L 0.27708 0.271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4" y="135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6532E-6 L 0.29375 -0.210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87" y="-10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32948E-6 L -0.22066 0.283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14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ahadout Hossain\Downloads\D Imeage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9" y="381000"/>
            <a:ext cx="845819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ame 3"/>
          <p:cNvSpPr>
            <a:spLocks/>
          </p:cNvSpPr>
          <p:nvPr/>
        </p:nvSpPr>
        <p:spPr bwMode="auto">
          <a:xfrm>
            <a:off x="0" y="76200"/>
            <a:ext cx="9067800" cy="6705600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4800" y="464127"/>
            <a:ext cx="4038600" cy="1669473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স্বত্তাগত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অংশীদারিত্ব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5" descr="C:\Users\Shahadout Hossain\Downloads\2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000"/>
            <a:ext cx="4398818" cy="41148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owchart: Punched Tape 8"/>
          <p:cNvSpPr/>
          <p:nvPr/>
        </p:nvSpPr>
        <p:spPr>
          <a:xfrm>
            <a:off x="360219" y="4495800"/>
            <a:ext cx="8381999" cy="1981200"/>
          </a:xfrm>
          <a:prstGeom prst="flowChartPunchedTap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আল্লাহ্</a:t>
            </a:r>
            <a:r>
              <a:rPr lang="en-US" sz="2400" dirty="0" smtClean="0">
                <a:solidFill>
                  <a:srgbClr val="FF0000"/>
                </a:solidFill>
              </a:rPr>
              <a:t>‌ </a:t>
            </a:r>
            <a:r>
              <a:rPr lang="en-US" sz="2400" dirty="0" err="1" smtClean="0">
                <a:solidFill>
                  <a:srgbClr val="FF0000"/>
                </a:solidFill>
              </a:rPr>
              <a:t>তায়ালার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সত্তার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মত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কাউকে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অংশীদার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বানানো</a:t>
            </a:r>
            <a:r>
              <a:rPr lang="en-US" sz="2400" dirty="0" smtClean="0">
                <a:solidFill>
                  <a:srgbClr val="FF0000"/>
                </a:solidFill>
              </a:rPr>
              <a:t> ।</a:t>
            </a: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আল্লাহকে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ডাকার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মত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অন্য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কাউকে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ডাকা</a:t>
            </a:r>
            <a:r>
              <a:rPr lang="en-US" sz="2400" dirty="0" smtClean="0">
                <a:solidFill>
                  <a:srgbClr val="FF0000"/>
                </a:solidFill>
              </a:rPr>
              <a:t> । </a:t>
            </a: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তার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কাছে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চাওয়ার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মত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অন্য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কারও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কাছে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চাওয়া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52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457200"/>
            <a:ext cx="8458200" cy="6096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3"/>
          <p:cNvSpPr>
            <a:spLocks/>
          </p:cNvSpPr>
          <p:nvPr/>
        </p:nvSpPr>
        <p:spPr bwMode="auto">
          <a:xfrm>
            <a:off x="0" y="76200"/>
            <a:ext cx="9067800" cy="6705600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4800" y="381000"/>
            <a:ext cx="3352800" cy="16764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গুনাবলীতে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অংশীদারিত্ব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7" name="Picture 4" descr="C:\Users\Shahadout Hossain\Downloads\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7200"/>
            <a:ext cx="5095009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owchart: Punched Tape 7"/>
          <p:cNvSpPr/>
          <p:nvPr/>
        </p:nvSpPr>
        <p:spPr>
          <a:xfrm>
            <a:off x="381000" y="4953000"/>
            <a:ext cx="8264236" cy="1524000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7030A0"/>
                </a:solidFill>
              </a:rPr>
              <a:t>নিখিল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বিশ্ব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সৃষ্টি</a:t>
            </a:r>
            <a:r>
              <a:rPr lang="en-US" sz="2000" b="1" dirty="0" smtClean="0">
                <a:solidFill>
                  <a:srgbClr val="7030A0"/>
                </a:solidFill>
              </a:rPr>
              <a:t> ও </a:t>
            </a:r>
            <a:r>
              <a:rPr lang="en-US" sz="2000" b="1" dirty="0" err="1" smtClean="0">
                <a:solidFill>
                  <a:srgbClr val="7030A0"/>
                </a:solidFill>
              </a:rPr>
              <a:t>লালন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পালনের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সকল</a:t>
            </a:r>
            <a:r>
              <a:rPr lang="en-US" sz="2000" b="1" dirty="0" smtClean="0">
                <a:solidFill>
                  <a:srgbClr val="7030A0"/>
                </a:solidFill>
              </a:rPr>
              <a:t>  </a:t>
            </a:r>
            <a:r>
              <a:rPr lang="en-US" sz="2000" b="1" dirty="0" err="1" smtClean="0">
                <a:solidFill>
                  <a:srgbClr val="7030A0"/>
                </a:solidFill>
              </a:rPr>
              <a:t>গুনাবলী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একমাত্র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আল্লাহর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,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তার</a:t>
            </a:r>
            <a:r>
              <a:rPr lang="en-US" sz="2000" b="1" dirty="0" smtClean="0">
                <a:solidFill>
                  <a:srgbClr val="7030A0"/>
                </a:solidFill>
              </a:rPr>
              <a:t>  </a:t>
            </a:r>
            <a:r>
              <a:rPr lang="en-US" sz="2000" b="1" dirty="0" err="1" smtClean="0">
                <a:solidFill>
                  <a:srgbClr val="7030A0"/>
                </a:solidFill>
              </a:rPr>
              <a:t>গুনাবলীর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সাথে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অন্য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কাউকে</a:t>
            </a:r>
            <a:r>
              <a:rPr lang="en-US" sz="2000" b="1" dirty="0">
                <a:solidFill>
                  <a:srgbClr val="7030A0"/>
                </a:solidFill>
              </a:rPr>
              <a:t>  </a:t>
            </a:r>
            <a:r>
              <a:rPr lang="en-US" sz="2000" b="1" dirty="0" err="1">
                <a:solidFill>
                  <a:srgbClr val="7030A0"/>
                </a:solidFill>
              </a:rPr>
              <a:t>শরিক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করাই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en-US" sz="2000" b="1" dirty="0" err="1">
                <a:solidFill>
                  <a:srgbClr val="7030A0"/>
                </a:solidFill>
              </a:rPr>
              <a:t>এই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শিরকের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অন্তর্ভুক্ত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597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81000"/>
            <a:ext cx="8534400" cy="6172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3"/>
          <p:cNvSpPr>
            <a:spLocks/>
          </p:cNvSpPr>
          <p:nvPr/>
        </p:nvSpPr>
        <p:spPr bwMode="auto">
          <a:xfrm>
            <a:off x="0" y="76200"/>
            <a:ext cx="9067800" cy="6705600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4800" y="685800"/>
            <a:ext cx="3588328" cy="16764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অধিকারে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অংশীদারিত্ব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7" name="Picture 3" descr="C:\Users\Shahadout Hossain\Downloads\2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182" y="380999"/>
            <a:ext cx="4779819" cy="446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owchart: Punched Tape 7"/>
          <p:cNvSpPr/>
          <p:nvPr/>
        </p:nvSpPr>
        <p:spPr>
          <a:xfrm>
            <a:off x="609600" y="4849091"/>
            <a:ext cx="7848600" cy="1600200"/>
          </a:xfrm>
          <a:prstGeom prst="flowChartPunchedTap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সৃষ্টি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জগত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পরিচালনার</a:t>
            </a:r>
            <a:r>
              <a:rPr lang="en-US" sz="2000" b="1" dirty="0" smtClean="0">
                <a:solidFill>
                  <a:schemeClr val="tx1"/>
                </a:solidFill>
              </a:rPr>
              <a:t>  </a:t>
            </a:r>
            <a:r>
              <a:rPr lang="en-US" sz="2000" b="1" dirty="0" err="1" smtClean="0">
                <a:solidFill>
                  <a:schemeClr val="tx1"/>
                </a:solidFill>
              </a:rPr>
              <a:t>অদিকার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একমাত্র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আল্লাহর</a:t>
            </a:r>
            <a:r>
              <a:rPr lang="en-US" sz="2000" b="1" dirty="0" smtClean="0">
                <a:solidFill>
                  <a:schemeClr val="tx1"/>
                </a:solidFill>
              </a:rPr>
              <a:t> , </a:t>
            </a:r>
            <a:r>
              <a:rPr lang="en-US" sz="2000" b="1" dirty="0" err="1" smtClean="0">
                <a:solidFill>
                  <a:schemeClr val="tx1"/>
                </a:solidFill>
              </a:rPr>
              <a:t>আইন</a:t>
            </a:r>
            <a:r>
              <a:rPr lang="en-US" sz="2000" b="1" dirty="0" smtClean="0">
                <a:solidFill>
                  <a:schemeClr val="tx1"/>
                </a:solidFill>
              </a:rPr>
              <a:t> ও </a:t>
            </a:r>
            <a:r>
              <a:rPr lang="en-US" sz="2000" b="1" dirty="0" err="1" smtClean="0">
                <a:solidFill>
                  <a:schemeClr val="tx1"/>
                </a:solidFill>
              </a:rPr>
              <a:t>নীতি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প্রণয়নের</a:t>
            </a:r>
            <a:r>
              <a:rPr lang="en-US" sz="2000" b="1" dirty="0" smtClean="0">
                <a:solidFill>
                  <a:schemeClr val="tx1"/>
                </a:solidFill>
              </a:rPr>
              <a:t>  </a:t>
            </a:r>
            <a:r>
              <a:rPr lang="en-US" sz="2000" b="1" dirty="0" err="1" smtClean="0">
                <a:solidFill>
                  <a:schemeClr val="tx1"/>
                </a:solidFill>
              </a:rPr>
              <a:t>অধিকারে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আল্লাহর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সাথে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অন্য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কাউকে</a:t>
            </a:r>
            <a:r>
              <a:rPr lang="en-US" sz="2000" b="1" dirty="0" smtClean="0">
                <a:solidFill>
                  <a:schemeClr val="tx1"/>
                </a:solidFill>
              </a:rPr>
              <a:t>  </a:t>
            </a:r>
            <a:r>
              <a:rPr lang="en-US" sz="2000" b="1" dirty="0" err="1" smtClean="0">
                <a:solidFill>
                  <a:schemeClr val="tx1"/>
                </a:solidFill>
              </a:rPr>
              <a:t>শরিক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করাই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এই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শিরকের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অন্তর্ভুক্ত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2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417 0.08727 L -3.33333E-6 -0.0722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7986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>
            <a:spLocks/>
          </p:cNvSpPr>
          <p:nvPr/>
        </p:nvSpPr>
        <p:spPr bwMode="auto">
          <a:xfrm>
            <a:off x="0" y="76200"/>
            <a:ext cx="9067800" cy="6705600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381000"/>
            <a:ext cx="8458200" cy="6096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8655" y="467590"/>
            <a:ext cx="3110345" cy="166601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B0F0"/>
                </a:solidFill>
              </a:rPr>
              <a:t>ইবাদতে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rgbClr val="00B0F0"/>
                </a:solidFill>
              </a:rPr>
              <a:t>অংশীদারিত্ব</a:t>
            </a:r>
            <a:endParaRPr lang="en-US" sz="2400" b="1" dirty="0">
              <a:solidFill>
                <a:srgbClr val="00B0F0"/>
              </a:solidFill>
            </a:endParaRPr>
          </a:p>
        </p:txBody>
      </p:sp>
      <p:pic>
        <p:nvPicPr>
          <p:cNvPr id="7" name="Picture 2" descr="C:\Users\Shahadout Hossain\Downloads\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467588"/>
            <a:ext cx="4829175" cy="3266211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hahadout Hossain\Desktop\45421\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48100"/>
            <a:ext cx="8381999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owchart: Punched Tape 8"/>
          <p:cNvSpPr/>
          <p:nvPr/>
        </p:nvSpPr>
        <p:spPr>
          <a:xfrm>
            <a:off x="381000" y="4876800"/>
            <a:ext cx="8305800" cy="1600200"/>
          </a:xfrm>
          <a:prstGeom prst="flowChartPunchedTap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নিশ্চিত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যে</a:t>
            </a:r>
            <a:r>
              <a:rPr lang="en-US" sz="2000" b="1" dirty="0" smtClean="0">
                <a:solidFill>
                  <a:srgbClr val="FF0000"/>
                </a:solidFill>
              </a:rPr>
              <a:t> ,</a:t>
            </a:r>
            <a:r>
              <a:rPr lang="en-US" sz="2000" b="1" dirty="0" err="1" smtClean="0">
                <a:solidFill>
                  <a:srgbClr val="FF0000"/>
                </a:solidFill>
              </a:rPr>
              <a:t>যে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ব্যাক্তি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আল্লাহর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সাথে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শিরক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করবে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আল্লাহ্</a:t>
            </a:r>
            <a:r>
              <a:rPr lang="en-US" sz="2000" b="1" dirty="0" smtClean="0">
                <a:solidFill>
                  <a:srgbClr val="FF0000"/>
                </a:solidFill>
              </a:rPr>
              <a:t>‌ </a:t>
            </a:r>
            <a:r>
              <a:rPr lang="en-US" sz="2000" b="1" dirty="0" err="1" smtClean="0">
                <a:solidFill>
                  <a:srgbClr val="FF0000"/>
                </a:solidFill>
              </a:rPr>
              <a:t>তার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জন্য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জান্নাত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হারাম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করে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দিবেন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আর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তার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আশ্রয়স্থল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জাহান্নাম</a:t>
            </a:r>
            <a:r>
              <a:rPr lang="en-US" sz="2000" b="1" dirty="0" smtClean="0">
                <a:solidFill>
                  <a:srgbClr val="FF0000"/>
                </a:solidFill>
              </a:rPr>
              <a:t> ।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যালিমদের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কোন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সাহায্যকারী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নেই</a:t>
            </a:r>
            <a:r>
              <a:rPr lang="en-US" sz="2000" b="1" dirty="0" smtClean="0">
                <a:solidFill>
                  <a:srgbClr val="FF0000"/>
                </a:solidFill>
              </a:rPr>
              <a:t> । (</a:t>
            </a:r>
            <a:r>
              <a:rPr lang="en-US" sz="2000" b="1" dirty="0" err="1" smtClean="0">
                <a:solidFill>
                  <a:srgbClr val="FF0000"/>
                </a:solidFill>
              </a:rPr>
              <a:t>সুরা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মায়িদা</a:t>
            </a:r>
            <a:r>
              <a:rPr lang="en-US" sz="2000" b="1" dirty="0" smtClean="0">
                <a:solidFill>
                  <a:srgbClr val="FF0000"/>
                </a:solidFill>
              </a:rPr>
              <a:t> -৭২)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85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>
            <a:spLocks/>
          </p:cNvSpPr>
          <p:nvPr/>
        </p:nvSpPr>
        <p:spPr bwMode="auto">
          <a:xfrm>
            <a:off x="0" y="76200"/>
            <a:ext cx="9067800" cy="6705600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9436" y="381000"/>
            <a:ext cx="8534400" cy="6172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1000" y="1295400"/>
            <a:ext cx="8382000" cy="1143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</a:rPr>
              <a:t>যে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সব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কথা</a:t>
            </a:r>
            <a:r>
              <a:rPr lang="en-US" sz="2000" dirty="0" smtClean="0">
                <a:solidFill>
                  <a:srgbClr val="002060"/>
                </a:solidFill>
              </a:rPr>
              <a:t> ও </a:t>
            </a:r>
            <a:r>
              <a:rPr lang="en-US" sz="2000" dirty="0" err="1" smtClean="0">
                <a:solidFill>
                  <a:srgbClr val="002060"/>
                </a:solidFill>
              </a:rPr>
              <a:t>কাজের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মাধ্যমে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মানুষ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শিরকের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দিকে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ধাবিত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হয়</a:t>
            </a:r>
            <a:r>
              <a:rPr lang="en-US" sz="2000" dirty="0" smtClean="0">
                <a:solidFill>
                  <a:srgbClr val="002060"/>
                </a:solidFill>
              </a:rPr>
              <a:t> ,</a:t>
            </a:r>
            <a:r>
              <a:rPr lang="en-US" sz="2000" dirty="0" err="1" smtClean="0">
                <a:solidFill>
                  <a:srgbClr val="002060"/>
                </a:solidFill>
              </a:rPr>
              <a:t>সে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সব</a:t>
            </a:r>
            <a:endParaRPr lang="en-US" sz="2000" dirty="0">
              <a:solidFill>
                <a:srgbClr val="002060"/>
              </a:solidFill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কথা</a:t>
            </a:r>
            <a:r>
              <a:rPr lang="en-US" sz="2000" dirty="0" smtClean="0">
                <a:solidFill>
                  <a:srgbClr val="002060"/>
                </a:solidFill>
              </a:rPr>
              <a:t> ও </a:t>
            </a:r>
            <a:r>
              <a:rPr lang="en-US" sz="2000" dirty="0" err="1" smtClean="0">
                <a:solidFill>
                  <a:srgbClr val="002060"/>
                </a:solidFill>
              </a:rPr>
              <a:t>কাজকেই</a:t>
            </a:r>
            <a:r>
              <a:rPr lang="en-US" sz="2000" dirty="0" smtClean="0">
                <a:solidFill>
                  <a:srgbClr val="002060"/>
                </a:solidFill>
              </a:rPr>
              <a:t>  </a:t>
            </a:r>
            <a:r>
              <a:rPr lang="en-US" sz="2000" dirty="0" err="1" smtClean="0">
                <a:solidFill>
                  <a:srgbClr val="002060"/>
                </a:solidFill>
              </a:rPr>
              <a:t>শিরকে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আসগার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বা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ছোট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শিরক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বলে</a:t>
            </a:r>
            <a:r>
              <a:rPr lang="en-US" sz="2000" dirty="0" smtClean="0">
                <a:solidFill>
                  <a:srgbClr val="002060"/>
                </a:solidFill>
              </a:rPr>
              <a:t> ।</a:t>
            </a:r>
          </a:p>
          <a:p>
            <a:pPr algn="ctr"/>
            <a:r>
              <a:rPr lang="en-US" sz="2000" dirty="0" err="1" smtClean="0">
                <a:solidFill>
                  <a:srgbClr val="002060"/>
                </a:solidFill>
              </a:rPr>
              <a:t>যাহা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লোক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দেখান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কাজ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যা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মানুষের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জন্য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করা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হয়</a:t>
            </a:r>
            <a:r>
              <a:rPr lang="en-US" sz="2000" dirty="0" smtClean="0">
                <a:solidFill>
                  <a:srgbClr val="002060"/>
                </a:solidFill>
              </a:rPr>
              <a:t>  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7200" y="401782"/>
            <a:ext cx="8229599" cy="741218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শিরকে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আসগার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এর</a:t>
            </a: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</a:rPr>
              <a:t>পরিচয়য়</a:t>
            </a: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457200" y="3429000"/>
            <a:ext cx="8291944" cy="1447800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</a:rPr>
              <a:t>এরশাদ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হচ্ছে</a:t>
            </a:r>
            <a:r>
              <a:rPr lang="en-US" sz="2000" dirty="0" smtClean="0">
                <a:solidFill>
                  <a:srgbClr val="002060"/>
                </a:solidFill>
              </a:rPr>
              <a:t>, </a:t>
            </a:r>
            <a:r>
              <a:rPr lang="en-US" sz="2000" dirty="0" err="1" smtClean="0">
                <a:solidFill>
                  <a:srgbClr val="00B050"/>
                </a:solidFill>
              </a:rPr>
              <a:t>তারা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নামাজে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দাড়ালে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খুবই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অলসতা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সহকারে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দাঁড়ায়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লোক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দেখানোর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জন্য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এবং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তারা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আল্লাহ্‌কে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খুব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কমই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স্মরণ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করে</a:t>
            </a:r>
            <a:r>
              <a:rPr lang="en-US" sz="2000" dirty="0" smtClean="0">
                <a:solidFill>
                  <a:srgbClr val="00B050"/>
                </a:solidFill>
              </a:rPr>
              <a:t>।</a:t>
            </a:r>
          </a:p>
          <a:p>
            <a:pPr algn="ctr"/>
            <a:r>
              <a:rPr lang="en-US" sz="2000" dirty="0" smtClean="0">
                <a:solidFill>
                  <a:srgbClr val="00B050"/>
                </a:solidFill>
              </a:rPr>
              <a:t> (</a:t>
            </a:r>
            <a:r>
              <a:rPr lang="en-US" sz="2000" dirty="0" err="1" smtClean="0">
                <a:solidFill>
                  <a:srgbClr val="7030A0"/>
                </a:solidFill>
              </a:rPr>
              <a:t>সুরা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আন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নিসা</a:t>
            </a:r>
            <a:r>
              <a:rPr lang="en-US" sz="2000" dirty="0" smtClean="0">
                <a:solidFill>
                  <a:srgbClr val="7030A0"/>
                </a:solidFill>
              </a:rPr>
              <a:t> -১৪২)  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304800" y="5029200"/>
            <a:ext cx="8454737" cy="1371600"/>
          </a:xfrm>
          <a:prstGeom prst="flowChartProcess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rgbClr val="7030A0"/>
              </a:solidFill>
            </a:endParaRPr>
          </a:p>
          <a:p>
            <a:pPr algn="ctr"/>
            <a:endParaRPr lang="en-US" sz="2000" dirty="0">
              <a:solidFill>
                <a:srgbClr val="7030A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7030A0"/>
                </a:solidFill>
              </a:rPr>
              <a:t>হযরত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রাসুল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পাক</a:t>
            </a:r>
            <a:r>
              <a:rPr lang="en-US" sz="2000" dirty="0" smtClean="0">
                <a:solidFill>
                  <a:srgbClr val="7030A0"/>
                </a:solidFill>
              </a:rPr>
              <a:t> (</a:t>
            </a:r>
            <a:r>
              <a:rPr lang="en-US" sz="2000" dirty="0" err="1" smtClean="0">
                <a:solidFill>
                  <a:srgbClr val="7030A0"/>
                </a:solidFill>
              </a:rPr>
              <a:t>সাঃ</a:t>
            </a:r>
            <a:r>
              <a:rPr lang="en-US" sz="2000" dirty="0" smtClean="0">
                <a:solidFill>
                  <a:srgbClr val="7030A0"/>
                </a:solidFill>
              </a:rPr>
              <a:t>)</a:t>
            </a:r>
            <a:r>
              <a:rPr lang="en-US" sz="2000" dirty="0" err="1" smtClean="0">
                <a:solidFill>
                  <a:srgbClr val="7030A0"/>
                </a:solidFill>
              </a:rPr>
              <a:t>বলেন</a:t>
            </a:r>
            <a:r>
              <a:rPr lang="en-US" sz="2000" dirty="0" smtClean="0">
                <a:solidFill>
                  <a:srgbClr val="7030A0"/>
                </a:solidFill>
              </a:rPr>
              <a:t> , </a:t>
            </a:r>
            <a:r>
              <a:rPr lang="en-US" sz="2000" dirty="0" err="1" smtClean="0">
                <a:solidFill>
                  <a:srgbClr val="7030A0"/>
                </a:solidFill>
              </a:rPr>
              <a:t>যে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ব্যক্তি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লোক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দেখানোর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জন্য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নামাজ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en-US" sz="2000" dirty="0" err="1" smtClean="0">
                <a:solidFill>
                  <a:srgbClr val="7030A0"/>
                </a:solidFill>
              </a:rPr>
              <a:t>আদায়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করল</a:t>
            </a:r>
            <a:r>
              <a:rPr lang="en-US" sz="2000" dirty="0" smtClean="0">
                <a:solidFill>
                  <a:srgbClr val="7030A0"/>
                </a:solidFill>
              </a:rPr>
              <a:t>, </a:t>
            </a:r>
            <a:r>
              <a:rPr lang="en-US" sz="2000" dirty="0" err="1" smtClean="0">
                <a:solidFill>
                  <a:srgbClr val="7030A0"/>
                </a:solidFill>
              </a:rPr>
              <a:t>সে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শিরক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করলো</a:t>
            </a:r>
            <a:r>
              <a:rPr lang="en-US" sz="2000" dirty="0" smtClean="0">
                <a:solidFill>
                  <a:srgbClr val="7030A0"/>
                </a:solidFill>
              </a:rPr>
              <a:t>।  </a:t>
            </a:r>
            <a:r>
              <a:rPr lang="en-US" sz="2000" dirty="0" err="1">
                <a:solidFill>
                  <a:srgbClr val="7030A0"/>
                </a:solidFill>
              </a:rPr>
              <a:t>যে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ব্যক্তি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লোক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দেখানোর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জন্য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সিয়াম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en-US" sz="2000" dirty="0" err="1" smtClean="0">
                <a:solidFill>
                  <a:srgbClr val="7030A0"/>
                </a:solidFill>
              </a:rPr>
              <a:t>সাধনা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করল</a:t>
            </a:r>
            <a:r>
              <a:rPr lang="en-US" sz="2000" dirty="0">
                <a:solidFill>
                  <a:srgbClr val="7030A0"/>
                </a:solidFill>
              </a:rPr>
              <a:t>, </a:t>
            </a:r>
            <a:r>
              <a:rPr lang="en-US" sz="2000" dirty="0" err="1">
                <a:solidFill>
                  <a:srgbClr val="7030A0"/>
                </a:solidFill>
              </a:rPr>
              <a:t>সে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শিরক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করলো</a:t>
            </a:r>
            <a:r>
              <a:rPr lang="en-US" sz="2000" dirty="0">
                <a:solidFill>
                  <a:srgbClr val="7030A0"/>
                </a:solidFill>
              </a:rPr>
              <a:t>। </a:t>
            </a:r>
            <a:r>
              <a:rPr lang="en-US" sz="2000" dirty="0" err="1">
                <a:solidFill>
                  <a:srgbClr val="7030A0"/>
                </a:solidFill>
              </a:rPr>
              <a:t>যে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ব্যাক্তি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লোক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দেখানোর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জন্য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দান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করল</a:t>
            </a:r>
            <a:r>
              <a:rPr lang="en-US" sz="2000" dirty="0" smtClean="0">
                <a:solidFill>
                  <a:srgbClr val="7030A0"/>
                </a:solidFill>
              </a:rPr>
              <a:t>,</a:t>
            </a:r>
          </a:p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সে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শিরক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করলো</a:t>
            </a:r>
            <a:r>
              <a:rPr lang="en-US" sz="2000" dirty="0" smtClean="0">
                <a:solidFill>
                  <a:srgbClr val="7030A0"/>
                </a:solidFill>
              </a:rPr>
              <a:t>। ( </a:t>
            </a:r>
            <a:r>
              <a:rPr lang="en-US" sz="2000" dirty="0" err="1" smtClean="0">
                <a:solidFill>
                  <a:srgbClr val="7030A0"/>
                </a:solidFill>
              </a:rPr>
              <a:t>মুসনাদ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আহমদ</a:t>
            </a:r>
            <a:r>
              <a:rPr lang="en-US" sz="2000" dirty="0" smtClean="0">
                <a:solidFill>
                  <a:srgbClr val="7030A0"/>
                </a:solidFill>
              </a:rPr>
              <a:t> )  </a:t>
            </a:r>
            <a:endParaRPr lang="en-US" sz="2000" dirty="0">
              <a:solidFill>
                <a:srgbClr val="7030A0"/>
              </a:solidFill>
            </a:endParaRPr>
          </a:p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 </a:t>
            </a:r>
            <a:endParaRPr lang="en-US" sz="2000" dirty="0">
              <a:solidFill>
                <a:srgbClr val="7030A0"/>
              </a:solidFill>
            </a:endParaRPr>
          </a:p>
          <a:p>
            <a:pPr algn="ctr"/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51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>
            <a:spLocks/>
          </p:cNvSpPr>
          <p:nvPr/>
        </p:nvSpPr>
        <p:spPr bwMode="auto">
          <a:xfrm>
            <a:off x="0" y="76200"/>
            <a:ext cx="9067800" cy="6705600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pic>
        <p:nvPicPr>
          <p:cNvPr id="5" name="Picture 3" descr="C:\Users\Shahadout Hossain\Downloads\D Imeage\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66" y="1600200"/>
            <a:ext cx="8436034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-Right-Up Arrow 5"/>
          <p:cNvSpPr/>
          <p:nvPr/>
        </p:nvSpPr>
        <p:spPr>
          <a:xfrm>
            <a:off x="3333750" y="1143000"/>
            <a:ext cx="2400300" cy="1143000"/>
          </a:xfrm>
          <a:prstGeom prst="leftRigh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46119" y="401782"/>
            <a:ext cx="5456092" cy="7239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শিরকে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আসগার</a:t>
            </a:r>
            <a:r>
              <a:rPr lang="en-US" sz="2400" b="1" dirty="0" smtClean="0">
                <a:solidFill>
                  <a:srgbClr val="FFFF00"/>
                </a:solidFill>
              </a:rPr>
              <a:t> ২প্রকার 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" name="Down Arrow Callout 1"/>
          <p:cNvSpPr/>
          <p:nvPr/>
        </p:nvSpPr>
        <p:spPr>
          <a:xfrm>
            <a:off x="361602" y="1219200"/>
            <a:ext cx="2838798" cy="1828800"/>
          </a:xfrm>
          <a:prstGeom prst="downArrowCallou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B050"/>
                </a:solidFill>
              </a:rPr>
              <a:t>আকিদা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বিশ্বাসের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ক্ষেত্রে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শিরক</a:t>
            </a:r>
            <a:r>
              <a:rPr lang="en-US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1" name="Down Arrow Callout 10"/>
          <p:cNvSpPr/>
          <p:nvPr/>
        </p:nvSpPr>
        <p:spPr>
          <a:xfrm>
            <a:off x="5882812" y="1302327"/>
            <a:ext cx="2838798" cy="1828800"/>
          </a:xfrm>
          <a:prstGeom prst="downArrowCallou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B0F0"/>
                </a:solidFill>
              </a:rPr>
              <a:t>আমলের</a:t>
            </a:r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en-US" sz="2000" b="1" dirty="0" err="1">
                <a:solidFill>
                  <a:srgbClr val="00B0F0"/>
                </a:solidFill>
              </a:rPr>
              <a:t>ক্ষেত্রে</a:t>
            </a:r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en-US" sz="2000" b="1" dirty="0" err="1">
                <a:solidFill>
                  <a:srgbClr val="00B0F0"/>
                </a:solidFill>
              </a:rPr>
              <a:t>শিরক</a:t>
            </a:r>
            <a:r>
              <a:rPr lang="en-US" sz="2000" b="1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3" name="Snip Diagonal Corner Rectangle 2"/>
          <p:cNvSpPr/>
          <p:nvPr/>
        </p:nvSpPr>
        <p:spPr>
          <a:xfrm>
            <a:off x="381000" y="4038600"/>
            <a:ext cx="3581400" cy="685800"/>
          </a:xfrm>
          <a:prstGeom prst="snip2Diag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FF00"/>
                </a:solidFill>
              </a:rPr>
              <a:t>আল্লাহর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সমকক্ষ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মনে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করে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অন্য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কাউকে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ক্ষমতার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উৎস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মনে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করা</a:t>
            </a:r>
            <a:r>
              <a:rPr lang="en-US" dirty="0">
                <a:solidFill>
                  <a:srgbClr val="FFFF00"/>
                </a:solidFill>
              </a:rPr>
              <a:t> ।</a:t>
            </a:r>
          </a:p>
        </p:txBody>
      </p:sp>
      <p:sp>
        <p:nvSpPr>
          <p:cNvPr id="13" name="Snip Same Side Corner Rectangle 12"/>
          <p:cNvSpPr/>
          <p:nvPr/>
        </p:nvSpPr>
        <p:spPr>
          <a:xfrm>
            <a:off x="381000" y="4762500"/>
            <a:ext cx="3395403" cy="647700"/>
          </a:xfrm>
          <a:prstGeom prst="snip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7030A0"/>
                </a:solidFill>
              </a:rPr>
              <a:t>কোন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দেশ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বা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শক্তিকে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রিজিকের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মালিক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মনে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করা</a:t>
            </a:r>
            <a:r>
              <a:rPr lang="en-US" dirty="0">
                <a:solidFill>
                  <a:srgbClr val="7030A0"/>
                </a:solidFill>
              </a:rPr>
              <a:t>।</a:t>
            </a:r>
          </a:p>
        </p:txBody>
      </p:sp>
      <p:sp>
        <p:nvSpPr>
          <p:cNvPr id="14" name="Snip Same Side Corner Rectangle 13"/>
          <p:cNvSpPr/>
          <p:nvPr/>
        </p:nvSpPr>
        <p:spPr>
          <a:xfrm>
            <a:off x="381000" y="5524500"/>
            <a:ext cx="3436792" cy="1028700"/>
          </a:xfrm>
          <a:prstGeom prst="snip2Same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সন্তান,রিজিক</a:t>
            </a:r>
            <a:r>
              <a:rPr lang="en-US" dirty="0">
                <a:solidFill>
                  <a:schemeClr val="tx1"/>
                </a:solidFill>
              </a:rPr>
              <a:t> ও </a:t>
            </a:r>
            <a:r>
              <a:rPr lang="en-US" dirty="0" err="1">
                <a:solidFill>
                  <a:schemeClr val="tx1"/>
                </a:solidFill>
              </a:rPr>
              <a:t>রোগমুক্তির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ক্ষেত্রে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কোন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মানুষ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বা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কোন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শক্তির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উপর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আস্থা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রাখা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8" name="Snip Single Corner Rectangle 17"/>
          <p:cNvSpPr/>
          <p:nvPr/>
        </p:nvSpPr>
        <p:spPr>
          <a:xfrm>
            <a:off x="5029200" y="4038600"/>
            <a:ext cx="3733800" cy="682337"/>
          </a:xfrm>
          <a:prstGeom prst="snip1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লোক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দেখানো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ইবাদত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করা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Snip Single Corner Rectangle 18"/>
          <p:cNvSpPr/>
          <p:nvPr/>
        </p:nvSpPr>
        <p:spPr>
          <a:xfrm>
            <a:off x="5070590" y="4819650"/>
            <a:ext cx="3692410" cy="590550"/>
          </a:xfrm>
          <a:prstGeom prst="snip1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মানুষকে</a:t>
            </a:r>
            <a:r>
              <a:rPr lang="en-US" dirty="0" smtClean="0"/>
              <a:t> </a:t>
            </a:r>
            <a:r>
              <a:rPr lang="en-US" dirty="0" err="1" smtClean="0"/>
              <a:t>ভয়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ইবাদত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Snip Diagonal Corner Rectangle 19"/>
          <p:cNvSpPr/>
          <p:nvPr/>
        </p:nvSpPr>
        <p:spPr>
          <a:xfrm>
            <a:off x="5188180" y="5524500"/>
            <a:ext cx="3651020" cy="952500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ভণ্ড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ভ্রান্ত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পীর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ফকিরের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অনুসরন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করা,যাদু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মন্ত্র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প্রয়োগ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করা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গনকের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কোথায়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বিশ্বাস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করা</a:t>
            </a:r>
            <a:r>
              <a:rPr lang="en-US" dirty="0" smtClean="0">
                <a:solidFill>
                  <a:schemeClr val="tx1"/>
                </a:solidFill>
              </a:rPr>
              <a:t>।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0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3" grpId="0" animBg="1"/>
      <p:bldP spid="13" grpId="0" animBg="1"/>
      <p:bldP spid="14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>
            <a:spLocks/>
          </p:cNvSpPr>
          <p:nvPr/>
        </p:nvSpPr>
        <p:spPr bwMode="auto">
          <a:xfrm>
            <a:off x="0" y="76200"/>
            <a:ext cx="9067800" cy="6705600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381000"/>
            <a:ext cx="8458200" cy="6096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Shahadout Hossain\Downloads\D Imeage\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53951"/>
            <a:ext cx="2703297" cy="204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hahadout Hossain\Downloads\D Imeage\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609" y="381000"/>
            <a:ext cx="2667000" cy="204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hahadout Hossain\Downloads\D Imeage\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363" y="380999"/>
            <a:ext cx="2667000" cy="204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4801" y="381000"/>
            <a:ext cx="3047999" cy="7620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</a:rPr>
              <a:t>মুল্যায়ন</a:t>
            </a:r>
            <a:r>
              <a:rPr lang="en-US" sz="5400" dirty="0" smtClean="0">
                <a:solidFill>
                  <a:srgbClr val="002060"/>
                </a:solidFill>
              </a:rPr>
              <a:t>  </a:t>
            </a: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3" name="Picture 2" descr="C:\Users\Shahadout Hossain\Downloads\cobi\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02" y="2616777"/>
            <a:ext cx="2358597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Shahadout Hossain\Downloads\D Imeage\1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578" y="2616777"/>
            <a:ext cx="3015822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hahadout Hossain\Downloads\D Imeage\4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4274126"/>
            <a:ext cx="3011714" cy="212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384603" y="1012204"/>
            <a:ext cx="2968197" cy="1578596"/>
          </a:xfrm>
          <a:prstGeom prst="rightArrow">
            <a:avLst/>
          </a:prstGeom>
          <a:blipFill>
            <a:blip r:embed="rId10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এত</a:t>
            </a:r>
            <a:r>
              <a:rPr lang="en-US" b="1" dirty="0">
                <a:solidFill>
                  <a:schemeClr val="tx1"/>
                </a:solidFill>
              </a:rPr>
              <a:t>  </a:t>
            </a:r>
            <a:r>
              <a:rPr lang="en-US" b="1" dirty="0" err="1">
                <a:solidFill>
                  <a:schemeClr val="tx1"/>
                </a:solidFill>
              </a:rPr>
              <a:t>সুন্দর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সৃষ্টির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মালিক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কে</a:t>
            </a:r>
            <a:r>
              <a:rPr lang="en-US" b="1" dirty="0">
                <a:solidFill>
                  <a:schemeClr val="tx1"/>
                </a:solidFill>
              </a:rPr>
              <a:t> ?  </a:t>
            </a:r>
          </a:p>
        </p:txBody>
      </p:sp>
      <p:sp>
        <p:nvSpPr>
          <p:cNvPr id="10" name="Left Arrow 9"/>
          <p:cNvSpPr/>
          <p:nvPr/>
        </p:nvSpPr>
        <p:spPr>
          <a:xfrm>
            <a:off x="6324600" y="2616777"/>
            <a:ext cx="2438400" cy="1657350"/>
          </a:xfrm>
          <a:prstGeom prst="leftArrow">
            <a:avLst/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অসংখ্য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নিয়ামত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কার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অবদান</a:t>
            </a:r>
            <a:r>
              <a:rPr lang="en-US" dirty="0" smtClean="0">
                <a:solidFill>
                  <a:schemeClr val="tx1"/>
                </a:solidFill>
              </a:rPr>
              <a:t> 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30" name="Picture 6" descr="C:\Users\Shahadout Hossain\Downloads\D Imeage\35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622" y="4274128"/>
            <a:ext cx="2499178" cy="214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ight Arrow 16"/>
          <p:cNvSpPr/>
          <p:nvPr/>
        </p:nvSpPr>
        <p:spPr>
          <a:xfrm>
            <a:off x="304801" y="4539175"/>
            <a:ext cx="2666999" cy="1676400"/>
          </a:xfrm>
          <a:prstGeom prst="rightArrow">
            <a:avLst/>
          </a:prstGeom>
          <a:blipFill>
            <a:blip r:embed="rId1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সকল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সৃষ্টি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জিকির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করে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কার</a:t>
            </a:r>
            <a:r>
              <a:rPr lang="en-US" sz="2000" dirty="0" smtClean="0">
                <a:solidFill>
                  <a:schemeClr val="tx1"/>
                </a:solidFill>
              </a:rPr>
              <a:t> ?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5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>
            <a:spLocks/>
          </p:cNvSpPr>
          <p:nvPr/>
        </p:nvSpPr>
        <p:spPr bwMode="auto">
          <a:xfrm>
            <a:off x="0" y="76200"/>
            <a:ext cx="9067800" cy="6705600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381000"/>
            <a:ext cx="8458200" cy="6096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06" y="533400"/>
            <a:ext cx="8266467" cy="594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Double Wave 7"/>
          <p:cNvSpPr/>
          <p:nvPr/>
        </p:nvSpPr>
        <p:spPr>
          <a:xfrm>
            <a:off x="321141" y="5566317"/>
            <a:ext cx="7460672" cy="931465"/>
          </a:xfrm>
          <a:prstGeom prst="doubleWave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 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শিরকের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ক্ষতিকর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দিকগুলো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লিখে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আনবে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1141" y="415636"/>
            <a:ext cx="3717459" cy="7620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</a:rPr>
              <a:t>বাড়ীর</a:t>
            </a:r>
            <a:r>
              <a:rPr lang="en-US" sz="5400" dirty="0" smtClean="0">
                <a:solidFill>
                  <a:srgbClr val="002060"/>
                </a:solidFill>
              </a:rPr>
              <a:t>  </a:t>
            </a:r>
            <a:r>
              <a:rPr lang="en-US" sz="5400" dirty="0" err="1" smtClean="0">
                <a:solidFill>
                  <a:srgbClr val="002060"/>
                </a:solidFill>
              </a:rPr>
              <a:t>কাজ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6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44444E-6 1.85185E-6 L -0.00139 -0.1016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5093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9" y="3429000"/>
            <a:ext cx="2133600" cy="1538176"/>
          </a:xfrm>
          <a:prstGeom prst="rect">
            <a:avLst/>
          </a:prstGeom>
        </p:spPr>
      </p:pic>
      <p:pic>
        <p:nvPicPr>
          <p:cNvPr id="10" name="Picture 4" descr="C:\Users\Shahadout Hossain\Downloads\D Imeage\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669658" cy="652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www.guesthollow.com/homeschool/images/blogimages/2012_4/gizmos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3" t="20827" r="3240" b="21623"/>
          <a:stretch/>
        </p:blipFill>
        <p:spPr bwMode="auto">
          <a:xfrm>
            <a:off x="304800" y="4648201"/>
            <a:ext cx="8458200" cy="180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ame 3"/>
          <p:cNvSpPr>
            <a:spLocks/>
          </p:cNvSpPr>
          <p:nvPr/>
        </p:nvSpPr>
        <p:spPr bwMode="auto">
          <a:xfrm>
            <a:off x="0" y="76200"/>
            <a:ext cx="9067800" cy="6705600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19224"/>
            <a:ext cx="2133600" cy="1538176"/>
          </a:xfrm>
          <a:prstGeom prst="rect">
            <a:avLst/>
          </a:prstGeom>
        </p:spPr>
      </p:pic>
      <p:pic>
        <p:nvPicPr>
          <p:cNvPr id="14" name="Picture 13" descr="rosespin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1219200"/>
            <a:ext cx="2590800" cy="523734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4800" y="381000"/>
            <a:ext cx="32972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</a:rPr>
              <a:t>ধন্যবাদ</a:t>
            </a:r>
            <a:endParaRPr lang="en-US" sz="6000" dirty="0" smtClean="0">
              <a:solidFill>
                <a:srgbClr val="FFFF00"/>
              </a:solidFill>
            </a:endParaRP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নিরাপদ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থাক</a:t>
            </a:r>
            <a:endParaRPr lang="en-US" sz="3600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শিরক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থেকে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4800" dirty="0" smtClean="0">
                <a:solidFill>
                  <a:srgbClr val="FF0000"/>
                </a:solidFill>
              </a:rPr>
              <a:t>  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879113"/>
            <a:ext cx="2133600" cy="153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6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7 0.0243 L 0.304 0.547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2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0.12066 -0.4657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24" y="-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381000"/>
            <a:ext cx="4572000" cy="627864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ctr"/>
            <a:r>
              <a:rPr lang="en-US" sz="3600" dirty="0" err="1"/>
              <a:t>শিক্ষক</a:t>
            </a:r>
            <a:r>
              <a:rPr lang="en-US" sz="3600" dirty="0"/>
              <a:t> </a:t>
            </a:r>
            <a:r>
              <a:rPr lang="en-US" sz="3600" dirty="0" err="1"/>
              <a:t>পরিচিতি</a:t>
            </a:r>
            <a:endParaRPr lang="en-US" sz="3600" dirty="0"/>
          </a:p>
          <a:p>
            <a:pPr algn="ctr"/>
            <a:endParaRPr lang="en-US" sz="2400" dirty="0">
              <a:solidFill>
                <a:srgbClr val="FF0000"/>
              </a:solidFill>
            </a:endParaRP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b="1" dirty="0" err="1" smtClean="0"/>
              <a:t>মোঃ</a:t>
            </a:r>
            <a:r>
              <a:rPr lang="en-US" sz="2400" b="1" dirty="0" smtClean="0"/>
              <a:t> </a:t>
            </a:r>
            <a:r>
              <a:rPr lang="en-US" sz="2400" b="1" dirty="0" err="1"/>
              <a:t>শাহাদোত</a:t>
            </a:r>
            <a:r>
              <a:rPr lang="en-US" sz="2400" b="1" dirty="0"/>
              <a:t>  </a:t>
            </a:r>
            <a:r>
              <a:rPr lang="en-US" sz="2400" b="1" dirty="0" err="1"/>
              <a:t>হোসাইন</a:t>
            </a:r>
            <a:r>
              <a:rPr lang="en-US" sz="2400" b="1" dirty="0"/>
              <a:t> </a:t>
            </a:r>
          </a:p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সহকারী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সুপার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2000" dirty="0" err="1">
                <a:solidFill>
                  <a:srgbClr val="00B050"/>
                </a:solidFill>
              </a:rPr>
              <a:t>চর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পৌলী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গোরস্থান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সংলগ্ন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দাখিল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মাদ্রাসা</a:t>
            </a:r>
            <a:r>
              <a:rPr lang="en-US" sz="2000" dirty="0">
                <a:solidFill>
                  <a:srgbClr val="00B050"/>
                </a:solidFill>
              </a:rPr>
              <a:t>  </a:t>
            </a:r>
            <a:endParaRPr lang="en-US" dirty="0">
              <a:solidFill>
                <a:srgbClr val="00B050"/>
              </a:solidFill>
            </a:endParaRPr>
          </a:p>
          <a:p>
            <a:pPr algn="ctr"/>
            <a:r>
              <a:rPr lang="en-US" sz="1400" b="1" dirty="0" err="1"/>
              <a:t>টাঙ্গাইল</a:t>
            </a:r>
            <a:r>
              <a:rPr lang="en-US" sz="1400" b="1" dirty="0"/>
              <a:t> </a:t>
            </a:r>
            <a:r>
              <a:rPr lang="en-US" sz="1400" b="1" dirty="0" err="1"/>
              <a:t>সদর</a:t>
            </a:r>
            <a:r>
              <a:rPr lang="en-US" sz="1400" b="1" dirty="0"/>
              <a:t>  </a:t>
            </a:r>
          </a:p>
          <a:p>
            <a:pPr algn="ctr"/>
            <a:r>
              <a:rPr lang="en-US" sz="1400" b="1" dirty="0" err="1"/>
              <a:t>মোবাইল</a:t>
            </a:r>
            <a:r>
              <a:rPr lang="en-US" sz="1400" b="1" dirty="0"/>
              <a:t> ঃ -০১৭২০৩১৭০৩২ www.shahadouth.hossain@gmail.com</a:t>
            </a:r>
          </a:p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3000" y="381000"/>
            <a:ext cx="3810000" cy="60016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4000" dirty="0" err="1"/>
              <a:t>পাঠ</a:t>
            </a:r>
            <a:r>
              <a:rPr lang="en-US" sz="4000" dirty="0"/>
              <a:t> </a:t>
            </a:r>
            <a:r>
              <a:rPr lang="en-US" sz="4000" dirty="0" err="1"/>
              <a:t>পরিচিতি</a:t>
            </a:r>
            <a:endParaRPr lang="en-US" sz="4000" dirty="0"/>
          </a:p>
          <a:p>
            <a:pPr algn="ctr"/>
            <a:endParaRPr lang="en-US" sz="2800" dirty="0">
              <a:solidFill>
                <a:srgbClr val="FF0000"/>
              </a:solidFill>
            </a:endParaRP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FF00"/>
              </a:solidFill>
            </a:endParaRPr>
          </a:p>
          <a:p>
            <a:pPr algn="ctr"/>
            <a:endParaRPr lang="en-US" dirty="0">
              <a:solidFill>
                <a:srgbClr val="FFFF00"/>
              </a:solidFill>
            </a:endParaRPr>
          </a:p>
          <a:p>
            <a:pPr algn="ctr"/>
            <a:endParaRPr lang="en-US" dirty="0" smtClean="0">
              <a:solidFill>
                <a:srgbClr val="FFFF00"/>
              </a:solidFill>
            </a:endParaRPr>
          </a:p>
          <a:p>
            <a:pPr algn="ctr"/>
            <a:endParaRPr lang="en-US" dirty="0">
              <a:solidFill>
                <a:srgbClr val="FFFF00"/>
              </a:solidFill>
            </a:endParaRPr>
          </a:p>
          <a:p>
            <a:pPr algn="ctr"/>
            <a:r>
              <a:rPr lang="en-US" sz="2800" dirty="0" err="1" smtClean="0"/>
              <a:t>আল</a:t>
            </a:r>
            <a:r>
              <a:rPr lang="en-US" sz="2800" dirty="0" smtClean="0"/>
              <a:t> </a:t>
            </a:r>
            <a:r>
              <a:rPr lang="en-US" sz="2800" dirty="0" err="1" smtClean="0"/>
              <a:t>আকাইদ</a:t>
            </a:r>
            <a:endParaRPr lang="en-US" sz="2800" dirty="0"/>
          </a:p>
          <a:p>
            <a:pPr algn="ctr"/>
            <a:r>
              <a:rPr lang="en-US" sz="2800" dirty="0" smtClean="0"/>
              <a:t>৮ম </a:t>
            </a:r>
            <a:r>
              <a:rPr lang="en-US" sz="2800" dirty="0" err="1"/>
              <a:t>শ্রেণী</a:t>
            </a:r>
            <a:r>
              <a:rPr lang="en-US" sz="2800" dirty="0"/>
              <a:t>  </a:t>
            </a:r>
          </a:p>
          <a:p>
            <a:pPr algn="ctr"/>
            <a:r>
              <a:rPr lang="en-US" sz="2400" dirty="0" smtClean="0"/>
              <a:t>২য় </a:t>
            </a:r>
            <a:r>
              <a:rPr lang="en-US" sz="2400" dirty="0" err="1"/>
              <a:t>অধ্যায়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 smtClean="0"/>
              <a:t>৫ম  </a:t>
            </a:r>
            <a:r>
              <a:rPr lang="en-US" sz="2400" dirty="0" err="1"/>
              <a:t>পাঠ</a:t>
            </a:r>
            <a:r>
              <a:rPr lang="en-US" sz="2400" dirty="0"/>
              <a:t> 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3200400" cy="3124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C:\Users\Shahadout Hossain\Downloads\D Imeage\7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2819400" cy="2971800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ame 3"/>
          <p:cNvSpPr>
            <a:spLocks/>
          </p:cNvSpPr>
          <p:nvPr/>
        </p:nvSpPr>
        <p:spPr bwMode="auto">
          <a:xfrm>
            <a:off x="0" y="76200"/>
            <a:ext cx="9067800" cy="6705600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6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>
            <a:spLocks/>
          </p:cNvSpPr>
          <p:nvPr/>
        </p:nvSpPr>
        <p:spPr bwMode="auto">
          <a:xfrm>
            <a:off x="0" y="76200"/>
            <a:ext cx="9067800" cy="6705600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pic>
        <p:nvPicPr>
          <p:cNvPr id="8" name="Picture 2" descr="C:\Users\Shahadout Hossain\Downloads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478523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hahadout Hossain\Downloads\2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5" y="3043430"/>
            <a:ext cx="3477032" cy="335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Shahadout Hossain\Downloads\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3" y="381001"/>
            <a:ext cx="3449324" cy="259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795687" y="381001"/>
            <a:ext cx="4953000" cy="9906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ছবিতে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দেখতে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পাচ্ছ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2" name="Picture 5" descr="C:\Users\Shahadout Hossain\Downloads\2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745" y="1371601"/>
            <a:ext cx="478628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88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>
            <a:spLocks/>
          </p:cNvSpPr>
          <p:nvPr/>
        </p:nvSpPr>
        <p:spPr bwMode="auto">
          <a:xfrm>
            <a:off x="0" y="76200"/>
            <a:ext cx="9067800" cy="6705600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799" y="381000"/>
            <a:ext cx="8534401" cy="6172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 descr="C:\Users\Shahadout Hossain\Downloads\2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18" y="2012372"/>
            <a:ext cx="3602182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81000" y="381000"/>
            <a:ext cx="8305800" cy="82434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আজকের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পাঠ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শিরক</a:t>
            </a:r>
            <a:r>
              <a:rPr lang="en-US" sz="3600" dirty="0" smtClean="0">
                <a:solidFill>
                  <a:schemeClr val="tx1"/>
                </a:solidFill>
              </a:rPr>
              <a:t> 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3886200" y="1278080"/>
            <a:ext cx="1295400" cy="5181600"/>
          </a:xfrm>
          <a:prstGeom prst="upArrow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 descr="C:\Users\Shahadout Hossain\Downloads\2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2012372"/>
            <a:ext cx="3581399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62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3"/>
          <p:cNvSpPr>
            <a:spLocks/>
          </p:cNvSpPr>
          <p:nvPr/>
        </p:nvSpPr>
        <p:spPr bwMode="auto">
          <a:xfrm>
            <a:off x="0" y="76200"/>
            <a:ext cx="9067800" cy="6705600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pic>
        <p:nvPicPr>
          <p:cNvPr id="9" name="Picture 2" descr="C:\Users\Shahadout Hossain\Downloads\D Imeage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1"/>
            <a:ext cx="8452251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Punched Tape 1"/>
          <p:cNvSpPr/>
          <p:nvPr/>
        </p:nvSpPr>
        <p:spPr>
          <a:xfrm>
            <a:off x="1219200" y="5500255"/>
            <a:ext cx="7162800" cy="990600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</a:rPr>
              <a:t>শিরকের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সংজ্ঞা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বলতে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পারবে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0" name="Flowchart: Punched Tape 9"/>
          <p:cNvSpPr/>
          <p:nvPr/>
        </p:nvSpPr>
        <p:spPr>
          <a:xfrm>
            <a:off x="1365651" y="5470947"/>
            <a:ext cx="7391400" cy="990600"/>
          </a:xfrm>
          <a:prstGeom prst="flowChartPunchedTap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</a:rPr>
              <a:t>শিরকের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হুকম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জানতে</a:t>
            </a:r>
            <a:r>
              <a:rPr lang="en-US" sz="3200" dirty="0" smtClean="0">
                <a:solidFill>
                  <a:srgbClr val="7030A0"/>
                </a:solidFill>
              </a:rPr>
              <a:t>  </a:t>
            </a:r>
            <a:r>
              <a:rPr lang="en-US" sz="3200" dirty="0" err="1" smtClean="0">
                <a:solidFill>
                  <a:srgbClr val="7030A0"/>
                </a:solidFill>
              </a:rPr>
              <a:t>পারবে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1" name="Flowchart: Punched Tape 10"/>
          <p:cNvSpPr/>
          <p:nvPr/>
        </p:nvSpPr>
        <p:spPr>
          <a:xfrm>
            <a:off x="1189892" y="5474464"/>
            <a:ext cx="7356764" cy="990600"/>
          </a:xfrm>
          <a:prstGeom prst="flowChartPunchedTap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B0F0"/>
                </a:solidFill>
              </a:rPr>
              <a:t>শিরকের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পরিনতি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বর্ণনা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করতে</a:t>
            </a:r>
            <a:r>
              <a:rPr lang="en-US" sz="2800" dirty="0" smtClean="0">
                <a:solidFill>
                  <a:srgbClr val="00B0F0"/>
                </a:solidFill>
              </a:rPr>
              <a:t>  </a:t>
            </a:r>
            <a:r>
              <a:rPr lang="en-US" sz="2800" dirty="0" err="1" smtClean="0">
                <a:solidFill>
                  <a:srgbClr val="00B0F0"/>
                </a:solidFill>
              </a:rPr>
              <a:t>পারবে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304800"/>
            <a:ext cx="8556160" cy="9906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শিখনফল</a:t>
            </a:r>
            <a:r>
              <a:rPr lang="en-US" sz="3600" dirty="0" smtClean="0">
                <a:solidFill>
                  <a:schemeClr val="tx1"/>
                </a:solidFill>
              </a:rPr>
              <a:t> 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11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5.55112E-17 -0.52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>
            <a:spLocks/>
          </p:cNvSpPr>
          <p:nvPr/>
        </p:nvSpPr>
        <p:spPr bwMode="auto">
          <a:xfrm>
            <a:off x="0" y="76200"/>
            <a:ext cx="9067800" cy="6705600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pic>
        <p:nvPicPr>
          <p:cNvPr id="2050" name="Picture 2" descr="C:\Users\Shahadout Hossain\Downloads\D Imeage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81001"/>
            <a:ext cx="845819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Punched Tape 1"/>
          <p:cNvSpPr/>
          <p:nvPr/>
        </p:nvSpPr>
        <p:spPr>
          <a:xfrm>
            <a:off x="495300" y="1371600"/>
            <a:ext cx="8077200" cy="1219200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আভিধানিক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সংজ্ঞা</a:t>
            </a:r>
            <a:r>
              <a:rPr lang="en-US" sz="2400" b="1" dirty="0" smtClean="0">
                <a:solidFill>
                  <a:srgbClr val="002060"/>
                </a:solidFill>
              </a:rPr>
              <a:t> ঃ- </a:t>
            </a:r>
            <a:r>
              <a:rPr lang="en-US" sz="2400" b="1" dirty="0" err="1" smtClean="0">
                <a:solidFill>
                  <a:srgbClr val="002060"/>
                </a:solidFill>
              </a:rPr>
              <a:t>শিরক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শব্দের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অর্থ</a:t>
            </a:r>
            <a:r>
              <a:rPr lang="en-US" sz="2400" b="1" dirty="0" smtClean="0">
                <a:solidFill>
                  <a:srgbClr val="002060"/>
                </a:solidFill>
              </a:rPr>
              <a:t> –</a:t>
            </a:r>
            <a:r>
              <a:rPr lang="en-US" sz="2400" b="1" dirty="0" err="1" smtClean="0">
                <a:solidFill>
                  <a:srgbClr val="002060"/>
                </a:solidFill>
              </a:rPr>
              <a:t>অংশীদারিত্ব</a:t>
            </a:r>
            <a:r>
              <a:rPr lang="en-US" sz="2400" b="1" dirty="0">
                <a:solidFill>
                  <a:srgbClr val="002060"/>
                </a:solidFill>
              </a:rPr>
              <a:t>।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304801" y="2590800"/>
            <a:ext cx="8458199" cy="3886201"/>
          </a:xfrm>
          <a:prstGeom prst="flowChartPunchedTap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0070C0"/>
              </a:solidFill>
            </a:endParaRPr>
          </a:p>
          <a:p>
            <a:pPr algn="ctr"/>
            <a:endParaRPr lang="en-US" sz="2400" b="1" dirty="0">
              <a:solidFill>
                <a:srgbClr val="0070C0"/>
              </a:solidFill>
            </a:endParaRPr>
          </a:p>
          <a:p>
            <a:pPr algn="ctr"/>
            <a:endParaRPr lang="en-US" sz="2400" b="1" dirty="0" smtClean="0">
              <a:solidFill>
                <a:srgbClr val="0070C0"/>
              </a:solidFill>
            </a:endParaRPr>
          </a:p>
          <a:p>
            <a:pPr algn="ctr"/>
            <a:endParaRPr lang="en-US" sz="2400" b="1" dirty="0">
              <a:solidFill>
                <a:srgbClr val="0070C0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7030A0"/>
                </a:solidFill>
              </a:rPr>
              <a:t>পারিভাষিক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সংজ্ঞা</a:t>
            </a:r>
            <a:r>
              <a:rPr lang="en-US" sz="2400" dirty="0" smtClean="0">
                <a:solidFill>
                  <a:srgbClr val="7030A0"/>
                </a:solidFill>
              </a:rPr>
              <a:t> ঃ- </a:t>
            </a:r>
            <a:r>
              <a:rPr lang="en-US" sz="2400" dirty="0" err="1" smtClean="0">
                <a:solidFill>
                  <a:srgbClr val="7030A0"/>
                </a:solidFill>
              </a:rPr>
              <a:t>মহান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আল্লাহ্</a:t>
            </a:r>
            <a:r>
              <a:rPr lang="en-US" sz="2400" dirty="0" smtClean="0">
                <a:solidFill>
                  <a:srgbClr val="7030A0"/>
                </a:solidFill>
              </a:rPr>
              <a:t>‌ </a:t>
            </a:r>
            <a:r>
              <a:rPr lang="en-US" sz="2400" dirty="0" err="1" smtClean="0">
                <a:solidFill>
                  <a:srgbClr val="7030A0"/>
                </a:solidFill>
              </a:rPr>
              <a:t>তায়ালার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ক্ষমতায়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অন্য</a:t>
            </a:r>
            <a:endParaRPr lang="en-US" sz="2400" dirty="0">
              <a:solidFill>
                <a:srgbClr val="7030A0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7030A0"/>
                </a:solidFill>
              </a:rPr>
              <a:t>কাহাকে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অংশীদারিত্ব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সাব্যস্ত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করাকে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শিরক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বলে</a:t>
            </a:r>
            <a:r>
              <a:rPr lang="en-US" sz="2400" dirty="0" smtClean="0">
                <a:solidFill>
                  <a:srgbClr val="7030A0"/>
                </a:solidFill>
              </a:rPr>
              <a:t> । 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       </a:t>
            </a:r>
            <a:r>
              <a:rPr lang="en-US" sz="2400" b="1" dirty="0" err="1" smtClean="0">
                <a:solidFill>
                  <a:schemeClr val="tx1"/>
                </a:solidFill>
              </a:rPr>
              <a:t>যিনি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শিরক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করে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তাকে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মুশরিক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বলে</a:t>
            </a:r>
            <a:r>
              <a:rPr lang="en-US" sz="2400" b="1" dirty="0" smtClean="0">
                <a:solidFill>
                  <a:schemeClr val="tx1"/>
                </a:solidFill>
              </a:rPr>
              <a:t> ।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Shahadout Hossain\Downloads\2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800"/>
            <a:ext cx="2971800" cy="99059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extLst/>
        </p:spPr>
      </p:pic>
      <p:pic>
        <p:nvPicPr>
          <p:cNvPr id="9" name="Picture 3" descr="C:\Users\Shahadout Hossain\Desktop\45421\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1"/>
            <a:ext cx="8267700" cy="993578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02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>
            <a:spLocks/>
          </p:cNvSpPr>
          <p:nvPr/>
        </p:nvSpPr>
        <p:spPr bwMode="auto">
          <a:xfrm>
            <a:off x="0" y="76200"/>
            <a:ext cx="9067800" cy="6705600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7090" y="315191"/>
            <a:ext cx="8485909" cy="616180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381000"/>
            <a:ext cx="8458199" cy="685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</a:rPr>
              <a:t>শিরক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প্রসঙ্গে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কোরআনের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উক্তি</a:t>
            </a:r>
            <a:r>
              <a:rPr lang="en-US" sz="3600" dirty="0" smtClean="0">
                <a:solidFill>
                  <a:srgbClr val="7030A0"/>
                </a:solidFill>
              </a:rPr>
              <a:t>   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12" name="Picture 3" descr="C:\Users\Shahadout Hossain\Downloads\1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239000" cy="327660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Shahadout Hossain\Desktop\45421\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73" y="1143000"/>
            <a:ext cx="8410687" cy="109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3973" y="2286000"/>
            <a:ext cx="8298873" cy="11430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rgbClr val="002060"/>
              </a:solidFill>
            </a:endParaRPr>
          </a:p>
          <a:p>
            <a:pPr algn="ctr"/>
            <a:r>
              <a:rPr lang="en-US" sz="2000" i="1" dirty="0" err="1" smtClean="0">
                <a:solidFill>
                  <a:srgbClr val="002060"/>
                </a:solidFill>
              </a:rPr>
              <a:t>আল্লাহ্</a:t>
            </a:r>
            <a:r>
              <a:rPr lang="en-US" sz="2000" i="1" dirty="0" smtClean="0">
                <a:solidFill>
                  <a:srgbClr val="002060"/>
                </a:solidFill>
              </a:rPr>
              <a:t>‌ </a:t>
            </a:r>
            <a:r>
              <a:rPr lang="en-US" sz="2000" i="1" dirty="0" err="1" smtClean="0">
                <a:solidFill>
                  <a:srgbClr val="002060"/>
                </a:solidFill>
              </a:rPr>
              <a:t>তায়ালা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যাকে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ইচ্ছা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তার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সব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গুনা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ক্ষমা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করে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দিবেন</a:t>
            </a:r>
            <a:r>
              <a:rPr lang="en-US" sz="2000" i="1" dirty="0" smtClean="0">
                <a:solidFill>
                  <a:srgbClr val="002060"/>
                </a:solidFill>
              </a:rPr>
              <a:t> । </a:t>
            </a:r>
            <a:r>
              <a:rPr lang="en-US" sz="2000" i="1" dirty="0" err="1" smtClean="0">
                <a:solidFill>
                  <a:srgbClr val="002060"/>
                </a:solidFill>
              </a:rPr>
              <a:t>কিন্তু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শিরকের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2000" i="1" dirty="0" err="1" smtClean="0">
                <a:solidFill>
                  <a:srgbClr val="002060"/>
                </a:solidFill>
              </a:rPr>
              <a:t>গুনা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ক্ষমা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করবেন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না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এবং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আল্লাহর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সাথে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শরিক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করলে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সে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ভীষণভাবে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2000" i="1" dirty="0" err="1" smtClean="0">
                <a:solidFill>
                  <a:srgbClr val="002060"/>
                </a:solidFill>
              </a:rPr>
              <a:t>পথভ্রষ্ঠ</a:t>
            </a:r>
            <a:r>
              <a:rPr lang="en-US" sz="2000" i="1" dirty="0" smtClean="0">
                <a:solidFill>
                  <a:srgbClr val="002060"/>
                </a:solidFill>
              </a:rPr>
              <a:t>  </a:t>
            </a:r>
            <a:r>
              <a:rPr lang="en-US" sz="2000" i="1" dirty="0" err="1" smtClean="0">
                <a:solidFill>
                  <a:srgbClr val="002060"/>
                </a:solidFill>
              </a:rPr>
              <a:t>হয়</a:t>
            </a:r>
            <a:r>
              <a:rPr lang="en-US" sz="2000" i="1" dirty="0" smtClean="0">
                <a:solidFill>
                  <a:srgbClr val="002060"/>
                </a:solidFill>
              </a:rPr>
              <a:t> ।  (</a:t>
            </a:r>
            <a:r>
              <a:rPr lang="en-US" sz="2000" i="1" dirty="0" err="1" smtClean="0">
                <a:solidFill>
                  <a:srgbClr val="002060"/>
                </a:solidFill>
              </a:rPr>
              <a:t>সুরা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নিসা,আয়াত</a:t>
            </a:r>
            <a:r>
              <a:rPr lang="en-US" sz="2000" i="1" dirty="0" smtClean="0">
                <a:solidFill>
                  <a:srgbClr val="002060"/>
                </a:solidFill>
              </a:rPr>
              <a:t> -  ১১৬)</a:t>
            </a:r>
          </a:p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4" name="Picture 3" descr="C:\Users\Shahadout Hossain\Desktop\45421\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55" y="5334000"/>
            <a:ext cx="8485909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8555" y="5334000"/>
            <a:ext cx="3329045" cy="6858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</a:rPr>
              <a:t>মুশরিকরা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অপবিত্র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endParaRPr lang="en-US" sz="2400" b="1" dirty="0">
              <a:solidFill>
                <a:srgbClr val="7030A0"/>
              </a:solidFill>
            </a:endParaRPr>
          </a:p>
        </p:txBody>
      </p:sp>
      <p:pic>
        <p:nvPicPr>
          <p:cNvPr id="10" name="Picture 2" descr="C:\Users\Shahadout Hossain\Desktop\45421\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94" y="3449782"/>
            <a:ext cx="8434444" cy="89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3973" y="4495800"/>
            <a:ext cx="8298873" cy="762000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7030A0"/>
                </a:solidFill>
              </a:rPr>
              <a:t>আল্লাহর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সহিত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কাউকে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শরিক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করনা</a:t>
            </a:r>
            <a:r>
              <a:rPr lang="en-US" sz="2000" b="1" dirty="0" smtClean="0">
                <a:solidFill>
                  <a:srgbClr val="7030A0"/>
                </a:solidFill>
              </a:rPr>
              <a:t> ,</a:t>
            </a:r>
            <a:r>
              <a:rPr lang="en-US" sz="2000" b="1" dirty="0" err="1" smtClean="0">
                <a:solidFill>
                  <a:srgbClr val="7030A0"/>
                </a:solidFill>
              </a:rPr>
              <a:t>কেননা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শিরক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জগন্যতম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অপরাধ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endParaRPr lang="en-US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6139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3"/>
          <p:cNvSpPr>
            <a:spLocks/>
          </p:cNvSpPr>
          <p:nvPr/>
        </p:nvSpPr>
        <p:spPr bwMode="auto">
          <a:xfrm>
            <a:off x="0" y="76200"/>
            <a:ext cx="9067800" cy="6705600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9045" y="381000"/>
            <a:ext cx="8433955" cy="6172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9045" y="381000"/>
            <a:ext cx="8556160" cy="990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</a:rPr>
              <a:t>শিরক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প্রসঙ্গে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হাদিসের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বাণী</a:t>
            </a:r>
            <a:r>
              <a:rPr lang="en-US" sz="3600" dirty="0" smtClean="0">
                <a:solidFill>
                  <a:srgbClr val="7030A0"/>
                </a:solidFill>
              </a:rPr>
              <a:t>  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371600"/>
            <a:ext cx="8153400" cy="2209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endParaRPr lang="en-US" sz="2400" dirty="0">
              <a:solidFill>
                <a:srgbClr val="002060"/>
              </a:solidFill>
            </a:endParaRPr>
          </a:p>
          <a:p>
            <a:pPr algn="ctr"/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</a:rPr>
              <a:t>যে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ব্যাক্তি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আল্লাহর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সাথে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কাউকে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শরীক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করা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অবস্থায়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মৃত্যু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বরন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করবে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সে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জাহান্নামে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প্রবেশ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করবে</a:t>
            </a:r>
            <a:r>
              <a:rPr lang="en-US" sz="2400" dirty="0" smtClean="0">
                <a:solidFill>
                  <a:srgbClr val="002060"/>
                </a:solidFill>
              </a:rPr>
              <a:t> (</a:t>
            </a:r>
            <a:r>
              <a:rPr lang="en-US" sz="2400" dirty="0" err="1" smtClean="0">
                <a:solidFill>
                  <a:srgbClr val="002060"/>
                </a:solidFill>
              </a:rPr>
              <a:t>বুখারী</a:t>
            </a:r>
            <a:r>
              <a:rPr lang="en-US" sz="2400" dirty="0" smtClean="0">
                <a:solidFill>
                  <a:srgbClr val="002060"/>
                </a:solidFill>
              </a:rPr>
              <a:t>)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7145" y="4038600"/>
            <a:ext cx="8305800" cy="13335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rgbClr val="7030A0"/>
              </a:solidFill>
            </a:endParaRPr>
          </a:p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হযরত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যাবির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রাঃ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থেকে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বর্ণিত</a:t>
            </a:r>
            <a:r>
              <a:rPr lang="en-US" b="1" dirty="0" smtClean="0">
                <a:solidFill>
                  <a:srgbClr val="7030A0"/>
                </a:solidFill>
              </a:rPr>
              <a:t> , </a:t>
            </a:r>
            <a:r>
              <a:rPr lang="en-US" b="1" dirty="0" err="1" smtClean="0">
                <a:solidFill>
                  <a:srgbClr val="7030A0"/>
                </a:solidFill>
              </a:rPr>
              <a:t>রাসুল</a:t>
            </a:r>
            <a:r>
              <a:rPr lang="en-US" b="1" dirty="0" smtClean="0">
                <a:solidFill>
                  <a:srgbClr val="7030A0"/>
                </a:solidFill>
              </a:rPr>
              <a:t> (</a:t>
            </a:r>
            <a:r>
              <a:rPr lang="en-US" b="1" dirty="0" err="1" smtClean="0">
                <a:solidFill>
                  <a:srgbClr val="7030A0"/>
                </a:solidFill>
              </a:rPr>
              <a:t>সাঃ</a:t>
            </a:r>
            <a:r>
              <a:rPr lang="en-US" b="1" dirty="0" smtClean="0">
                <a:solidFill>
                  <a:srgbClr val="7030A0"/>
                </a:solidFill>
              </a:rPr>
              <a:t>) </a:t>
            </a:r>
            <a:r>
              <a:rPr lang="en-US" b="1" dirty="0" err="1" smtClean="0">
                <a:solidFill>
                  <a:srgbClr val="7030A0"/>
                </a:solidFill>
              </a:rPr>
              <a:t>এরশাদ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করেছেন</a:t>
            </a:r>
            <a:endParaRPr lang="en-US" b="1" dirty="0" smtClean="0">
              <a:solidFill>
                <a:srgbClr val="7030A0"/>
              </a:solidFill>
            </a:endParaRPr>
          </a:p>
          <a:p>
            <a:pPr algn="ctr"/>
            <a:r>
              <a:rPr lang="en-US" b="1" dirty="0" smtClean="0">
                <a:solidFill>
                  <a:srgbClr val="7030A0"/>
                </a:solidFill>
              </a:rPr>
              <a:t>  ‘ ‘</a:t>
            </a:r>
            <a:r>
              <a:rPr lang="en-US" sz="2000" b="1" dirty="0" err="1" smtClean="0">
                <a:solidFill>
                  <a:srgbClr val="7030A0"/>
                </a:solidFill>
              </a:rPr>
              <a:t>যে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ব্যাক্তি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আল্লাহর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সাথে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কাউকে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শরীক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না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করে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মৃত্যু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বরন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করবে</a:t>
            </a:r>
            <a:r>
              <a:rPr lang="en-US" sz="2000" b="1" dirty="0" smtClean="0">
                <a:solidFill>
                  <a:srgbClr val="7030A0"/>
                </a:solidFill>
              </a:rPr>
              <a:t> ,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সে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জান্নাতে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প্রবেশ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করবে</a:t>
            </a:r>
            <a:r>
              <a:rPr lang="en-US" sz="2000" b="1" dirty="0" smtClean="0">
                <a:solidFill>
                  <a:srgbClr val="7030A0"/>
                </a:solidFill>
              </a:rPr>
              <a:t> । </a:t>
            </a:r>
            <a:r>
              <a:rPr lang="en-US" sz="2000" b="1" dirty="0" err="1">
                <a:solidFill>
                  <a:srgbClr val="7030A0"/>
                </a:solidFill>
              </a:rPr>
              <a:t>যে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ব্যাক্তি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তার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সাথে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কাউকে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শরীক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করে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endParaRPr lang="en-US" sz="20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000" b="1" dirty="0" err="1" smtClean="0">
                <a:solidFill>
                  <a:srgbClr val="7030A0"/>
                </a:solidFill>
              </a:rPr>
              <a:t>মৃত্যু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বরন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করবে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, </a:t>
            </a:r>
            <a:r>
              <a:rPr lang="en-US" sz="2000" b="1" dirty="0" err="1">
                <a:solidFill>
                  <a:srgbClr val="7030A0"/>
                </a:solidFill>
              </a:rPr>
              <a:t>সে</a:t>
            </a:r>
            <a:r>
              <a:rPr lang="en-US" sz="2000" b="1" dirty="0">
                <a:solidFill>
                  <a:srgbClr val="7030A0"/>
                </a:solidFill>
              </a:rPr>
              <a:t>  </a:t>
            </a:r>
            <a:r>
              <a:rPr lang="en-US" sz="2000" b="1" dirty="0" err="1" smtClean="0">
                <a:solidFill>
                  <a:srgbClr val="7030A0"/>
                </a:solidFill>
              </a:rPr>
              <a:t>জাহান্নামে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প্রবেশ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করবে</a:t>
            </a:r>
            <a:r>
              <a:rPr lang="en-US" sz="2000" b="1" dirty="0">
                <a:solidFill>
                  <a:srgbClr val="7030A0"/>
                </a:solidFill>
              </a:rPr>
              <a:t> । </a:t>
            </a:r>
            <a:r>
              <a:rPr lang="en-US" sz="2000" b="1" dirty="0" smtClean="0">
                <a:solidFill>
                  <a:srgbClr val="7030A0"/>
                </a:solidFill>
              </a:rPr>
              <a:t>( </a:t>
            </a:r>
            <a:r>
              <a:rPr lang="en-US" sz="2000" b="1" dirty="0" err="1" smtClean="0">
                <a:solidFill>
                  <a:srgbClr val="7030A0"/>
                </a:solidFill>
              </a:rPr>
              <a:t>মুসলিম</a:t>
            </a:r>
            <a:r>
              <a:rPr lang="en-US" sz="2000" b="1" dirty="0">
                <a:solidFill>
                  <a:srgbClr val="7030A0"/>
                </a:solidFill>
              </a:rPr>
              <a:t>) </a:t>
            </a:r>
          </a:p>
          <a:p>
            <a:pPr algn="ctr"/>
            <a:endParaRPr lang="en-US" sz="2000" b="1" dirty="0">
              <a:solidFill>
                <a:srgbClr val="7030A0"/>
              </a:solidFill>
            </a:endParaRPr>
          </a:p>
        </p:txBody>
      </p:sp>
      <p:pic>
        <p:nvPicPr>
          <p:cNvPr id="8" name="Picture 2" descr="C:\Users\Shahadout Hossain\Desktop\565\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38602" y="-2057401"/>
            <a:ext cx="990599" cy="8001003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5873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>
            <a:spLocks/>
          </p:cNvSpPr>
          <p:nvPr/>
        </p:nvSpPr>
        <p:spPr bwMode="auto">
          <a:xfrm>
            <a:off x="0" y="76200"/>
            <a:ext cx="9067800" cy="6705600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533400"/>
            <a:ext cx="8458200" cy="6096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381000"/>
            <a:ext cx="8556160" cy="78278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</a:rPr>
              <a:t>শিরকের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প্রকাভেদ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2667000" y="1219200"/>
            <a:ext cx="3810000" cy="1524000"/>
          </a:xfrm>
          <a:prstGeom prst="leftRightArrow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শিরক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প্রধানত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দুই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প্রকার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549736" y="1295400"/>
            <a:ext cx="2213264" cy="14478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২) </a:t>
            </a:r>
            <a:r>
              <a:rPr lang="en-US" sz="2400" b="1" dirty="0" err="1" smtClean="0">
                <a:solidFill>
                  <a:srgbClr val="FFFF00"/>
                </a:solidFill>
              </a:rPr>
              <a:t>শিরকে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আসগার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6" name="Oval 15"/>
          <p:cNvSpPr/>
          <p:nvPr/>
        </p:nvSpPr>
        <p:spPr>
          <a:xfrm>
            <a:off x="304800" y="1371600"/>
            <a:ext cx="2362200" cy="12954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১) </a:t>
            </a:r>
            <a:r>
              <a:rPr lang="en-US" sz="2400" b="1" dirty="0" err="1" smtClean="0">
                <a:solidFill>
                  <a:srgbClr val="FF0000"/>
                </a:solidFill>
              </a:rPr>
              <a:t>শিরকে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আকবার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9" name="Picture 5" descr="C:\Users\Shahadout Hossain\Downloads\2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3581400" cy="290605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95600"/>
            <a:ext cx="3882736" cy="282985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0" name="Rounded Rectangle 1039"/>
          <p:cNvSpPr/>
          <p:nvPr/>
        </p:nvSpPr>
        <p:spPr>
          <a:xfrm>
            <a:off x="304800" y="5943600"/>
            <a:ext cx="3733800" cy="533400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প্রকাশ্য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শিরক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41" name="Rounded Rectangle 1040"/>
          <p:cNvSpPr/>
          <p:nvPr/>
        </p:nvSpPr>
        <p:spPr>
          <a:xfrm>
            <a:off x="4800600" y="5943600"/>
            <a:ext cx="3882736" cy="533400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</a:rPr>
              <a:t>এবাদতের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মধ্যে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শিরক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97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569</Words>
  <Application>Microsoft Office PowerPoint</Application>
  <PresentationFormat>On-screen Show (4:3)</PresentationFormat>
  <Paragraphs>132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Shahadout Hossain</dc:creator>
  <cp:lastModifiedBy>ismail - [2010]</cp:lastModifiedBy>
  <cp:revision>74</cp:revision>
  <dcterms:created xsi:type="dcterms:W3CDTF">2006-08-16T00:00:00Z</dcterms:created>
  <dcterms:modified xsi:type="dcterms:W3CDTF">2020-12-30T15:09:38Z</dcterms:modified>
</cp:coreProperties>
</file>