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2020/6/7</a:t>
            </a:fld>
            <a:endParaRPr lang="zh-CN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2020/6/7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2020/6/7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2020/6/7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2020/6/7</a:t>
            </a:fld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2020/6/7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2020/6/7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2020/6/7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2020/6/7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2020/6/7</a:t>
            </a:fld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0BC1078-46ED-40F9-8930-935BAD7C2B02}" type="datetimeFigureOut">
              <a:rPr lang="zh-CN" altLang="en-US" smtClean="0"/>
              <a:pPr/>
              <a:t>2020/6/7</a:t>
            </a:fld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0BC1078-46ED-40F9-8930-935BAD7C2B02}" type="datetimeFigureOut">
              <a:rPr lang="zh-CN" altLang="en-US" smtClean="0"/>
              <a:pPr/>
              <a:t>2020/6/7</a:t>
            </a:fld>
            <a:endParaRPr lang="zh-CN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ctrTitle"/>
          </p:nvPr>
        </p:nvSpPr>
        <p:spPr>
          <a:xfrm>
            <a:off x="261257" y="222068"/>
            <a:ext cx="8386353" cy="1903231"/>
          </a:xfrm>
        </p:spPr>
        <p:txBody>
          <a:bodyPr/>
          <a:lstStyle/>
          <a:p>
            <a:r>
              <a:rPr lang="en-GB" altLang="en-US" b="1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আজকের</a:t>
            </a:r>
            <a:r>
              <a:rPr lang="en-US" altLang="en-US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b="1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পাঠে</a:t>
            </a:r>
            <a:r>
              <a:rPr lang="en-US" altLang="en-US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b="1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সকলকে</a:t>
            </a:r>
            <a:r>
              <a:rPr lang="en-US" altLang="en-US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b="1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স্বাগতম</a:t>
            </a:r>
            <a:endParaRPr lang="en-US" altLang="zh-CN" dirty="0"/>
          </a:p>
        </p:txBody>
      </p:sp>
      <p:pic>
        <p:nvPicPr>
          <p:cNvPr id="4" name="Picture 3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526" y="2011680"/>
            <a:ext cx="7411532" cy="43629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048588"/>
          <p:cNvSpPr>
            <a:spLocks noGrp="1"/>
          </p:cNvSpPr>
          <p:nvPr>
            <p:ph type="ctrTitle"/>
          </p:nvPr>
        </p:nvSpPr>
        <p:spPr>
          <a:xfrm>
            <a:off x="261257" y="2336111"/>
            <a:ext cx="8712925" cy="4221443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en-US" sz="4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১।</a:t>
            </a:r>
            <a:r>
              <a:rPr lang="bn-IN" altLang="en-US" sz="4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মান</a:t>
            </a:r>
            <a:r>
              <a:rPr lang="en-US" altLang="en-US" sz="4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নির্ধারণ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en-US" altLang="en-US" sz="4800" dirty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(Fixation of Standard)</a:t>
            </a:r>
            <a:br>
              <a:rPr lang="en-US" altLang="en-US" sz="4800" dirty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</a:br>
            <a:r>
              <a:rPr lang="bn-IN" altLang="en-US" sz="4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       </a:t>
            </a:r>
            <a:r>
              <a:rPr lang="en-GB" altLang="en-US" sz="4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২</a:t>
            </a:r>
            <a:r>
              <a:rPr lang="en-GB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।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উপকরণ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সংগ্রহকরণ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en-US" altLang="en-US" sz="4800" dirty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(Collection of Elements)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en-GB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৩</a:t>
            </a:r>
            <a:r>
              <a:rPr lang="en-GB" altLang="en-US" sz="4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।</a:t>
            </a:r>
            <a:r>
              <a:rPr lang="bn-IN" altLang="en-US" sz="4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নকশাকরণ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en-US" altLang="en-US" sz="4800" dirty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(Designing)</a:t>
            </a:r>
            <a:endParaRPr lang="en-GB" sz="4800" dirty="0">
              <a:solidFill>
                <a:srgbClr val="FFFF0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34442" y="1036711"/>
            <a:ext cx="69830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4800" dirty="0" err="1" smtClean="0">
                <a:latin typeface="Kalpurush" pitchFamily="2" charset="0"/>
                <a:cs typeface="Kalpurush" pitchFamily="2" charset="0"/>
              </a:rPr>
              <a:t>মান</a:t>
            </a:r>
            <a:r>
              <a:rPr lang="en-US" altLang="en-US" sz="4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 smtClean="0">
                <a:latin typeface="Kalpurush" pitchFamily="2" charset="0"/>
                <a:cs typeface="Kalpurush" pitchFamily="2" charset="0"/>
              </a:rPr>
              <a:t>ব্যবস্থপনার</a:t>
            </a:r>
            <a:r>
              <a:rPr lang="en-US" altLang="en-US" sz="48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 smtClean="0">
                <a:latin typeface="Kalpurush" pitchFamily="2" charset="0"/>
                <a:cs typeface="Kalpurush" pitchFamily="2" charset="0"/>
              </a:rPr>
              <a:t>কার্যাবলী</a:t>
            </a:r>
            <a:r>
              <a:rPr lang="en-US" altLang="en-US" sz="4800" dirty="0" smtClean="0">
                <a:latin typeface="Kalpurush" pitchFamily="2" charset="0"/>
                <a:cs typeface="Kalpurush" pitchFamily="2" charset="0"/>
              </a:rPr>
              <a:t>/</a:t>
            </a:r>
            <a:r>
              <a:rPr lang="en-GB" altLang="en-US" sz="4800" dirty="0" err="1" smtClean="0">
                <a:latin typeface="Kalpurush" pitchFamily="2" charset="0"/>
                <a:cs typeface="Kalpurush" pitchFamily="2" charset="0"/>
              </a:rPr>
              <a:t>গুরুত্ব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48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9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048587"/>
          <p:cNvSpPr>
            <a:spLocks noGrp="1"/>
          </p:cNvSpPr>
          <p:nvPr>
            <p:ph type="ctrTitle"/>
          </p:nvPr>
        </p:nvSpPr>
        <p:spPr>
          <a:xfrm>
            <a:off x="339633" y="3135085"/>
            <a:ext cx="8399417" cy="3530107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4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4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bn-IN" altLang="en-US" sz="4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          </a:t>
            </a:r>
            <a:r>
              <a:rPr lang="en-GB" altLang="en-US" sz="4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৪</a:t>
            </a:r>
            <a:r>
              <a:rPr lang="en-GB" altLang="en-US" sz="4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।</a:t>
            </a:r>
            <a:r>
              <a:rPr lang="en-US" altLang="en-US" sz="4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4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উৎপাদন</a:t>
            </a:r>
            <a:r>
              <a:rPr lang="en-US" altLang="en-US" sz="4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4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কার্য</a:t>
            </a:r>
            <a:r>
              <a:rPr lang="en-US" altLang="en-US" sz="4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4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পরিচালনা</a:t>
            </a:r>
            <a:r>
              <a:rPr lang="en-US" altLang="en-US" sz="4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4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en-US" altLang="en-US" sz="4400" dirty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(To Operate </a:t>
            </a:r>
            <a:r>
              <a:rPr lang="en-US" altLang="en-US" sz="4400" dirty="0" err="1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Pduction</a:t>
            </a:r>
            <a:r>
              <a:rPr lang="en-US" altLang="en-US" sz="4400" dirty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 function)</a:t>
            </a:r>
            <a:br>
              <a:rPr lang="en-US" altLang="en-US" sz="4400" dirty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</a:br>
            <a:r>
              <a:rPr lang="bn-IN" altLang="en-US" sz="4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  </a:t>
            </a:r>
            <a:r>
              <a:rPr lang="en-GB" altLang="en-US" sz="4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৫</a:t>
            </a:r>
            <a:r>
              <a:rPr lang="en-GB" altLang="en-US" sz="4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।</a:t>
            </a:r>
            <a:r>
              <a:rPr lang="en-US" altLang="en-US" sz="4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4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যোগাযোগ</a:t>
            </a:r>
            <a:r>
              <a:rPr lang="en-US" altLang="en-US" sz="4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4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রক্ষা</a:t>
            </a:r>
            <a:r>
              <a:rPr lang="en-US" altLang="en-US" sz="4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4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en-US" altLang="en-US" sz="4400" dirty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(To maintain Communication)</a:t>
            </a:r>
            <a:br>
              <a:rPr lang="en-US" altLang="en-US" sz="4400" dirty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</a:br>
            <a:r>
              <a:rPr lang="en-GB" altLang="en-US" sz="4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৬।প্রেষণা</a:t>
            </a:r>
            <a:r>
              <a:rPr lang="en-US" altLang="en-US" sz="4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4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দান</a:t>
            </a:r>
            <a:r>
              <a:rPr lang="en-US" altLang="en-US" sz="4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4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en-US" altLang="en-US" sz="4400" dirty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(To give motivation)</a:t>
            </a:r>
            <a:endParaRPr lang="en-GB" sz="4400" dirty="0">
              <a:solidFill>
                <a:srgbClr val="FFFF0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61049" y="553385"/>
            <a:ext cx="6293711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5400" dirty="0" err="1" smtClean="0">
                <a:latin typeface="Kalpurush" pitchFamily="2" charset="0"/>
                <a:cs typeface="Kalpurush" pitchFamily="2" charset="0"/>
              </a:rPr>
              <a:t>মান</a:t>
            </a:r>
            <a:r>
              <a:rPr lang="en-US" altLang="en-US" sz="5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 smtClean="0">
                <a:latin typeface="Kalpurush" pitchFamily="2" charset="0"/>
                <a:cs typeface="Kalpurush" pitchFamily="2" charset="0"/>
              </a:rPr>
              <a:t>ব্যবস্থাপনার</a:t>
            </a:r>
            <a:r>
              <a:rPr lang="en-US" altLang="en-US" sz="5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 smtClean="0">
                <a:latin typeface="Kalpurush" pitchFamily="2" charset="0"/>
                <a:cs typeface="Kalpurush" pitchFamily="2" charset="0"/>
              </a:rPr>
              <a:t>কার্যাবলী</a:t>
            </a:r>
            <a:endParaRPr lang="bn-IN" altLang="en-US" sz="5400" dirty="0" smtClean="0">
              <a:latin typeface="Kalpurush" pitchFamily="2" charset="0"/>
              <a:cs typeface="Kalpurush" pitchFamily="2" charset="0"/>
            </a:endParaRPr>
          </a:p>
          <a:p>
            <a:r>
              <a:rPr lang="bn-IN" altLang="en-US" sz="5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bn-IN" altLang="en-US" sz="5400" dirty="0" smtClean="0">
                <a:latin typeface="Kalpurush" pitchFamily="2" charset="0"/>
                <a:cs typeface="Kalpurush" pitchFamily="2" charset="0"/>
              </a:rPr>
              <a:t>        </a:t>
            </a:r>
            <a:r>
              <a:rPr lang="en-US" altLang="en-US" sz="5400" dirty="0" smtClean="0">
                <a:latin typeface="Kalpurush" pitchFamily="2" charset="0"/>
                <a:cs typeface="Kalpurush" pitchFamily="2" charset="0"/>
              </a:rPr>
              <a:t>/ </a:t>
            </a:r>
            <a:r>
              <a:rPr lang="en-GB" altLang="en-US" sz="5400" dirty="0" err="1" smtClean="0">
                <a:latin typeface="Kalpurush" pitchFamily="2" charset="0"/>
                <a:cs typeface="Kalpurush" pitchFamily="2" charset="0"/>
              </a:rPr>
              <a:t>গুরুত্ব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10485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8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048586"/>
          <p:cNvSpPr>
            <a:spLocks noGrp="1"/>
          </p:cNvSpPr>
          <p:nvPr>
            <p:ph type="ctrTitle"/>
          </p:nvPr>
        </p:nvSpPr>
        <p:spPr>
          <a:xfrm>
            <a:off x="1005841" y="2704074"/>
            <a:ext cx="7393576" cy="3816547"/>
          </a:xfrm>
        </p:spPr>
        <p:txBody>
          <a:bodyPr>
            <a:noAutofit/>
          </a:bodyPr>
          <a:lstStyle/>
          <a:p>
            <a:pPr algn="ctr"/>
            <a:r>
              <a:rPr lang="en-US" altLang="en-US" sz="4000" dirty="0"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4000" dirty="0">
                <a:latin typeface="Kalpurush" pitchFamily="2" charset="0"/>
                <a:cs typeface="Kalpurush" pitchFamily="2" charset="0"/>
              </a:rPr>
            </a:br>
            <a:r>
              <a:rPr lang="en-GB" altLang="en-US" sz="40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৭।</a:t>
            </a:r>
            <a:r>
              <a:rPr lang="en-US" altLang="en-US" sz="40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0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প্রশিক্ষণদান</a:t>
            </a:r>
            <a:r>
              <a:rPr lang="en-US" altLang="en-US" sz="40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40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bn-IN" altLang="en-US" sz="40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       </a:t>
            </a:r>
            <a:r>
              <a:rPr lang="en-US" altLang="en-US" sz="4000" dirty="0" smtClean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(</a:t>
            </a:r>
            <a:r>
              <a:rPr lang="en-US" altLang="en-US" sz="4000" dirty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To give Training)</a:t>
            </a:r>
            <a:r>
              <a:rPr lang="en-US" altLang="en-US" sz="40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40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en-GB" altLang="en-US" sz="40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৮।</a:t>
            </a:r>
            <a:r>
              <a:rPr lang="en-US" altLang="en-US" sz="40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0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মাননিয়ন্ত্রন</a:t>
            </a:r>
            <a:r>
              <a:rPr lang="en-US" altLang="en-US" sz="40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40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bn-IN" altLang="en-US" sz="40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     </a:t>
            </a:r>
            <a:r>
              <a:rPr lang="en-US" altLang="en-US" sz="4000" dirty="0" smtClean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(</a:t>
            </a:r>
            <a:r>
              <a:rPr lang="en-US" altLang="en-US" sz="4000" dirty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Quality Control)</a:t>
            </a:r>
            <a:r>
              <a:rPr lang="en-US" altLang="en-US" sz="40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40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bn-IN" altLang="en-US" sz="40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    </a:t>
            </a:r>
            <a:r>
              <a:rPr lang="en-GB" altLang="en-US" sz="40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৯</a:t>
            </a:r>
            <a:r>
              <a:rPr lang="en-GB" altLang="en-US" sz="40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।গবেষণা</a:t>
            </a:r>
            <a:r>
              <a:rPr lang="en-US" altLang="en-US" sz="40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0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ও</a:t>
            </a:r>
            <a:r>
              <a:rPr lang="en-US" altLang="en-US" sz="40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0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উন্নয়</a:t>
            </a:r>
            <a:r>
              <a:rPr lang="en-US" altLang="en-US" sz="40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40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en-US" altLang="en-US" sz="4000" dirty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(Research and Development)</a:t>
            </a:r>
            <a:endParaRPr lang="en-GB" sz="4000" dirty="0">
              <a:solidFill>
                <a:srgbClr val="FFFF0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47541" y="579511"/>
            <a:ext cx="6293711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5400" dirty="0" err="1" smtClean="0">
                <a:latin typeface="Kalpurush" pitchFamily="2" charset="0"/>
                <a:cs typeface="Kalpurush" pitchFamily="2" charset="0"/>
              </a:rPr>
              <a:t>মান</a:t>
            </a:r>
            <a:r>
              <a:rPr lang="en-US" altLang="en-US" sz="5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 smtClean="0">
                <a:latin typeface="Kalpurush" pitchFamily="2" charset="0"/>
                <a:cs typeface="Kalpurush" pitchFamily="2" charset="0"/>
              </a:rPr>
              <a:t>ব্যবস্থাপনার</a:t>
            </a:r>
            <a:r>
              <a:rPr lang="en-US" altLang="en-US" sz="5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 smtClean="0">
                <a:latin typeface="Kalpurush" pitchFamily="2" charset="0"/>
                <a:cs typeface="Kalpurush" pitchFamily="2" charset="0"/>
              </a:rPr>
              <a:t>কার্যাবলী</a:t>
            </a:r>
            <a:endParaRPr lang="bn-IN" altLang="en-US" sz="5400" dirty="0" smtClean="0">
              <a:latin typeface="Kalpurush" pitchFamily="2" charset="0"/>
              <a:cs typeface="Kalpurush" pitchFamily="2" charset="0"/>
            </a:endParaRPr>
          </a:p>
          <a:p>
            <a:r>
              <a:rPr lang="bn-IN" altLang="en-US" sz="5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bn-IN" altLang="en-US" sz="5400" dirty="0" smtClean="0">
                <a:latin typeface="Kalpurush" pitchFamily="2" charset="0"/>
                <a:cs typeface="Kalpurush" pitchFamily="2" charset="0"/>
              </a:rPr>
              <a:t>       </a:t>
            </a:r>
            <a:r>
              <a:rPr lang="en-US" altLang="en-US" sz="5400" dirty="0" smtClean="0">
                <a:latin typeface="Kalpurush" pitchFamily="2" charset="0"/>
                <a:cs typeface="Kalpurush" pitchFamily="2" charset="0"/>
              </a:rPr>
              <a:t>/ </a:t>
            </a:r>
            <a:r>
              <a:rPr lang="en-GB" altLang="en-US" sz="5400" dirty="0" err="1" smtClean="0">
                <a:latin typeface="Kalpurush" pitchFamily="2" charset="0"/>
                <a:cs typeface="Kalpurush" pitchFamily="2" charset="0"/>
              </a:rPr>
              <a:t>গুরুত্ব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7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048585"/>
          <p:cNvSpPr>
            <a:spLocks noGrp="1"/>
          </p:cNvSpPr>
          <p:nvPr>
            <p:ph type="ctrTitle"/>
          </p:nvPr>
        </p:nvSpPr>
        <p:spPr>
          <a:xfrm>
            <a:off x="326683" y="2599508"/>
            <a:ext cx="8352109" cy="3833591"/>
          </a:xfrm>
        </p:spPr>
        <p:txBody>
          <a:bodyPr>
            <a:normAutofit/>
          </a:bodyPr>
          <a:lstStyle/>
          <a:p>
            <a:pPr algn="ctr"/>
            <a:r>
              <a:rPr lang="en-GB" altLang="en-US" sz="4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১০</a:t>
            </a:r>
            <a:r>
              <a:rPr lang="en-GB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।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তথ্য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প্রদান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en-US" altLang="en-US" sz="4800" dirty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(To give information)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এছাড়া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ভোক্তাদের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সন্তুষ্টি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অর্জনের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জন্য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বর্তমানে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মান</a:t>
            </a:r>
            <a:r>
              <a:rPr lang="bn-IN" altLang="en-US" sz="4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ব্যবস্থাপনা</a:t>
            </a:r>
            <a:r>
              <a:rPr lang="en-US" altLang="en-US" sz="4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আরো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গুরুত্বপূর্ণ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ভূমিকা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পালন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করছে</a:t>
            </a:r>
            <a:r>
              <a:rPr lang="en-GB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।</a:t>
            </a:r>
            <a:endParaRPr lang="en-GB" sz="4800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80" y="519389"/>
            <a:ext cx="88043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altLang="en-US" sz="6000" dirty="0" smtClean="0">
                <a:latin typeface="Kalpurush" pitchFamily="2" charset="0"/>
                <a:cs typeface="Kalpurush" pitchFamily="2" charset="0"/>
              </a:rPr>
              <a:t>   </a:t>
            </a:r>
            <a:r>
              <a:rPr lang="en-GB" altLang="en-US" sz="6000" dirty="0" err="1" smtClean="0">
                <a:latin typeface="Kalpurush" pitchFamily="2" charset="0"/>
                <a:cs typeface="Kalpurush" pitchFamily="2" charset="0"/>
              </a:rPr>
              <a:t>মানব্যবস্থাপনার</a:t>
            </a:r>
            <a:r>
              <a:rPr lang="en-US" altLang="en-US" sz="6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6000" dirty="0" err="1" smtClean="0">
                <a:latin typeface="Kalpurush" pitchFamily="2" charset="0"/>
                <a:cs typeface="Kalpurush" pitchFamily="2" charset="0"/>
              </a:rPr>
              <a:t>কার্যাবলী</a:t>
            </a:r>
            <a:endParaRPr lang="bn-IN" altLang="en-US" sz="6000" dirty="0" smtClean="0">
              <a:latin typeface="Kalpurush" pitchFamily="2" charset="0"/>
              <a:cs typeface="Kalpurush" pitchFamily="2" charset="0"/>
            </a:endParaRPr>
          </a:p>
          <a:p>
            <a:r>
              <a:rPr lang="bn-IN" altLang="en-US" sz="60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bn-IN" altLang="en-US" sz="6000" dirty="0" smtClean="0">
                <a:latin typeface="Kalpurush" pitchFamily="2" charset="0"/>
                <a:cs typeface="Kalpurush" pitchFamily="2" charset="0"/>
              </a:rPr>
              <a:t>        </a:t>
            </a:r>
            <a:r>
              <a:rPr lang="en-US" altLang="en-US" sz="6000" dirty="0" smtClean="0">
                <a:latin typeface="Kalpurush" pitchFamily="2" charset="0"/>
                <a:cs typeface="Kalpurush" pitchFamily="2" charset="0"/>
              </a:rPr>
              <a:t>/ </a:t>
            </a:r>
            <a:r>
              <a:rPr lang="en-GB" altLang="en-US" sz="6000" dirty="0" err="1" smtClean="0">
                <a:latin typeface="Kalpurush" pitchFamily="2" charset="0"/>
                <a:cs typeface="Kalpurush" pitchFamily="2" charset="0"/>
              </a:rPr>
              <a:t>গুরুত্ব</a:t>
            </a:r>
            <a:r>
              <a:rPr lang="en-US" altLang="en-US" sz="6000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6000" dirty="0" smtClean="0">
                <a:latin typeface="Kalpurush" pitchFamily="2" charset="0"/>
                <a:cs typeface="Kalpurush" pitchFamily="2" charset="0"/>
              </a:rPr>
            </a:b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48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6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itle 1048663"/>
          <p:cNvSpPr>
            <a:spLocks noGrp="1"/>
          </p:cNvSpPr>
          <p:nvPr>
            <p:ph type="ctrTitle"/>
          </p:nvPr>
        </p:nvSpPr>
        <p:spPr>
          <a:xfrm rot="10800000" flipV="1">
            <a:off x="986235" y="888275"/>
            <a:ext cx="7661375" cy="1449976"/>
          </a:xfrm>
        </p:spPr>
        <p:txBody>
          <a:bodyPr>
            <a:noAutofit/>
          </a:bodyPr>
          <a:lstStyle/>
          <a:p>
            <a:r>
              <a:rPr lang="en-GB" altLang="en-US" sz="6600" b="1" dirty="0" err="1" smtClean="0">
                <a:latin typeface="Kalpurush" pitchFamily="2" charset="0"/>
                <a:cs typeface="Kalpurush" pitchFamily="2" charset="0"/>
              </a:rPr>
              <a:t>সকলকে</a:t>
            </a:r>
            <a:r>
              <a:rPr lang="en-US" altLang="en-US" sz="66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6600" b="1" dirty="0" err="1" smtClean="0">
                <a:latin typeface="Kalpurush" pitchFamily="2" charset="0"/>
                <a:cs typeface="Kalpurush" pitchFamily="2" charset="0"/>
              </a:rPr>
              <a:t>ধন্যবাদ</a:t>
            </a:r>
            <a:r>
              <a:rPr lang="en-US" sz="6600" b="1" dirty="0" smtClean="0"/>
              <a:t/>
            </a:r>
            <a:br>
              <a:rPr lang="en-US" sz="6600" b="1" dirty="0" smtClean="0"/>
            </a:br>
            <a:endParaRPr lang="en-GB" sz="6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7463" y="2664822"/>
            <a:ext cx="6949439" cy="403560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07625" y="1533099"/>
            <a:ext cx="449362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6600" b="1" dirty="0" err="1" smtClean="0">
                <a:latin typeface="Kalpurush" pitchFamily="2" charset="0"/>
                <a:cs typeface="Kalpurush" pitchFamily="2" charset="0"/>
              </a:rPr>
              <a:t>আল্লাহ</a:t>
            </a:r>
            <a:r>
              <a:rPr lang="en-US" altLang="en-US" sz="66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6600" b="1" dirty="0" err="1" smtClean="0">
                <a:latin typeface="Kalpurush" pitchFamily="2" charset="0"/>
                <a:cs typeface="Kalpurush" pitchFamily="2" charset="0"/>
              </a:rPr>
              <a:t>হাফেজ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4" grpId="0"/>
      <p:bldP spid="1048664" grpId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048591"/>
          <p:cNvSpPr>
            <a:spLocks noGrp="1"/>
          </p:cNvSpPr>
          <p:nvPr>
            <p:ph type="ctrTitle"/>
          </p:nvPr>
        </p:nvSpPr>
        <p:spPr>
          <a:xfrm>
            <a:off x="3409407" y="1306286"/>
            <a:ext cx="5564776" cy="3043118"/>
          </a:xfrm>
        </p:spPr>
        <p:txBody>
          <a:bodyPr>
            <a:normAutofit fontScale="90000"/>
          </a:bodyPr>
          <a:lstStyle/>
          <a:p>
            <a:r>
              <a:rPr lang="en-US" altLang="en-US" sz="4000" dirty="0"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4000" dirty="0">
                <a:latin typeface="Kalpurush" pitchFamily="2" charset="0"/>
                <a:cs typeface="Kalpurush" pitchFamily="2" charset="0"/>
              </a:rPr>
            </a:br>
            <a:r>
              <a:rPr lang="en-GB" altLang="en-US" sz="3600" dirty="0" err="1">
                <a:latin typeface="Kalpurush" pitchFamily="2" charset="0"/>
                <a:cs typeface="Kalpurush" pitchFamily="2" charset="0"/>
              </a:rPr>
              <a:t>এবিএম</a:t>
            </a:r>
            <a:r>
              <a:rPr lang="en-US" altLang="en-US" sz="3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dirty="0" err="1">
                <a:latin typeface="Kalpurush" pitchFamily="2" charset="0"/>
                <a:cs typeface="Kalpurush" pitchFamily="2" charset="0"/>
              </a:rPr>
              <a:t>আবদুল</a:t>
            </a:r>
            <a:r>
              <a:rPr lang="en-US" altLang="en-US" sz="3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dirty="0" err="1">
                <a:latin typeface="Kalpurush" pitchFamily="2" charset="0"/>
                <a:cs typeface="Kalpurush" pitchFamily="2" charset="0"/>
              </a:rPr>
              <a:t>হাই</a:t>
            </a:r>
            <a:r>
              <a:rPr lang="en-US" altLang="en-US" sz="3600" dirty="0">
                <a:latin typeface="Kalpurush" pitchFamily="2" charset="0"/>
                <a:cs typeface="Kalpurush" pitchFamily="2" charset="0"/>
              </a:rPr>
              <a:t> </a:t>
            </a:r>
            <a:br>
              <a:rPr lang="en-US" altLang="en-US" sz="3600" dirty="0">
                <a:latin typeface="Kalpurush" pitchFamily="2" charset="0"/>
                <a:cs typeface="Kalpurush" pitchFamily="2" charset="0"/>
              </a:rPr>
            </a:br>
            <a:r>
              <a:rPr lang="en-GB" altLang="en-US" sz="3600" dirty="0" err="1">
                <a:latin typeface="Kalpurush" pitchFamily="2" charset="0"/>
                <a:cs typeface="Kalpurush" pitchFamily="2" charset="0"/>
              </a:rPr>
              <a:t>সিনিয়র</a:t>
            </a:r>
            <a:r>
              <a:rPr lang="en-US" altLang="en-US" sz="3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dirty="0" err="1">
                <a:latin typeface="Kalpurush" pitchFamily="2" charset="0"/>
                <a:cs typeface="Kalpurush" pitchFamily="2" charset="0"/>
              </a:rPr>
              <a:t>প্রভাষক</a:t>
            </a:r>
            <a:r>
              <a:rPr lang="en-US" altLang="en-US" sz="3600" dirty="0"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3600" dirty="0">
                <a:latin typeface="Kalpurush" pitchFamily="2" charset="0"/>
                <a:cs typeface="Kalpurush" pitchFamily="2" charset="0"/>
              </a:rPr>
            </a:br>
            <a:r>
              <a:rPr lang="en-GB" altLang="en-US" sz="3600" dirty="0" err="1">
                <a:latin typeface="Kalpurush" pitchFamily="2" charset="0"/>
                <a:cs typeface="Kalpurush" pitchFamily="2" charset="0"/>
              </a:rPr>
              <a:t>খোশবাস</a:t>
            </a:r>
            <a:r>
              <a:rPr lang="en-US" altLang="en-US" sz="3600" dirty="0"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dirty="0" err="1">
                <a:latin typeface="Kalpurush" pitchFamily="2" charset="0"/>
                <a:cs typeface="Kalpurush" pitchFamily="2" charset="0"/>
              </a:rPr>
              <a:t>কলেজ</a:t>
            </a:r>
            <a:r>
              <a:rPr lang="en-US" altLang="en-US" sz="3600" dirty="0"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3600" dirty="0">
                <a:latin typeface="Kalpurush" pitchFamily="2" charset="0"/>
                <a:cs typeface="Kalpurush" pitchFamily="2" charset="0"/>
              </a:rPr>
            </a:br>
            <a:r>
              <a:rPr lang="en-GB" altLang="en-US" sz="3600" dirty="0" err="1">
                <a:latin typeface="Kalpurush" pitchFamily="2" charset="0"/>
                <a:cs typeface="Kalpurush" pitchFamily="2" charset="0"/>
              </a:rPr>
              <a:t>বরুড়া</a:t>
            </a:r>
            <a:r>
              <a:rPr lang="en-US" altLang="en-US" sz="3600" dirty="0">
                <a:latin typeface="Kalpurush" pitchFamily="2" charset="0"/>
                <a:cs typeface="Kalpurush" pitchFamily="2" charset="0"/>
              </a:rPr>
              <a:t>,</a:t>
            </a:r>
            <a:r>
              <a:rPr lang="en-GB" altLang="en-US" sz="3600" dirty="0" err="1" smtClean="0">
                <a:latin typeface="Kalpurush" pitchFamily="2" charset="0"/>
                <a:cs typeface="Kalpurush" pitchFamily="2" charset="0"/>
              </a:rPr>
              <a:t>কুমিল্লা</a:t>
            </a:r>
            <a:r>
              <a:rPr lang="en-GB" altLang="en-US" sz="3600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en-GB" altLang="en-US" sz="3600" dirty="0" smtClean="0">
                <a:latin typeface="Kalpurush" pitchFamily="2" charset="0"/>
                <a:cs typeface="Kalpurush" pitchFamily="2" charset="0"/>
              </a:rPr>
            </a:br>
            <a:r>
              <a:rPr lang="en-US" altLang="en-US" sz="3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dirty="0" err="1" smtClean="0">
                <a:latin typeface="Kalpurush" pitchFamily="2" charset="0"/>
                <a:cs typeface="Kalpurush" pitchFamily="2" charset="0"/>
              </a:rPr>
              <a:t>মোবাইলঃ</a:t>
            </a:r>
            <a:r>
              <a:rPr lang="en-US" altLang="en-US" sz="3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dirty="0" smtClean="0">
                <a:latin typeface="Kalpurush" pitchFamily="2" charset="0"/>
                <a:cs typeface="Kalpurush" pitchFamily="2" charset="0"/>
              </a:rPr>
              <a:t>০১৮২২</a:t>
            </a:r>
            <a:r>
              <a:rPr lang="en-US" altLang="en-US" sz="3600" dirty="0" smtClean="0">
                <a:latin typeface="Kalpurush" pitchFamily="2" charset="0"/>
                <a:cs typeface="Kalpurush" pitchFamily="2" charset="0"/>
              </a:rPr>
              <a:t>-</a:t>
            </a:r>
            <a:r>
              <a:rPr lang="en-GB" altLang="en-US" sz="3600" dirty="0" smtClean="0">
                <a:latin typeface="Kalpurush" pitchFamily="2" charset="0"/>
                <a:cs typeface="Kalpurush" pitchFamily="2" charset="0"/>
              </a:rPr>
              <a:t>৮১১১৩১</a:t>
            </a:r>
            <a:r>
              <a:rPr lang="en-US" altLang="en-US" sz="3600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3600" dirty="0" smtClean="0">
                <a:latin typeface="Kalpurush" pitchFamily="2" charset="0"/>
                <a:cs typeface="Kalpurush" pitchFamily="2" charset="0"/>
              </a:rPr>
            </a:br>
            <a:r>
              <a:rPr lang="en-US" altLang="en-US" sz="3600" dirty="0" smtClean="0">
                <a:latin typeface="Kalpurush" pitchFamily="2" charset="0"/>
                <a:cs typeface="Kalpurush" pitchFamily="2" charset="0"/>
              </a:rPr>
              <a:t>email:haipmh86@gmail.com</a:t>
            </a:r>
            <a:endParaRPr lang="en-GB" sz="36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53613" y="357443"/>
            <a:ext cx="482215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6600" b="1" dirty="0" err="1" smtClean="0">
                <a:latin typeface="Kalpurush" pitchFamily="2" charset="0"/>
                <a:cs typeface="Kalpurush" pitchFamily="2" charset="0"/>
              </a:rPr>
              <a:t>শিক্ষক</a:t>
            </a:r>
            <a:r>
              <a:rPr lang="en-US" altLang="en-US" sz="66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6600" b="1" dirty="0" err="1" smtClean="0">
                <a:latin typeface="Kalpurush" pitchFamily="2" charset="0"/>
                <a:cs typeface="Kalpurush" pitchFamily="2" charset="0"/>
              </a:rPr>
              <a:t>পরিচিতি</a:t>
            </a:r>
            <a:endParaRPr lang="en-US" sz="6600" b="1" dirty="0"/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96389" y="1162594"/>
            <a:ext cx="3252652" cy="5460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048593"/>
          <p:cNvSpPr>
            <a:spLocks noGrp="1"/>
          </p:cNvSpPr>
          <p:nvPr>
            <p:ph type="ctrTitle"/>
          </p:nvPr>
        </p:nvSpPr>
        <p:spPr>
          <a:xfrm>
            <a:off x="868679" y="4271553"/>
            <a:ext cx="7772400" cy="175905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4000" dirty="0"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4000" dirty="0">
                <a:latin typeface="Kalpurush" pitchFamily="2" charset="0"/>
                <a:cs typeface="Kalpurush" pitchFamily="2" charset="0"/>
              </a:rPr>
            </a:br>
            <a:r>
              <a:rPr lang="en-GB" altLang="en-US" sz="40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বিষয়ঃ</a:t>
            </a:r>
            <a: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0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উৎপাদন</a:t>
            </a:r>
            <a: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0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ব্যবস্থাপনা</a:t>
            </a:r>
            <a: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ও</a:t>
            </a:r>
            <a: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0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বিপণন</a:t>
            </a:r>
            <a: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১ম</a:t>
            </a:r>
            <a: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0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পত্র</a:t>
            </a:r>
            <a: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en-GB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অধ্যায়ঃ৭ম</a:t>
            </a:r>
            <a: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( </a:t>
            </a:r>
            <a:r>
              <a:rPr lang="en-GB" altLang="en-US" sz="40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মান</a:t>
            </a:r>
            <a: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0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ব্যবস্থাপনা</a:t>
            </a:r>
            <a: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)</a:t>
            </a:r>
            <a:b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en-GB" altLang="en-US" sz="40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শ্রেণিঃ</a:t>
            </a:r>
            <a: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0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একাদশ</a:t>
            </a:r>
            <a: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/</a:t>
            </a:r>
            <a:r>
              <a:rPr lang="en-GB" altLang="en-US" sz="40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দ্বাদশ</a:t>
            </a:r>
            <a:endParaRPr lang="en-GB" sz="4000" b="1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48703" y="409693"/>
            <a:ext cx="399981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6600" b="1" dirty="0" err="1" smtClean="0">
                <a:latin typeface="Kalpurush" pitchFamily="2" charset="0"/>
                <a:cs typeface="Kalpurush" pitchFamily="2" charset="0"/>
              </a:rPr>
              <a:t>পাঠ</a:t>
            </a:r>
            <a:r>
              <a:rPr lang="en-US" altLang="en-US" sz="66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6600" b="1" dirty="0" err="1" smtClean="0">
                <a:latin typeface="Kalpurush" pitchFamily="2" charset="0"/>
                <a:cs typeface="Kalpurush" pitchFamily="2" charset="0"/>
              </a:rPr>
              <a:t>পরিচিতি</a:t>
            </a:r>
            <a:endParaRPr lang="en-US" sz="6600" b="1" dirty="0"/>
          </a:p>
        </p:txBody>
      </p:sp>
      <p:pic>
        <p:nvPicPr>
          <p:cNvPr id="4" name="Picture 2" descr="F:\FLOWERS\বিভিন্ন ফুল\PF_15_A924_MINIMAL_VA0325_W1_S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2857" y="1423851"/>
            <a:ext cx="5995852" cy="2769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4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048595"/>
          <p:cNvSpPr>
            <a:spLocks noGrp="1"/>
          </p:cNvSpPr>
          <p:nvPr>
            <p:ph type="ctrTitle"/>
          </p:nvPr>
        </p:nvSpPr>
        <p:spPr>
          <a:xfrm>
            <a:off x="274320" y="2664824"/>
            <a:ext cx="8477795" cy="3017521"/>
          </a:xfrm>
        </p:spPr>
        <p:txBody>
          <a:bodyPr>
            <a:noAutofit/>
          </a:bodyPr>
          <a:lstStyle/>
          <a:p>
            <a:pPr algn="l"/>
            <a:r>
              <a:rPr lang="bn-IN" altLang="en-US" sz="5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১।</a:t>
            </a:r>
            <a:r>
              <a:rPr lang="bn-IN" altLang="en-US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মান</a:t>
            </a:r>
            <a:r>
              <a:rPr lang="bn-IN" altLang="en-US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ব্যবস্থাপনা</a:t>
            </a:r>
            <a:r>
              <a:rPr lang="en-US" altLang="en-US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en-US" altLang="en-US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২। </a:t>
            </a:r>
            <a:r>
              <a:rPr lang="en-GB" altLang="en-US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মানব্যবস্থাপনার</a:t>
            </a:r>
            <a:r>
              <a:rPr lang="en-US" altLang="en-US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বৈশিষ্ট্য</a:t>
            </a:r>
            <a:r>
              <a:rPr lang="en-US" altLang="en-US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en-US" altLang="en-US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৩।</a:t>
            </a:r>
            <a:r>
              <a:rPr lang="bn-IN" altLang="en-US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মানব্যবস্থাপনার</a:t>
            </a:r>
            <a:r>
              <a:rPr lang="en-US" altLang="en-US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কার্যাবলী</a:t>
            </a:r>
            <a:r>
              <a:rPr lang="en-US" altLang="en-US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/</a:t>
            </a:r>
            <a:r>
              <a:rPr lang="en-GB" altLang="en-US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গুরুত্ব</a:t>
            </a:r>
            <a:endParaRPr lang="en-GB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47514" y="684014"/>
            <a:ext cx="382829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6600" b="1" dirty="0" err="1" smtClean="0">
                <a:latin typeface="Kalpurush" pitchFamily="2" charset="0"/>
                <a:cs typeface="Kalpurush" pitchFamily="2" charset="0"/>
              </a:rPr>
              <a:t>পাঠ</a:t>
            </a:r>
            <a:r>
              <a:rPr lang="en-US" altLang="en-US" sz="66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6600" b="1" dirty="0" err="1" smtClean="0">
                <a:latin typeface="Kalpurush" pitchFamily="2" charset="0"/>
                <a:cs typeface="Kalpurush" pitchFamily="2" charset="0"/>
              </a:rPr>
              <a:t>ঘোষণাঃ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6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048597"/>
          <p:cNvSpPr>
            <a:spLocks noGrp="1"/>
          </p:cNvSpPr>
          <p:nvPr>
            <p:ph type="ctrTitle"/>
          </p:nvPr>
        </p:nvSpPr>
        <p:spPr>
          <a:xfrm>
            <a:off x="0" y="2913017"/>
            <a:ext cx="8673738" cy="2566597"/>
          </a:xfrm>
        </p:spPr>
        <p:txBody>
          <a:bodyPr>
            <a:normAutofit fontScale="90000"/>
          </a:bodyPr>
          <a:lstStyle/>
          <a:p>
            <a:r>
              <a:rPr lang="en-US" altLang="en-US" sz="4000" dirty="0"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4000" dirty="0">
                <a:latin typeface="Kalpurush" pitchFamily="2" charset="0"/>
                <a:cs typeface="Kalpurush" pitchFamily="2" charset="0"/>
              </a:rPr>
            </a:br>
            <a:r>
              <a:rPr lang="en-GB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১।</a:t>
            </a:r>
            <a: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0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মানব্যবস্থাপনার</a:t>
            </a:r>
            <a: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0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ধারনা</a:t>
            </a:r>
            <a: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0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ব্যাখ্যা</a:t>
            </a:r>
            <a: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0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0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পারবে</a:t>
            </a:r>
            <a:r>
              <a:rPr lang="en-GB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।</a:t>
            </a:r>
            <a: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en-GB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২।</a:t>
            </a:r>
            <a: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0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মান</a:t>
            </a:r>
            <a: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0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ব্যবস্থাপনার</a:t>
            </a:r>
            <a: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0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বৈশিষ্ট্য</a:t>
            </a:r>
            <a: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0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ব্যাখ্যা</a:t>
            </a:r>
            <a: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0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0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পারবে</a:t>
            </a:r>
            <a:r>
              <a:rPr lang="en-GB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।</a:t>
            </a:r>
            <a: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en-GB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৩।</a:t>
            </a:r>
            <a: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0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মান</a:t>
            </a:r>
            <a: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0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ব্যবস্থাপনার</a:t>
            </a:r>
            <a: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0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কার্যাবলী</a:t>
            </a:r>
            <a: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/</a:t>
            </a:r>
            <a:r>
              <a:rPr lang="en-GB" altLang="en-US" sz="40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গুরুত্ব</a:t>
            </a:r>
            <a: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0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বিশ্লেষণ</a:t>
            </a:r>
            <a: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0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000" b="1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পারবে</a:t>
            </a:r>
            <a:r>
              <a:rPr lang="en-GB" altLang="en-US" sz="4000" b="1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।</a:t>
            </a:r>
            <a:endParaRPr lang="en-GB" sz="4000" b="1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81051" y="305191"/>
            <a:ext cx="542108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6600" b="1" dirty="0" err="1" smtClean="0">
                <a:latin typeface="Kalpurush" pitchFamily="2" charset="0"/>
                <a:cs typeface="Kalpurush" pitchFamily="2" charset="0"/>
              </a:rPr>
              <a:t>শিখণফল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0"/>
                                        <p:tgtEl>
                                          <p:spTgt spid="104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8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048599"/>
          <p:cNvSpPr>
            <a:spLocks noGrp="1"/>
          </p:cNvSpPr>
          <p:nvPr>
            <p:ph type="ctrTitle"/>
          </p:nvPr>
        </p:nvSpPr>
        <p:spPr>
          <a:xfrm>
            <a:off x="0" y="2481942"/>
            <a:ext cx="9144000" cy="2717074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en-US" sz="36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ভোক্তাদের</a:t>
            </a:r>
            <a:r>
              <a:rPr lang="en-US" altLang="en-US" sz="36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প্রত্যাশা</a:t>
            </a:r>
            <a:r>
              <a:rPr lang="en-US" altLang="en-US" sz="36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অনুযায়ী</a:t>
            </a:r>
            <a:r>
              <a:rPr lang="en-US" altLang="en-US" sz="36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পণ্যের</a:t>
            </a:r>
            <a:r>
              <a:rPr lang="en-US" altLang="en-US" sz="36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মান</a:t>
            </a:r>
            <a:r>
              <a:rPr lang="en-US" altLang="en-US" sz="36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নির্ধারন</a:t>
            </a:r>
            <a:r>
              <a:rPr lang="en-US" altLang="en-US" sz="36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,</a:t>
            </a:r>
            <a:r>
              <a:rPr lang="en-GB" altLang="en-US" sz="36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মান</a:t>
            </a:r>
            <a:r>
              <a:rPr lang="en-US" altLang="en-US" sz="36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সংরক্ষণ</a:t>
            </a:r>
            <a:r>
              <a:rPr lang="en-US" altLang="en-US" sz="36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ও</a:t>
            </a:r>
            <a:r>
              <a:rPr lang="en-US" altLang="en-US" sz="36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উন্নয়ন</a:t>
            </a:r>
            <a:r>
              <a:rPr lang="en-US" altLang="en-US" sz="36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এবং</a:t>
            </a:r>
            <a:r>
              <a:rPr lang="en-US" altLang="en-US" sz="36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মান</a:t>
            </a:r>
            <a:r>
              <a:rPr lang="en-US" altLang="en-US" sz="36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নিয়ন্ত্রণের</a:t>
            </a:r>
            <a:r>
              <a:rPr lang="en-US" altLang="en-US" sz="36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যাবতীয়</a:t>
            </a:r>
            <a:r>
              <a:rPr lang="en-US" altLang="en-US" sz="36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কার্যক্রমকে</a:t>
            </a:r>
            <a:r>
              <a:rPr lang="en-US" altLang="en-US" sz="36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মানব্যবস্থাপনা</a:t>
            </a:r>
            <a:r>
              <a:rPr lang="en-US" altLang="en-US" sz="36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বলে</a:t>
            </a:r>
            <a:r>
              <a:rPr lang="en-GB" altLang="en-US" sz="36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।</a:t>
            </a:r>
            <a:r>
              <a:rPr lang="en-US" altLang="en-US" sz="36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36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en-GB" altLang="en-US" sz="36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মান</a:t>
            </a:r>
            <a:r>
              <a:rPr lang="en-US" altLang="en-US" sz="36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ব্যবস্থাপনা</a:t>
            </a:r>
            <a:r>
              <a:rPr lang="en-US" altLang="en-US" sz="36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তিনটি</a:t>
            </a:r>
            <a:r>
              <a:rPr lang="en-US" altLang="en-US" sz="36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নীতির</a:t>
            </a:r>
            <a:r>
              <a:rPr lang="en-US" altLang="en-US" sz="36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উপর</a:t>
            </a:r>
            <a:r>
              <a:rPr lang="en-US" altLang="en-US" sz="36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গুরুত্ব</a:t>
            </a:r>
            <a:r>
              <a:rPr lang="en-US" altLang="en-US" sz="36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দেয়।এগুলো</a:t>
            </a:r>
            <a:r>
              <a:rPr lang="en-US" altLang="en-US" sz="36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হলো</a:t>
            </a:r>
            <a:r>
              <a:rPr lang="en-US" altLang="en-US" sz="36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- </a:t>
            </a:r>
            <a:r>
              <a:rPr lang="bn-IN" altLang="en-US" sz="36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bn-IN" altLang="en-US" sz="36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endParaRPr lang="en-GB" sz="3600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45306" y="357443"/>
            <a:ext cx="519405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7200" b="1" dirty="0" err="1" smtClean="0">
                <a:latin typeface="Kalpurush" pitchFamily="2" charset="0"/>
                <a:cs typeface="Kalpurush" pitchFamily="2" charset="0"/>
              </a:rPr>
              <a:t>মান</a:t>
            </a:r>
            <a:r>
              <a:rPr lang="bn-IN" altLang="en-US" sz="7200" b="1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7200" b="1" dirty="0" err="1" smtClean="0">
                <a:latin typeface="Kalpurush" pitchFamily="2" charset="0"/>
                <a:cs typeface="Kalpurush" pitchFamily="2" charset="0"/>
              </a:rPr>
              <a:t>ব্যবস্থাপনাঃ</a:t>
            </a:r>
            <a:endParaRPr lang="en-US" sz="7200" b="1" dirty="0"/>
          </a:p>
        </p:txBody>
      </p:sp>
      <p:sp>
        <p:nvSpPr>
          <p:cNvPr id="4" name="Rectangle 3"/>
          <p:cNvSpPr/>
          <p:nvPr/>
        </p:nvSpPr>
        <p:spPr>
          <a:xfrm>
            <a:off x="561703" y="4586890"/>
            <a:ext cx="761564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১।</a:t>
            </a:r>
            <a:r>
              <a:rPr lang="en-US" altLang="en-US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b="1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ক্রেতা</a:t>
            </a:r>
            <a:r>
              <a:rPr lang="en-US" altLang="en-US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b="1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সন্তুষ্টি</a:t>
            </a:r>
            <a:r>
              <a:rPr lang="en-US" altLang="en-US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en-US" altLang="en-US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     </a:t>
            </a:r>
            <a:r>
              <a:rPr lang="en-GB" altLang="en-US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২।</a:t>
            </a:r>
            <a:r>
              <a:rPr lang="en-US" altLang="en-US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b="1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কর্মীদের</a:t>
            </a:r>
            <a:r>
              <a:rPr lang="en-US" altLang="en-US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b="1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সম্পৃক্ততা</a:t>
            </a:r>
            <a:r>
              <a:rPr lang="en-US" altLang="en-US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en-US" altLang="en-US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           </a:t>
            </a:r>
            <a:r>
              <a:rPr lang="en-GB" altLang="en-US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৩।</a:t>
            </a:r>
            <a:r>
              <a:rPr lang="en-US" altLang="en-US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b="1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মানের</a:t>
            </a:r>
            <a:r>
              <a:rPr lang="en-US" altLang="en-US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b="1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ধারাবাহিক</a:t>
            </a:r>
            <a:r>
              <a:rPr lang="en-US" altLang="en-US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3600" b="1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উন্নয়</a:t>
            </a:r>
            <a:r>
              <a:rPr lang="en-US" altLang="en-US" sz="3600" b="1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ন।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0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048601"/>
          <p:cNvSpPr>
            <a:spLocks noGrp="1"/>
          </p:cNvSpPr>
          <p:nvPr>
            <p:ph type="ctrTitle"/>
          </p:nvPr>
        </p:nvSpPr>
        <p:spPr>
          <a:xfrm>
            <a:off x="496389" y="2717073"/>
            <a:ext cx="7328263" cy="3177657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en-GB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১।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আধুনিক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দর্শন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bn-IN" altLang="en-US" sz="4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    </a:t>
            </a:r>
            <a:r>
              <a:rPr lang="en-GB" altLang="en-US" sz="4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২</a:t>
            </a:r>
            <a:r>
              <a:rPr lang="bn-IN" altLang="en-US" sz="4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। </a:t>
            </a:r>
            <a:r>
              <a:rPr lang="en-GB" altLang="en-US" sz="48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গ্রাহক</a:t>
            </a:r>
            <a:r>
              <a:rPr lang="en-US" altLang="en-US" sz="4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সন্তুষ্টি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বিধান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bn-IN" altLang="en-US" sz="4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        </a:t>
            </a:r>
            <a:r>
              <a:rPr lang="en-GB" altLang="en-US" sz="4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৩।</a:t>
            </a:r>
            <a:r>
              <a:rPr lang="bn-IN" altLang="en-US" sz="4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মানের</a:t>
            </a:r>
            <a:r>
              <a:rPr lang="en-US" altLang="en-US" sz="4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ধারাবাহিক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উন্নয়</a:t>
            </a:r>
            <a:r>
              <a:rPr lang="en-US" altLang="en-US" dirty="0">
                <a:solidFill>
                  <a:srgbClr val="002060"/>
                </a:solidFill>
              </a:rPr>
              <a:t/>
            </a:r>
            <a:br>
              <a:rPr lang="en-US" altLang="en-US" dirty="0">
                <a:solidFill>
                  <a:srgbClr val="002060"/>
                </a:solidFill>
              </a:rPr>
            </a:b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7572" y="710141"/>
            <a:ext cx="75376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sz="5400" dirty="0" err="1" smtClean="0">
                <a:latin typeface="Kalpurush" pitchFamily="2" charset="0"/>
                <a:cs typeface="Kalpurush" pitchFamily="2" charset="0"/>
              </a:rPr>
              <a:t>মান</a:t>
            </a:r>
            <a:r>
              <a:rPr lang="en-US" altLang="en-US" sz="5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 smtClean="0">
                <a:latin typeface="Kalpurush" pitchFamily="2" charset="0"/>
                <a:cs typeface="Kalpurush" pitchFamily="2" charset="0"/>
              </a:rPr>
              <a:t>ব্যবস্থাপনার</a:t>
            </a:r>
            <a:r>
              <a:rPr lang="en-US" altLang="en-US" sz="5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 smtClean="0">
                <a:latin typeface="Kalpurush" pitchFamily="2" charset="0"/>
                <a:cs typeface="Kalpurush" pitchFamily="2" charset="0"/>
              </a:rPr>
              <a:t>বৈশিষ্ট্য</a:t>
            </a:r>
            <a:r>
              <a:rPr lang="en-US" altLang="en-US" sz="5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 smtClean="0">
                <a:latin typeface="Kalpurush" pitchFamily="2" charset="0"/>
                <a:cs typeface="Kalpurush" pitchFamily="2" charset="0"/>
              </a:rPr>
              <a:t>সমূহঃ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048602"/>
          <p:cNvSpPr>
            <a:spLocks noGrp="1"/>
          </p:cNvSpPr>
          <p:nvPr>
            <p:ph type="ctrTitle"/>
          </p:nvPr>
        </p:nvSpPr>
        <p:spPr>
          <a:xfrm>
            <a:off x="169817" y="3892733"/>
            <a:ext cx="8974183" cy="3327898"/>
          </a:xfrm>
        </p:spPr>
        <p:txBody>
          <a:bodyPr>
            <a:noAutofit/>
          </a:bodyPr>
          <a:lstStyle/>
          <a:p>
            <a:pPr algn="ctr"/>
            <a:r>
              <a:rPr lang="bn-IN" altLang="en-US" sz="4800" dirty="0" smtClean="0">
                <a:latin typeface="Kalpurush" pitchFamily="2" charset="0"/>
                <a:cs typeface="Kalpurush" pitchFamily="2" charset="0"/>
              </a:rPr>
              <a:t>       </a:t>
            </a:r>
            <a:r>
              <a:rPr lang="en-GB" altLang="en-US" sz="4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৪।</a:t>
            </a:r>
            <a:r>
              <a:rPr lang="bn-IN" altLang="en-US" sz="4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মান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,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ডিজাইন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,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স্থায়িত্ব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ইত্যাদি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বিষয়কে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বিবেচনা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en-GB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৫।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গ্রাহক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সেবা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প্রদান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bn-IN" altLang="en-US" sz="4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      </a:t>
            </a:r>
            <a:r>
              <a:rPr lang="en-GB" altLang="en-US" sz="48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৬</a:t>
            </a:r>
            <a:r>
              <a:rPr lang="en-GB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।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ব্যবস্থাপনা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দক্ষতার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উপর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48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গুরুত্বারোপ</a:t>
            </a:r>
            <a: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altLang="en-US" sz="48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endParaRPr lang="en-GB" sz="4800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8385" y="827705"/>
            <a:ext cx="75376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sz="5400" dirty="0" err="1" smtClean="0">
                <a:latin typeface="Kalpurush" pitchFamily="2" charset="0"/>
                <a:cs typeface="Kalpurush" pitchFamily="2" charset="0"/>
              </a:rPr>
              <a:t>মান</a:t>
            </a:r>
            <a:r>
              <a:rPr lang="en-US" altLang="en-US" sz="5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 smtClean="0">
                <a:latin typeface="Kalpurush" pitchFamily="2" charset="0"/>
                <a:cs typeface="Kalpurush" pitchFamily="2" charset="0"/>
              </a:rPr>
              <a:t>ব্যবস্থাপনার</a:t>
            </a:r>
            <a:r>
              <a:rPr lang="en-US" altLang="en-US" sz="5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 smtClean="0">
                <a:latin typeface="Kalpurush" pitchFamily="2" charset="0"/>
                <a:cs typeface="Kalpurush" pitchFamily="2" charset="0"/>
              </a:rPr>
              <a:t>বৈশিষ্ট্য</a:t>
            </a:r>
            <a:r>
              <a:rPr lang="en-US" altLang="en-US" sz="54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 smtClean="0">
                <a:latin typeface="Kalpurush" pitchFamily="2" charset="0"/>
                <a:cs typeface="Kalpurush" pitchFamily="2" charset="0"/>
              </a:rPr>
              <a:t>সমূহঃ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3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048603"/>
          <p:cNvSpPr>
            <a:spLocks noGrp="1"/>
          </p:cNvSpPr>
          <p:nvPr>
            <p:ph type="ctrTitle"/>
          </p:nvPr>
        </p:nvSpPr>
        <p:spPr>
          <a:xfrm>
            <a:off x="222069" y="3278779"/>
            <a:ext cx="8921931" cy="3905793"/>
          </a:xfrm>
        </p:spPr>
        <p:txBody>
          <a:bodyPr>
            <a:normAutofit fontScale="90000"/>
          </a:bodyPr>
          <a:lstStyle/>
          <a:p>
            <a:pPr algn="l"/>
            <a:r>
              <a:rPr lang="en-GB" altLang="en-US" sz="54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মান</a:t>
            </a:r>
            <a:r>
              <a:rPr lang="en-US" altLang="en-US" sz="5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ব্যবস্থাপনা</a:t>
            </a:r>
            <a:r>
              <a:rPr lang="en-US" altLang="en-US" sz="5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সামগ্রিক</a:t>
            </a:r>
            <a:r>
              <a:rPr lang="en-US" altLang="en-US" sz="5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ব্যবস্থাপনার</a:t>
            </a:r>
            <a:r>
              <a:rPr lang="en-US" altLang="en-US" sz="5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একটি</a:t>
            </a:r>
            <a:r>
              <a:rPr lang="en-US" altLang="en-US" sz="5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শাখা</a:t>
            </a:r>
            <a:r>
              <a:rPr lang="en-US" altLang="en-US" sz="5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হওয়া</a:t>
            </a:r>
            <a:r>
              <a:rPr lang="en-US" altLang="en-US" sz="5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সত্ত্বেও</a:t>
            </a:r>
            <a:r>
              <a:rPr lang="en-US" altLang="en-US" sz="5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এর</a:t>
            </a:r>
            <a:r>
              <a:rPr lang="en-US" altLang="en-US" sz="5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এমন</a:t>
            </a:r>
            <a:r>
              <a:rPr lang="en-US" altLang="en-US" sz="5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কিছু</a:t>
            </a:r>
            <a:r>
              <a:rPr lang="en-US" altLang="en-US" sz="5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স্বতন্ত্র</a:t>
            </a:r>
            <a:r>
              <a:rPr lang="en-US" altLang="en-US" sz="5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বৈশিষ্ট্য</a:t>
            </a:r>
            <a:r>
              <a:rPr lang="en-US" altLang="en-US" sz="5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বিদ্যমান</a:t>
            </a:r>
            <a:r>
              <a:rPr lang="en-US" altLang="en-US" sz="5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যার</a:t>
            </a:r>
            <a:r>
              <a:rPr lang="en-US" altLang="en-US" sz="5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সাহায্যে</a:t>
            </a:r>
            <a:r>
              <a:rPr lang="en-US" altLang="en-US" sz="5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এব্যবস্থাপনাকে</a:t>
            </a:r>
            <a:r>
              <a:rPr lang="en-US" altLang="en-US" sz="5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যেকোন</a:t>
            </a:r>
            <a:r>
              <a:rPr lang="en-US" altLang="en-US" sz="5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ব্যবস্থাপনা</a:t>
            </a:r>
            <a:r>
              <a:rPr lang="en-US" altLang="en-US" sz="5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হতে</a:t>
            </a:r>
            <a:r>
              <a:rPr lang="en-US" altLang="en-US" sz="5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সহজে</a:t>
            </a:r>
            <a:r>
              <a:rPr lang="en-US" altLang="en-US" sz="5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পৃথক</a:t>
            </a:r>
            <a:r>
              <a:rPr lang="en-US" altLang="en-US" sz="5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করা</a:t>
            </a:r>
            <a:r>
              <a:rPr lang="en-US" altLang="en-US" sz="5400" dirty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GB" altLang="en-US" sz="5400" dirty="0" err="1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যায়</a:t>
            </a:r>
            <a:r>
              <a:rPr lang="en-GB" altLang="en-US" sz="5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।</a:t>
            </a:r>
            <a:r>
              <a:rPr lang="bn-IN" altLang="en-US" sz="5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bn-IN" altLang="en-US" sz="5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endParaRPr lang="en-GB" sz="5400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4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95</TotalTime>
  <Words>121</Words>
  <Application>WPS Office</Application>
  <PresentationFormat>On-screen Show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Foundry</vt:lpstr>
      <vt:lpstr>আজকের পাঠে সকলকে স্বাগতম</vt:lpstr>
      <vt:lpstr> এবিএম আবদুল হাই  সিনিয়র প্রভাষক খোশবাস কলেজ বরুড়া,কুমিল্লা  মোবাইলঃ ০১৮২২-৮১১১৩১ email:haipmh86@gmail.com</vt:lpstr>
      <vt:lpstr> বিষয়ঃ উৎপাদন ব্যবস্থাপনা ও বিপণন ১ম পত্র অধ্যায়ঃ৭ম( মান ব্যবস্থাপনা) শ্রেণিঃ একাদশ/দ্বাদশ</vt:lpstr>
      <vt:lpstr> ১। মান ব্যবস্থাপনা  ২। মানব্যবস্থাপনার বৈশিষ্ট্য  ৩। মানব্যবস্থাপনার কার্যাবলী/গুরুত্ব</vt:lpstr>
      <vt:lpstr> ১। মানব্যবস্থাপনার ধারনা ব্যাখ্যা করতে পারবে। ২। মান ব্যবস্থাপনার বৈশিষ্ট্য ব্যাখ্যা করতে পারবে। ৩। মান ব্যবস্থাপনার কার্যাবলী/গুরুত্ব বিশ্লেষণ করতে পারবে।</vt:lpstr>
      <vt:lpstr>ভোক্তাদের প্রত্যাশা অনুযায়ী পণ্যের মান নির্ধারন,মান সংরক্ষণ ও উন্নয়ন এবং মান নিয়ন্ত্রণের যাবতীয় কার্যক্রমকে মানব্যবস্থাপনা বলে। মান ব্যবস্থাপনা তিনটি নীতির উপর গুরুত্ব দেয়।এগুলো হলো-  </vt:lpstr>
      <vt:lpstr> ১। আধুনিক দর্শন      ২। গ্রাহক সন্তুষ্টি বিধান          ৩। মানের ধারাবাহিক উন্নয় </vt:lpstr>
      <vt:lpstr>       ৪। মান,ডিজাইন,স্থায়িত্ব ইত্যাদি বিষয়কে বিবেচনা করা ৫। গ্রাহক সেবা প্রদান        ৬। ব্যবস্থাপনা দক্ষতার উপর গুরুত্বারোপ </vt:lpstr>
      <vt:lpstr>মান ব্যবস্থাপনা সামগ্রিক ব্যবস্থাপনার একটি শাখা হওয়া সত্ত্বেও এর এমন কিছু স্বতন্ত্র বৈশিষ্ট্য বিদ্যমান যার সাহায্যে এব্যবস্থাপনাকে যেকোন ব্যবস্থাপনা হতে সহজে পৃথক করা যায়। </vt:lpstr>
      <vt:lpstr>১। মান নির্ধারণ (Fixation of Standard)         ২। উপকরণ সংগ্রহকরণ (Collection of Elements) ৩। নকশাকরণ (Designing)</vt:lpstr>
      <vt:lpstr>            ৪। উৎপাদন কার্য পরিচালনা (To Operate Pduction function)    ৫। যোগাযোগ রক্ষা (To maintain Communication) ৬।প্রেষণা দান (To give motivation)</vt:lpstr>
      <vt:lpstr> ৭। প্রশিক্ষণদান         (To give Training) ৮। মাননিয়ন্ত্রন       (Quality Control)      ৯।গবেষণা ও উন্নয় (Research and Development)</vt:lpstr>
      <vt:lpstr>১০। তথ্য প্রদান (To give information) এছাড়া ভোক্তাদের সন্তুষ্টি অর্জনের জন্য বর্তমানে মান ব্যবস্থাপনা আরো গুরুত্বপূর্ণ ভূমিকা পালন করছে।</vt:lpstr>
      <vt:lpstr>সকলকে 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পাঠে সকলকে স্বাগতম</dc:title>
  <dc:creator>SM-J700H</dc:creator>
  <cp:lastModifiedBy>ABM ABDUL HAI</cp:lastModifiedBy>
  <cp:revision>34</cp:revision>
  <dcterms:created xsi:type="dcterms:W3CDTF">2015-05-10T21:30:45Z</dcterms:created>
  <dcterms:modified xsi:type="dcterms:W3CDTF">2020-06-07T12:54:16Z</dcterms:modified>
</cp:coreProperties>
</file>