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7" r:id="rId4"/>
    <p:sldId id="275" r:id="rId5"/>
    <p:sldId id="279" r:id="rId6"/>
    <p:sldId id="276" r:id="rId7"/>
    <p:sldId id="264" r:id="rId8"/>
    <p:sldId id="274" r:id="rId9"/>
    <p:sldId id="265" r:id="rId10"/>
    <p:sldId id="263" r:id="rId11"/>
    <p:sldId id="262" r:id="rId12"/>
    <p:sldId id="268" r:id="rId13"/>
    <p:sldId id="261" r:id="rId14"/>
    <p:sldId id="260" r:id="rId15"/>
    <p:sldId id="259" r:id="rId16"/>
    <p:sldId id="267" r:id="rId17"/>
    <p:sldId id="258" r:id="rId18"/>
    <p:sldId id="25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0217F-F666-427D-9EB1-7E9249318282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ECB79-0805-404A-82FA-9372E0A4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2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CB79-0805-404A-82FA-9372E0A414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6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6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3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FDCA-0103-4A83-88B6-6CC4AAA04971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62D1A-7114-4678-A425-149957CA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2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ifurkader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53"/>
            </a:avLst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403"/>
            </a:avLst>
          </a:prstGeom>
          <a:solidFill>
            <a:srgbClr val="00B05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71599" y="591403"/>
            <a:ext cx="5895833" cy="15421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8452" y="640140"/>
            <a:ext cx="4722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/>
              <a:t>স্বাগতম</a:t>
            </a:r>
            <a:r>
              <a:rPr lang="en-US" sz="9600" dirty="0" smtClean="0"/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81000" y="2397611"/>
            <a:ext cx="8382000" cy="415558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609600"/>
            <a:ext cx="2138766" cy="6354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4496" y="609600"/>
            <a:ext cx="2138766" cy="6354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970" y="609600"/>
            <a:ext cx="2138766" cy="6354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715" y="2255002"/>
            <a:ext cx="2138766" cy="984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সাম্য</a:t>
            </a: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624" y="3691586"/>
            <a:ext cx="2138766" cy="984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ভুখারি</a:t>
            </a:r>
            <a:endParaRPr lang="en-US" sz="1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1370" y="5069305"/>
            <a:ext cx="2138766" cy="9785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C:\Users\DOEL\Desktop\11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538" y="2060721"/>
            <a:ext cx="2062102" cy="122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DOEL\Desktop\11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789" y="3502616"/>
            <a:ext cx="2136904" cy="128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DOEL\Desktop\9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747" y="4973052"/>
            <a:ext cx="2165685" cy="118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685295" y="2250297"/>
            <a:ext cx="2138766" cy="10073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সমতা 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0779" y="3709260"/>
            <a:ext cx="2358188" cy="9841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ক্ষুধার্ত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46821" y="5074897"/>
            <a:ext cx="2374232" cy="10073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পুরোহিত  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1800" y="381000"/>
            <a:ext cx="30877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301838" y="1524000"/>
            <a:ext cx="5339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শব্দ দুটি দিয়ে বাক্য তৈরি কর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5552" y="2654710"/>
            <a:ext cx="3731343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সাম্য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50805" y="3746091"/>
            <a:ext cx="3731341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পুরুত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" y="2684208"/>
            <a:ext cx="144534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0494" y="3687097"/>
            <a:ext cx="1342103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4563979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বিশ্লেষণ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97268"/>
            <a:ext cx="3913322" cy="4618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গাহি সাম্যের গান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চেয়ে বড কিছু নাই,নহে কিছু মহীয়ান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নাই দেশ-কাল-পাত্রের ভেদ,অভেদ ধর্মজাতি,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 দেশে সব কালে ঘরে-ঘরে তিনি মানুষের জ্ঞাতি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4" descr="C:\Users\DOEL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016" y="4724399"/>
            <a:ext cx="3080085" cy="136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DOEL\Desktop\crist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6" y="1460751"/>
            <a:ext cx="3076325" cy="155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DOEL\Desktop\0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050" y="3119082"/>
            <a:ext cx="3071810" cy="160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" y="685800"/>
            <a:ext cx="4038600" cy="5939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‘পূজারী,দুয়ার খোলো,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ক্ষুধার ঠাকুর দাঁড়ায়ে দুয়ারে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পূজার সময় হলো!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স্বপন দেখিয়া আকুল পূজারী খুলিল ভজনালয়,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দেবতার বরে আজ রাজা-টাজা হয়ে যা বে নিশ্চয়!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জীর্ণ-বস্ত্র শীর্ণ-গাত্র,ক্ষুধায় কণ্ঠ ক্ষীণ-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ডাকিল পান্থ, ‘দ্বার খোলো বাবা, খাইনি তো সাত দিন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!’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DOEL\Desktop\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60" y="1287880"/>
            <a:ext cx="3462088" cy="236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OEL\Desktop\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418" y="3810000"/>
            <a:ext cx="3513221" cy="264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26605" y="685800"/>
            <a:ext cx="4146884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‘ঐ মন্দির পুজারীর,হায় দেবতা,তোমার নয়!’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মসজিদে কাল শিরনি আছিল,অঢেল গোস্ত রুটি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বাঁচিয়া গিয়াছে,মোল্লা সাহেব হেসে তাই কুটি কুটি,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 সময় এলো মুসাফির গায়ে আজারির চিন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বলে,বাবা,আমি ভুখা ফাকা আছি আজ নিয়ে সাত দিন! 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DOEL\Desktop\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84" y="475915"/>
            <a:ext cx="4242134" cy="27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OEL\Desktop\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701" y="3018054"/>
            <a:ext cx="4251158" cy="341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itchFamily="2" charset="0"/>
                <a:cs typeface="NikoshBAN" pitchFamily="2" charset="0"/>
              </a:rPr>
              <a:t>দলীয়কাজ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206" y="1600201"/>
            <a:ext cx="8229600" cy="2590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NikoshBAN" pitchFamily="2" charset="0"/>
                <a:ea typeface="Dotum" pitchFamily="34" charset="-127"/>
                <a:cs typeface="NikoshBAN" pitchFamily="2" charset="0"/>
              </a:rPr>
              <a:t>‘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ea typeface="Dotum" pitchFamily="34" charset="-127"/>
                <a:cs typeface="NikoshBAN" pitchFamily="2" charset="0"/>
              </a:rPr>
              <a:t>আশিটা বছর কাটিয়া গেল,আমি ডাকিনি তোমায় কভু,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ea typeface="Dotum" pitchFamily="34" charset="-127"/>
                <a:cs typeface="NikoshBAN" pitchFamily="2" charset="0"/>
              </a:rPr>
              <a:t>আমার ক্ষুধার অন্ন তা বলে বন্ধ করনি প্রভু।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ea typeface="Dotum" pitchFamily="34" charset="-127"/>
                <a:cs typeface="NikoshBAN" pitchFamily="2" charset="0"/>
              </a:rPr>
              <a:t>পঙক্তি মালা বিশ্লেষণ কর</a:t>
            </a:r>
          </a:p>
          <a:p>
            <a:endParaRPr lang="bn-BD" dirty="0" smtClean="0">
              <a:latin typeface="NikoshBAN" pitchFamily="2" charset="0"/>
              <a:ea typeface="Dotum" pitchFamily="34" charset="-127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ea typeface="Dotum" pitchFamily="34" charset="-127"/>
              <a:cs typeface="NikoshBAN" pitchFamily="2" charset="0"/>
            </a:endParaRPr>
          </a:p>
          <a:p>
            <a:endParaRPr lang="en-US" dirty="0">
              <a:latin typeface="NikoshBAN" pitchFamily="2" charset="0"/>
              <a:ea typeface="Dotum" pitchFamily="34" charset="-127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66900" y="312073"/>
            <a:ext cx="57531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sz="203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3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62201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q"/>
            </a:pPr>
            <a:r>
              <a:rPr lang="bn-IN" sz="5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পাড়া বা মহল্লার মোট জনসংখ্যার মধ্যে নারী ও পুরুষের সংখ্যা উল্লেখ কর</a:t>
            </a:r>
            <a:r>
              <a:rPr lang="b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53721"/>
            <a:ext cx="8229600" cy="709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12295" y="3429000"/>
            <a:ext cx="8807116" cy="3388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ক. পুরুত শব্দের অর্থ কী?</a:t>
            </a:r>
          </a:p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খ. মানুষ কবিতায় কবির মতে মন্দির মসজিদে প্রভুর দাবি নেই কেন বুঝিয়ে লিখ।</a:t>
            </a:r>
          </a:p>
          <a:p>
            <a:pPr algn="l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গ. ‘জীর্ণ –বস্ত্র শীর্ণ-গাত্র,ক্ষুধায় কণ্ঠ ক্ষীণ’- চরণ টি ১নং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চিত্রের আলোকে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l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 কর।</a:t>
            </a:r>
          </a:p>
          <a:p>
            <a:pPr algn="l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‘ঘ. চিত্র-১ ও ২ এ ‘মানুষ’ কবিতার সমগ্র ভাব প্রতিফলিত হয়েছে-বিশ্লেষণ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l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DOEL\Desktop\11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5" y="904856"/>
            <a:ext cx="4150960" cy="172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DOEL\Desktop\11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46" y="904856"/>
            <a:ext cx="3731341" cy="164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61971" y="2705892"/>
            <a:ext cx="1017639" cy="496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চিত্র-১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2586095"/>
            <a:ext cx="2057400" cy="578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চিত্র-২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3204" y="1265237"/>
            <a:ext cx="8229600" cy="769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3204" y="25908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rgbClr val="002060"/>
                </a:solidFill>
              </a:rPr>
              <a:t>“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 মানুষের জন্য”উক্তিটি দ্বারা কী বুঝ ?এ সম্পর্কে দশটি বাক্য লিখে আনবে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4267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bn-IN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2133600" y="4267200"/>
            <a:ext cx="4648200" cy="1905000"/>
          </a:xfrm>
          <a:prstGeom prst="doubleWave">
            <a:avLst>
              <a:gd name="adj1" fmla="val 6250"/>
              <a:gd name="adj2" fmla="val -13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09600"/>
            <a:ext cx="352425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31718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53"/>
            </a:avLst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50801" y="0"/>
            <a:ext cx="9144000" cy="6858000"/>
          </a:xfrm>
          <a:prstGeom prst="frame">
            <a:avLst>
              <a:gd name="adj1" fmla="val 5403"/>
            </a:avLst>
          </a:prstGeom>
          <a:solidFill>
            <a:srgbClr val="00B05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76600" y="1052015"/>
            <a:ext cx="4989963" cy="852985"/>
          </a:xfrm>
          <a:prstGeom prst="rect">
            <a:avLst/>
          </a:prstGeom>
        </p:spPr>
        <p:txBody>
          <a:bodyPr anchor="ctr">
            <a:prstTxWarp prst="textPlain">
              <a:avLst/>
            </a:prstTxWarp>
            <a:normAutofit/>
          </a:bodyPr>
          <a:lstStyle/>
          <a:p>
            <a:pPr algn="ctr">
              <a:defRPr/>
            </a:pPr>
            <a:r>
              <a:rPr lang="bn-BD" sz="4400" dirty="0">
                <a:ea typeface="+mj-ea"/>
              </a:rPr>
              <a:t> </a:t>
            </a:r>
            <a:r>
              <a:rPr lang="bn-BD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+mj-ea"/>
              </a:rPr>
              <a:t>পরিচিতি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+mj-ea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457207"/>
            <a:ext cx="2688610" cy="216999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1" y="3013770"/>
            <a:ext cx="8382000" cy="353943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সাইফুর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চুনারুঘাট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০১৭২০২৭২৬১১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hlinkClick r:id="rId4"/>
              </a:rPr>
              <a:t>saifurkader@gmail.com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br>
              <a:rPr lang="bn-IN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362200"/>
            <a:ext cx="8839200" cy="434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শ্রেণী-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মোট শিক্ষার্থী- ৬০ জন</a:t>
            </a:r>
          </a:p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পদ্য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‘ মানুষ’</a:t>
            </a:r>
          </a:p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ছাত্র সংখ্যাঃ৭০ জন।</a:t>
            </a:r>
            <a:endParaRPr lang="bn-IN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52400"/>
            <a:ext cx="8610599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n-IN" sz="176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17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মনোযোগ আকর্ষণ        </a:t>
            </a:r>
            <a:r>
              <a:rPr lang="bn-BD" sz="17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  </a:t>
            </a:r>
            <a:r>
              <a:rPr lang="bn-BD" sz="1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17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/>
          </a:p>
        </p:txBody>
      </p:sp>
      <p:pic>
        <p:nvPicPr>
          <p:cNvPr id="8" name="Picture 2" descr="C:\Users\DOEL\Desktop\11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799"/>
            <a:ext cx="3878317" cy="23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9" y="3429001"/>
            <a:ext cx="3704896" cy="30479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502" y="3429000"/>
            <a:ext cx="4543097" cy="3047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10" y="1066800"/>
            <a:ext cx="4637690" cy="23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/>
          <p:cNvSpPr/>
          <p:nvPr/>
        </p:nvSpPr>
        <p:spPr>
          <a:xfrm>
            <a:off x="152400" y="1182993"/>
            <a:ext cx="8763000" cy="3429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0800000">
            <a:off x="228600" y="2133600"/>
            <a:ext cx="8763000" cy="3429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263676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‘মানুষ’</a:t>
            </a:r>
          </a:p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কাজী </a:t>
            </a:r>
            <a:r>
              <a:rPr lang="bn-BD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নজরুল ইসলাম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160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"/>
            <a:ext cx="8839200" cy="126523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362200"/>
            <a:ext cx="8839200" cy="434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কাজী নজরুল ইসলামের পরিচিতি উল্লেখ করতে পারবে।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শব্দের (সাম্য, ভুখারি,পুরুত, আজারি) অর্থ বলতে পারবে।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‘মানুষ’ কবিতায় কবির সাম্যবাদী দৃষ্টিভঙ্গির তাৎপর্য বিশ্লেষণ করতে পারবে। </a:t>
            </a:r>
          </a:p>
          <a:p>
            <a:endParaRPr lang="bn-IN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524000"/>
            <a:ext cx="7010400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4038600"/>
            <a:ext cx="7010400" cy="156966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সরব পাঠ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2" descr="C:\Users\DOEL\Desktop\11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93" y="2109019"/>
            <a:ext cx="3082413" cy="26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590033" y="457200"/>
            <a:ext cx="1846738" cy="1200380"/>
            <a:chOff x="3776295" y="179109"/>
            <a:chExt cx="1846738" cy="1200380"/>
          </a:xfrm>
        </p:grpSpPr>
        <p:sp>
          <p:nvSpPr>
            <p:cNvPr id="9" name="Rounded Rectangle 8"/>
            <p:cNvSpPr/>
            <p:nvPr/>
          </p:nvSpPr>
          <p:spPr>
            <a:xfrm>
              <a:off x="3776295" y="179109"/>
              <a:ext cx="1846738" cy="12003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34893" y="237707"/>
              <a:ext cx="1729542" cy="1083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জন্ম-১৮৯৯</a:t>
              </a:r>
              <a:endParaRPr lang="en-US" sz="3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13206" y="1828800"/>
            <a:ext cx="2073499" cy="1875593"/>
            <a:chOff x="6404123" y="1441342"/>
            <a:chExt cx="2073499" cy="1875593"/>
          </a:xfrm>
        </p:grpSpPr>
        <p:sp>
          <p:nvSpPr>
            <p:cNvPr id="16" name="Rounded Rectangle 15"/>
            <p:cNvSpPr/>
            <p:nvPr/>
          </p:nvSpPr>
          <p:spPr>
            <a:xfrm>
              <a:off x="6404123" y="1441342"/>
              <a:ext cx="2073499" cy="187559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6495682" y="1532901"/>
              <a:ext cx="1890381" cy="1692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শৈশব</a:t>
              </a:r>
              <a:r>
                <a:rPr lang="en-US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লেটো গানের দলে যোগ </a:t>
              </a: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দেন</a:t>
              </a:r>
              <a:endParaRPr lang="en-US" sz="3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030793" y="4675237"/>
            <a:ext cx="3082413" cy="58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কাজী নজরুল ইসলাম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256992" y="4360400"/>
            <a:ext cx="1893854" cy="1184631"/>
            <a:chOff x="9031872" y="5553266"/>
            <a:chExt cx="1893854" cy="1184631"/>
          </a:xfrm>
        </p:grpSpPr>
        <p:sp>
          <p:nvSpPr>
            <p:cNvPr id="23" name="Rounded Rectangle 22"/>
            <p:cNvSpPr/>
            <p:nvPr/>
          </p:nvSpPr>
          <p:spPr>
            <a:xfrm>
              <a:off x="9031872" y="5553266"/>
              <a:ext cx="1785925" cy="118463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9255459" y="5628583"/>
              <a:ext cx="1670267" cy="1068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সাহিত্যকর্ম- অগ্নিবীণা, ছায়ানট বিষেরবাশি ।</a:t>
              </a:r>
              <a:endParaRPr lang="bn-BD" sz="2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31435" y="5474575"/>
            <a:ext cx="1846738" cy="1200380"/>
            <a:chOff x="3761546" y="5524875"/>
            <a:chExt cx="1846738" cy="1200380"/>
          </a:xfrm>
        </p:grpSpPr>
        <p:sp>
          <p:nvSpPr>
            <p:cNvPr id="26" name="Rounded Rectangle 25"/>
            <p:cNvSpPr/>
            <p:nvPr/>
          </p:nvSpPr>
          <p:spPr>
            <a:xfrm>
              <a:off x="3761546" y="5524875"/>
              <a:ext cx="1846738" cy="12003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20144" y="5583473"/>
              <a:ext cx="1729542" cy="1083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উপাধি-</a:t>
              </a:r>
              <a:r>
                <a:rPr lang="bn-BD" sz="2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বিদ্রোহী </a:t>
              </a:r>
              <a:endParaRPr lang="en-US" sz="24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5800" y="2033402"/>
            <a:ext cx="1846738" cy="1200380"/>
            <a:chOff x="1195570" y="1415462"/>
            <a:chExt cx="1846738" cy="1200380"/>
          </a:xfrm>
        </p:grpSpPr>
        <p:sp>
          <p:nvSpPr>
            <p:cNvPr id="29" name="Rounded Rectangle 28"/>
            <p:cNvSpPr/>
            <p:nvPr/>
          </p:nvSpPr>
          <p:spPr>
            <a:xfrm>
              <a:off x="1195570" y="1415462"/>
              <a:ext cx="1846738" cy="12003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1254168" y="1474060"/>
              <a:ext cx="1729542" cy="1083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মৃত্যু-</a:t>
              </a:r>
              <a:r>
                <a:rPr lang="bn-BD" sz="2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১৯৭৬ </a:t>
              </a:r>
              <a:endParaRPr lang="en-US" sz="2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4322510"/>
            <a:ext cx="1846738" cy="1200380"/>
            <a:chOff x="1195570" y="4242157"/>
            <a:chExt cx="1846738" cy="1200380"/>
          </a:xfrm>
        </p:grpSpPr>
        <p:sp>
          <p:nvSpPr>
            <p:cNvPr id="32" name="Rounded Rectangle 31"/>
            <p:cNvSpPr/>
            <p:nvPr/>
          </p:nvSpPr>
          <p:spPr>
            <a:xfrm>
              <a:off x="1195570" y="4242157"/>
              <a:ext cx="1846738" cy="12003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1254168" y="4300755"/>
              <a:ext cx="1729542" cy="1083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সম্মাননা- ডিলিট উপাধি </a:t>
              </a:r>
              <a:endParaRPr lang="en-US" sz="3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Notched Right Arrow 1"/>
          <p:cNvSpPr/>
          <p:nvPr/>
        </p:nvSpPr>
        <p:spPr>
          <a:xfrm rot="19589595">
            <a:off x="1752600" y="1371600"/>
            <a:ext cx="1278193" cy="227382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Notched Right Arrow 34"/>
          <p:cNvSpPr/>
          <p:nvPr/>
        </p:nvSpPr>
        <p:spPr>
          <a:xfrm rot="16200000">
            <a:off x="1285259" y="3676953"/>
            <a:ext cx="639095" cy="295590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 rot="12862489">
            <a:off x="2188900" y="5858768"/>
            <a:ext cx="1150198" cy="281735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 rot="9477885">
            <a:off x="5630364" y="5791641"/>
            <a:ext cx="1278193" cy="293861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otched Right Arrow 37"/>
          <p:cNvSpPr/>
          <p:nvPr/>
        </p:nvSpPr>
        <p:spPr>
          <a:xfrm rot="5400000">
            <a:off x="6882087" y="3909775"/>
            <a:ext cx="601609" cy="26564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otched Right Arrow 38"/>
          <p:cNvSpPr/>
          <p:nvPr/>
        </p:nvSpPr>
        <p:spPr>
          <a:xfrm rot="2066376">
            <a:off x="5617895" y="1183712"/>
            <a:ext cx="1278193" cy="227382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2"/>
            </a:avLst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671025"/>
            <a:ext cx="8686800" cy="55159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কজী নজরুল ইসলামের দু’টি সাহিত্যকর্মের নাম বল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  কবির কোন কাব্য গ্রন্থ থেকে নেওয়া হয়েছে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990600"/>
            <a:ext cx="4572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 একক কাজ</a:t>
            </a:r>
            <a:endParaRPr lang="en-US" sz="3600" dirty="0"/>
          </a:p>
        </p:txBody>
      </p:sp>
      <p:sp>
        <p:nvSpPr>
          <p:cNvPr id="6" name="Sun 5"/>
          <p:cNvSpPr/>
          <p:nvPr/>
        </p:nvSpPr>
        <p:spPr>
          <a:xfrm>
            <a:off x="304800" y="2013626"/>
            <a:ext cx="304800" cy="381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304800" y="3245788"/>
            <a:ext cx="304800" cy="381000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397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Windows User</cp:lastModifiedBy>
  <cp:revision>16</cp:revision>
  <dcterms:created xsi:type="dcterms:W3CDTF">2020-03-31T04:03:43Z</dcterms:created>
  <dcterms:modified xsi:type="dcterms:W3CDTF">2020-12-30T16:48:23Z</dcterms:modified>
</cp:coreProperties>
</file>