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357" r:id="rId2"/>
    <p:sldId id="349" r:id="rId3"/>
    <p:sldId id="321" r:id="rId4"/>
    <p:sldId id="354" r:id="rId5"/>
    <p:sldId id="272" r:id="rId6"/>
    <p:sldId id="322" r:id="rId7"/>
    <p:sldId id="358" r:id="rId8"/>
    <p:sldId id="273" r:id="rId9"/>
    <p:sldId id="274" r:id="rId10"/>
    <p:sldId id="313" r:id="rId11"/>
    <p:sldId id="315" r:id="rId12"/>
    <p:sldId id="355" r:id="rId13"/>
    <p:sldId id="363" r:id="rId14"/>
    <p:sldId id="361" r:id="rId15"/>
    <p:sldId id="362" r:id="rId16"/>
    <p:sldId id="364" r:id="rId17"/>
    <p:sldId id="366" r:id="rId18"/>
    <p:sldId id="367" r:id="rId19"/>
    <p:sldId id="330" r:id="rId20"/>
    <p:sldId id="341" r:id="rId21"/>
    <p:sldId id="342" r:id="rId22"/>
    <p:sldId id="343" r:id="rId23"/>
    <p:sldId id="333" r:id="rId24"/>
    <p:sldId id="35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00"/>
    <a:srgbClr val="0000CC"/>
    <a:srgbClr val="CC00CC"/>
    <a:srgbClr val="FF33CC"/>
    <a:srgbClr val="00F60C"/>
    <a:srgbClr val="3333FF"/>
    <a:srgbClr val="66FF33"/>
    <a:srgbClr val="CCFF6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9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7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2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2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2E12-0406-4CD9-9179-8498EDD0AE00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252248"/>
            <a:ext cx="11824138" cy="6385035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31528"/>
            <a:ext cx="12192000" cy="6826472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938097"/>
            <a:ext cx="121131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11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smtClean="0">
                <a:solidFill>
                  <a:srgbClr val="F50B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11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115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15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81466"/>
            <a:ext cx="121919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6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6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b="1" dirty="0" err="1" smtClean="0">
                <a:solidFill>
                  <a:srgbClr val="0BFB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b="1" dirty="0" err="1" smtClean="0">
                <a:solidFill>
                  <a:srgbClr val="3B0E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2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Flowchart: Off-page Connector 6"/>
          <p:cNvSpPr/>
          <p:nvPr/>
        </p:nvSpPr>
        <p:spPr>
          <a:xfrm>
            <a:off x="2743215" y="289735"/>
            <a:ext cx="6637273" cy="668795"/>
          </a:xfrm>
          <a:prstGeom prst="flowChartOffpageConnector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943" y="1183688"/>
            <a:ext cx="1161925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নিয়মে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জীবনযাপন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জীবনযাপন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নিজেরা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তাদেরকেই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spc="-1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4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4400" b="1" spc="-15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4400" b="1" spc="-15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spc="-15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spc="-15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400" b="1" spc="-15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b="1" spc="-15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4400" b="1" spc="-15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4400" b="1" spc="-15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b="1" spc="-15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b="1" spc="-15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4400" b="1" spc="-15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spc="-15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b="1" spc="-15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400" b="1" spc="-15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en-US" sz="4400" b="1" spc="-15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</a:pPr>
            <a:r>
              <a:rPr lang="en-US" sz="4400" b="1" spc="-15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4400" b="1" spc="-15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400" b="1" spc="-15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সমীক্ষায়</a:t>
            </a:r>
            <a:r>
              <a:rPr lang="en-US" sz="4400" b="1" spc="-15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spc="-15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spc="-15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spc="-15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400" b="1" spc="-15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১০%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কোনো-না-কোনভাবে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5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9722" y="1183255"/>
            <a:ext cx="112098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যোগ্যতার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নিখুত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দেহগত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ত্রুটিপূর্ণ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(Handicapped or Disable)</a:t>
            </a:r>
            <a:endParaRPr lang="bn-BD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Off-page Connector 8"/>
          <p:cNvSpPr/>
          <p:nvPr/>
        </p:nvSpPr>
        <p:spPr>
          <a:xfrm>
            <a:off x="3657623" y="273455"/>
            <a:ext cx="5312964" cy="719773"/>
          </a:xfrm>
          <a:prstGeom prst="flowChartOffpageConnector">
            <a:avLst/>
          </a:prstGeom>
          <a:solidFill>
            <a:srgbClr val="0000CC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প্রতিবন্ধীর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endParaRPr lang="en-US" sz="4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436" y="3726140"/>
            <a:ext cx="1143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উইকিপিডিয়ায়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– “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দশজন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ইমপেয়ারমেন্টের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অবস্থাটাই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ডিসএবিলিটি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প্রতিবন্ধিতা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।”</a:t>
            </a:r>
            <a:endParaRPr lang="bn-BD" sz="4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5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483" y="6045354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669" y="620338"/>
            <a:ext cx="114142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কল্যাণ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২০০১’ –এ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জন্মগতভাবে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রোগাক্রান্ত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দুর্ঘটনায়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আহত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অপচিকিৎসায়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দৈহিকভাবে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বিকলাঙ্গ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মানসিকভাবে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ভারসাম্যহীন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উক্তরূপ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বৈকল্য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ভারসাম্যহীনতার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কর্মক্ষমতাহীন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জীবনযাপনে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অক্ষম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।”</a:t>
            </a:r>
            <a:endParaRPr lang="en-US" sz="48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483" y="6045354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1" y="877237"/>
            <a:ext cx="1149727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WHO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International classification of Impairment, Disability and Handicapped (ICIDH)”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শীর্ষক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প্রকাশনায়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বিকলাঙ্গ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সমস্যাকে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Impairment (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দূর্বলতা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), </a:t>
            </a: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Disability (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অক্ষমতা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), </a:t>
            </a:r>
          </a:p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Handicap (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)।</a:t>
            </a:r>
            <a:endParaRPr lang="en-US" sz="4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9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483" y="6045354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1" y="577688"/>
            <a:ext cx="112010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ইউনিসেফ</a:t>
            </a:r>
            <a:r>
              <a:rPr lang="en-US" sz="4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UNICEF</a:t>
            </a:r>
            <a:r>
              <a:rPr lang="en-US" sz="4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প্রতিবন্ধকতাকে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অক্ষমতা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(Disability)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বিকলাঙ্গতা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’ (Handicap)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প্রত্যয়ের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515005" y="3567892"/>
            <a:ext cx="112010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ইউনিসেফ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UNICEF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সংজ্ঞানুযায়ী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প্রতিবন্ধীতা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উদ্ভূত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সীমাবদ্ধতা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কাজকর্মকে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পূর্ণভাবে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।’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8775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483" y="6045354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1" y="577688"/>
            <a:ext cx="1120109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ইউনিসেফ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UNICEF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অক্ষমতা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(Disability)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প্রতিবন্ধীর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বলেছে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দৃষ্টিশক্তি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বাকশক্তি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শ্রবণশক্তি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লিখন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চলাফেরার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বোধ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জীবনযাপনকে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ব্যহত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488733" y="4014586"/>
            <a:ext cx="112010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জাতিসংঘের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(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ILO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সংজ্ঞানুযায়ী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হচ্ছেন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ক্ষতিগ্রস্ততার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।’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013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483" y="6045354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1" y="829939"/>
            <a:ext cx="112010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দৈহিক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বুদ্ধিবৃত্তিক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প্রত্যাশিত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পালনে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অক্ষম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তারাই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108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483" y="6045354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Flowchart: Off-page Connector 6"/>
          <p:cNvSpPr/>
          <p:nvPr/>
        </p:nvSpPr>
        <p:spPr>
          <a:xfrm>
            <a:off x="3026985" y="289221"/>
            <a:ext cx="6463862" cy="798600"/>
          </a:xfrm>
          <a:prstGeom prst="flowChartOffpageConnector">
            <a:avLst/>
          </a:prstGeom>
          <a:solidFill>
            <a:srgbClr val="0000CC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প্রতিবন্ধিতার</a:t>
            </a:r>
            <a:r>
              <a:rPr lang="en-US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6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1" y="1192548"/>
            <a:ext cx="113669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মাপকাঠিতে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প্রতিবন্ধিতার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পারেঃ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প্রতিবন্ধিত্ব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শুরুর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সময়কাল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প্রতিবন্ধিত্ব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জন্মগত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অপরদিকে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জন্মের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প্রতিবন্ধিত্ব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070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483" y="6045354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8102" y="305068"/>
            <a:ext cx="992613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অঙ্গহানি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শ্রবণ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বাক্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(ঙ)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বুদ্ধি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(চ)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(ছ)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(জ)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5753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04896" y="381000"/>
            <a:ext cx="464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4748" y="1671143"/>
            <a:ext cx="7321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3723" y="2502140"/>
            <a:ext cx="445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9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8705" y="1344359"/>
            <a:ext cx="71661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endParaRPr lang="en-US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</a:t>
            </a:r>
            <a:endParaRPr lang="en-US" sz="6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44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আবাসিক</a:t>
            </a:r>
            <a:r>
              <a:rPr lang="en-US" sz="44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 smtClean="0">
              <a:solidFill>
                <a:srgbClr val="F511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3958535" y="286310"/>
            <a:ext cx="5358885" cy="645067"/>
          </a:xfrm>
          <a:prstGeom prst="flowChartPreparation">
            <a:avLst/>
          </a:prstGeom>
          <a:solidFill>
            <a:srgbClr val="D024BC"/>
          </a:solidFill>
          <a:ln w="57150">
            <a:solidFill>
              <a:srgbClr val="3B0EF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2" y="1344359"/>
            <a:ext cx="3941379" cy="4378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33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28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62400" y="301580"/>
            <a:ext cx="464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0000CC"/>
              </a:solidFill>
            </a:endParaRPr>
          </a:p>
        </p:txBody>
      </p:sp>
      <p:pic>
        <p:nvPicPr>
          <p:cNvPr id="10" name="Picture 2" descr="C:\Users\USER\Desktop\Pictures-2\g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14" y="1254402"/>
            <a:ext cx="9112469" cy="409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1420" y="5549470"/>
            <a:ext cx="8598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5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প্রতিবন্ধীর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1186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457700" y="342246"/>
            <a:ext cx="32766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সারাংশ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153" y="1497720"/>
            <a:ext cx="11004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প্রতিবন্ধীর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জানলাম</a:t>
            </a:r>
            <a:r>
              <a:rPr lang="en-US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032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2" name="Flowchart: Off-page Connector 11"/>
          <p:cNvSpPr/>
          <p:nvPr/>
        </p:nvSpPr>
        <p:spPr>
          <a:xfrm>
            <a:off x="4508943" y="340819"/>
            <a:ext cx="3042742" cy="692727"/>
          </a:xfrm>
          <a:prstGeom prst="flowChartOffpageConnector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061" y="3095567"/>
            <a:ext cx="11057841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সমীক্ষা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কোনো-না-কোনোভাবে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6801" y="2053139"/>
            <a:ext cx="8576984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Handicapped 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or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Disable</a:t>
            </a:r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3500" y="1308533"/>
            <a:ext cx="7394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প্রতিবন্ধী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08333" y="4493445"/>
            <a:ext cx="3227639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১০%।</a:t>
            </a:r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2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98" y="247290"/>
            <a:ext cx="7520150" cy="415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 rot="2474566">
            <a:off x="9115157" y="841377"/>
            <a:ext cx="3477680" cy="762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 rot="19095705">
            <a:off x="-340085" y="832296"/>
            <a:ext cx="3477680" cy="762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8639" y="4734228"/>
            <a:ext cx="108462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প্রতিবন্ধীর</a:t>
            </a:r>
            <a:r>
              <a:rPr lang="en-US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সংজ্ঞাগুলো</a:t>
            </a:r>
            <a:r>
              <a:rPr lang="en-US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শিখে</a:t>
            </a:r>
            <a:r>
              <a:rPr lang="en-US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5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4" y="226671"/>
            <a:ext cx="11733835" cy="6398624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8726" y="675030"/>
            <a:ext cx="10156948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4400" b="1" dirty="0">
                <a:ln w="28575">
                  <a:solidFill>
                    <a:srgbClr val="0000FF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75099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0" name="Flowchart: Preparation 9"/>
          <p:cNvSpPr/>
          <p:nvPr/>
        </p:nvSpPr>
        <p:spPr>
          <a:xfrm>
            <a:off x="3895472" y="433933"/>
            <a:ext cx="4512604" cy="645067"/>
          </a:xfrm>
          <a:prstGeom prst="flowChartPreparation">
            <a:avLst/>
          </a:prstGeom>
          <a:solidFill>
            <a:srgbClr val="0070C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645" y="1371605"/>
            <a:ext cx="114931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</a:t>
            </a:r>
            <a:r>
              <a:rPr lang="bn-BD" sz="88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88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88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88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8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১০ম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করণীয়</a:t>
            </a:r>
            <a:endParaRPr lang="en-US" sz="7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3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sp>
        <p:nvSpPr>
          <p:cNvPr id="8" name="Flowchart: Manual Operation 7"/>
          <p:cNvSpPr/>
          <p:nvPr/>
        </p:nvSpPr>
        <p:spPr>
          <a:xfrm>
            <a:off x="3392449" y="284960"/>
            <a:ext cx="5578127" cy="540331"/>
          </a:xfrm>
          <a:prstGeom prst="flowChartManualOperation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/>
          </a:p>
        </p:txBody>
      </p:sp>
      <p:pic>
        <p:nvPicPr>
          <p:cNvPr id="22" name="Picture 2" descr="C:\Users\Hp\Desktop\Pictures of right\মূল্যবোধ\3-Beggar_Probir-K-Sarker_0-777x4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9" y="1117362"/>
            <a:ext cx="5467612" cy="494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Hp\Desktop\Pictures of right\প্রতিবন্ধি\1111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95" y="1117361"/>
            <a:ext cx="5649244" cy="494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22" y="504497"/>
            <a:ext cx="5414784" cy="582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C:\Users\Hp\Desktop\Pictures of right\প্রতিবন্ধি\14112016080225amqq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" y="504497"/>
            <a:ext cx="5675607" cy="5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9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20" name="Picture 2" descr="C:\Users\Hp\Desktop\Pictures of right\প্রতিবন্ধি\edited-protibondh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3" y="713495"/>
            <a:ext cx="5665222" cy="527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Hp\Desktop\Pictures of right\প্রতিবন্ধি\প্রতিবন্ধ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1" y="713495"/>
            <a:ext cx="5447212" cy="527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2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7" name="Picture 2" descr="C:\Users\Hp\Desktop\Pictures of right\প্রতিবন্ধি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24" y="472966"/>
            <a:ext cx="10751607" cy="55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08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5624" y="1380927"/>
            <a:ext cx="9805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8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r>
              <a:rPr lang="en-US" sz="8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  <a:endParaRPr lang="en-US" sz="88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79275" y="241736"/>
            <a:ext cx="4572000" cy="84082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777" y="3022325"/>
            <a:ext cx="114772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জনগোষ্ঠীঃ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প্রতিবন্ধী</a:t>
            </a:r>
            <a:endParaRPr lang="en-US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(পৃষ্ঠাঃ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৪৭৪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৪৭৭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প্রফেসর মো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মোজাম্মেল 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endParaRPr lang="bn-BD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9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C00CC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0" name="Hexagon 9"/>
          <p:cNvSpPr/>
          <p:nvPr/>
        </p:nvSpPr>
        <p:spPr>
          <a:xfrm>
            <a:off x="4499164" y="245615"/>
            <a:ext cx="3170904" cy="756212"/>
          </a:xfrm>
          <a:prstGeom prst="hexagon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349565" y="1128413"/>
            <a:ext cx="10237068" cy="4310690"/>
          </a:xfrm>
          <a:prstGeom prst="frame">
            <a:avLst/>
          </a:prstGeom>
          <a:solidFill>
            <a:srgbClr val="E719AC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জনগোষ্ঠী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প্রতিবন্ধীর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প্রতিবন্ধিতার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9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6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6|7.4|3.6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4|1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755</Words>
  <Application>Microsoft Office PowerPoint</Application>
  <PresentationFormat>Widescreen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Farman Ullah</dc:creator>
  <cp:lastModifiedBy>Hp</cp:lastModifiedBy>
  <cp:revision>540</cp:revision>
  <dcterms:created xsi:type="dcterms:W3CDTF">2020-04-27T04:23:09Z</dcterms:created>
  <dcterms:modified xsi:type="dcterms:W3CDTF">2020-12-31T06:45:46Z</dcterms:modified>
</cp:coreProperties>
</file>