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32" r:id="rId3"/>
    <p:sldMasterId id="2147483744" r:id="rId4"/>
  </p:sldMasterIdLst>
  <p:sldIdLst>
    <p:sldId id="277" r:id="rId5"/>
    <p:sldId id="257" r:id="rId6"/>
    <p:sldId id="258" r:id="rId7"/>
    <p:sldId id="259" r:id="rId8"/>
    <p:sldId id="261"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8" r:id="rId26"/>
    <p:sldId id="282" r:id="rId27"/>
    <p:sldId id="280"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extLst>
      <p:ext uri="{BB962C8B-B14F-4D97-AF65-F5344CB8AC3E}">
        <p14:creationId xmlns:p14="http://schemas.microsoft.com/office/powerpoint/2010/main" val="102125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extLst>
      <p:ext uri="{BB962C8B-B14F-4D97-AF65-F5344CB8AC3E}">
        <p14:creationId xmlns:p14="http://schemas.microsoft.com/office/powerpoint/2010/main" val="126749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extLst>
      <p:ext uri="{BB962C8B-B14F-4D97-AF65-F5344CB8AC3E}">
        <p14:creationId xmlns:p14="http://schemas.microsoft.com/office/powerpoint/2010/main" val="275049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B576EE-C933-4F52-8D63-DAB7745938CC}" type="datetimeFigureOut">
              <a:rPr lang="en-US" smtClean="0"/>
              <a:t>31-Dec-20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202B5-88B6-47A0-90C9-5ED652CBE71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B576EE-C933-4F52-8D63-DAB7745938CC}" type="datetimeFigureOut">
              <a:rPr lang="en-US" smtClean="0"/>
              <a:t>31-Dec-20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202B5-88B6-47A0-90C9-5ED652CBE71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B576EE-C933-4F52-8D63-DAB7745938CC}" type="datetimeFigureOut">
              <a:rPr lang="en-US" smtClean="0"/>
              <a:t>31-Dec-20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576EE-C933-4F52-8D63-DAB7745938CC}" type="datetimeFigureOut">
              <a:rPr lang="en-US" smtClean="0"/>
              <a:t>31-Dec-20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576EE-C933-4F52-8D63-DAB7745938CC}" type="datetimeFigureOut">
              <a:rPr lang="en-US" smtClean="0"/>
              <a:t>31-Dec-20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extLst>
      <p:ext uri="{BB962C8B-B14F-4D97-AF65-F5344CB8AC3E}">
        <p14:creationId xmlns:p14="http://schemas.microsoft.com/office/powerpoint/2010/main" val="89158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576EE-C933-4F52-8D63-DAB7745938CC}" type="datetimeFigureOut">
              <a:rPr lang="en-US" smtClean="0"/>
              <a:t>31-Dec-20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202B5-88B6-47A0-90C9-5ED652CBE71E}"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B576EE-C933-4F52-8D63-DAB7745938CC}" type="datetimeFigureOut">
              <a:rPr lang="en-US" smtClean="0"/>
              <a:t>31-Dec-20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3E202B5-88B6-47A0-90C9-5ED652CBE7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B576EE-C933-4F52-8D63-DAB7745938CC}" type="datetimeFigureOut">
              <a:rPr lang="en-US" smtClean="0"/>
              <a:t>31-Dec-20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B576EE-C933-4F52-8D63-DAB7745938CC}" type="datetimeFigureOut">
              <a:rPr lang="en-US" smtClean="0"/>
              <a:t>31-Dec-20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7B576EE-C933-4F52-8D63-DAB7745938CC}" type="datetimeFigureOut">
              <a:rPr lang="en-US" smtClean="0"/>
              <a:t>31-Dec-20</a:t>
            </a:fld>
            <a:endParaRPr lang="en-US"/>
          </a:p>
        </p:txBody>
      </p:sp>
      <p:sp>
        <p:nvSpPr>
          <p:cNvPr id="8" name="Slide Number Placeholder 7"/>
          <p:cNvSpPr>
            <a:spLocks noGrp="1"/>
          </p:cNvSpPr>
          <p:nvPr>
            <p:ph type="sldNum" sz="quarter" idx="11"/>
          </p:nvPr>
        </p:nvSpPr>
        <p:spPr/>
        <p:txBody>
          <a:bodyPr/>
          <a:lstStyle/>
          <a:p>
            <a:fld id="{63E202B5-88B6-47A0-90C9-5ED652CBE71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576EE-C933-4F52-8D63-DAB7745938CC}" type="datetimeFigureOut">
              <a:rPr lang="en-US" smtClean="0"/>
              <a:t>31-Dec-20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extLst>
      <p:ext uri="{BB962C8B-B14F-4D97-AF65-F5344CB8AC3E}">
        <p14:creationId xmlns:p14="http://schemas.microsoft.com/office/powerpoint/2010/main" val="984451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B576EE-C933-4F52-8D63-DAB7745938CC}" type="datetimeFigureOut">
              <a:rPr lang="en-US" smtClean="0"/>
              <a:t>31-Dec-20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3E202B5-88B6-47A0-90C9-5ED652CBE71E}"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7B576EE-C933-4F52-8D63-DAB7745938CC}" type="datetimeFigureOut">
              <a:rPr lang="en-US" smtClean="0"/>
              <a:t>31-Dec-20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7B576EE-C933-4F52-8D63-DAB7745938CC}" type="datetimeFigureOut">
              <a:rPr lang="en-US" smtClean="0"/>
              <a:t>31-Dec-20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3E202B5-88B6-47A0-90C9-5ED652CBE71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7B576EE-C933-4F52-8D63-DAB7745938CC}" type="datetimeFigureOut">
              <a:rPr lang="en-US" smtClean="0"/>
              <a:t>31-Dec-20</a:t>
            </a:fld>
            <a:endParaRPr lang="en-US"/>
          </a:p>
        </p:txBody>
      </p:sp>
      <p:sp>
        <p:nvSpPr>
          <p:cNvPr id="9" name="Slide Number Placeholder 8"/>
          <p:cNvSpPr>
            <a:spLocks noGrp="1"/>
          </p:cNvSpPr>
          <p:nvPr>
            <p:ph type="sldNum" sz="quarter" idx="15"/>
          </p:nvPr>
        </p:nvSpPr>
        <p:spPr/>
        <p:txBody>
          <a:bodyPr rtlCol="0"/>
          <a:lstStyle/>
          <a:p>
            <a:fld id="{63E202B5-88B6-47A0-90C9-5ED652CBE71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3E202B5-88B6-47A0-90C9-5ED652CBE7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7B576EE-C933-4F52-8D63-DAB7745938CC}" type="datetimeFigureOut">
              <a:rPr lang="en-US" smtClean="0"/>
              <a:t>31-Dec-20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202B5-88B6-47A0-90C9-5ED652CBE71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7B576EE-C933-4F52-8D63-DAB7745938CC}" type="datetimeFigureOut">
              <a:rPr lang="en-US" smtClean="0"/>
              <a:t>31-Dec-20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202B5-88B6-47A0-90C9-5ED652CBE71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7B576EE-C933-4F52-8D63-DAB7745938CC}" type="datetimeFigureOut">
              <a:rPr lang="en-US" smtClean="0"/>
              <a:t>31-Dec-20</a:t>
            </a:fld>
            <a:endParaRPr lang="en-US"/>
          </a:p>
        </p:txBody>
      </p:sp>
      <p:sp>
        <p:nvSpPr>
          <p:cNvPr id="7" name="Slide Number Placeholder 6"/>
          <p:cNvSpPr>
            <a:spLocks noGrp="1"/>
          </p:cNvSpPr>
          <p:nvPr>
            <p:ph type="sldNum" sz="quarter" idx="11"/>
          </p:nvPr>
        </p:nvSpPr>
        <p:spPr/>
        <p:txBody>
          <a:bodyPr rtlCol="0"/>
          <a:lstStyle/>
          <a:p>
            <a:fld id="{63E202B5-88B6-47A0-90C9-5ED652CBE71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B576EE-C933-4F52-8D63-DAB7745938CC}" type="datetimeFigureOut">
              <a:rPr lang="en-US" smtClean="0"/>
              <a:t>31-Dec-20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202B5-88B6-47A0-90C9-5ED652CBE71E}" type="slidenum">
              <a:rPr lang="en-US" smtClean="0"/>
              <a:t>‹#›</a:t>
            </a:fld>
            <a:endParaRPr lang="en-US"/>
          </a:p>
        </p:txBody>
      </p:sp>
    </p:spTree>
    <p:extLst>
      <p:ext uri="{BB962C8B-B14F-4D97-AF65-F5344CB8AC3E}">
        <p14:creationId xmlns:p14="http://schemas.microsoft.com/office/powerpoint/2010/main" val="1528849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576EE-C933-4F52-8D63-DAB7745938CC}" type="datetimeFigureOut">
              <a:rPr lang="en-US" smtClean="0"/>
              <a:t>31-Dec-20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7B576EE-C933-4F52-8D63-DAB7745938CC}" type="datetimeFigureOut">
              <a:rPr lang="en-US" smtClean="0"/>
              <a:t>31-Dec-20</a:t>
            </a:fld>
            <a:endParaRPr lang="en-US"/>
          </a:p>
        </p:txBody>
      </p:sp>
      <p:sp>
        <p:nvSpPr>
          <p:cNvPr id="22" name="Slide Number Placeholder 21"/>
          <p:cNvSpPr>
            <a:spLocks noGrp="1"/>
          </p:cNvSpPr>
          <p:nvPr>
            <p:ph type="sldNum" sz="quarter" idx="15"/>
          </p:nvPr>
        </p:nvSpPr>
        <p:spPr/>
        <p:txBody>
          <a:bodyPr rtlCol="0"/>
          <a:lstStyle/>
          <a:p>
            <a:fld id="{63E202B5-88B6-47A0-90C9-5ED652CBE71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7B576EE-C933-4F52-8D63-DAB7745938CC}" type="datetimeFigureOut">
              <a:rPr lang="en-US" smtClean="0"/>
              <a:t>31-Dec-20</a:t>
            </a:fld>
            <a:endParaRPr lang="en-US"/>
          </a:p>
        </p:txBody>
      </p:sp>
      <p:sp>
        <p:nvSpPr>
          <p:cNvPr id="18" name="Slide Number Placeholder 17"/>
          <p:cNvSpPr>
            <a:spLocks noGrp="1"/>
          </p:cNvSpPr>
          <p:nvPr>
            <p:ph type="sldNum" sz="quarter" idx="11"/>
          </p:nvPr>
        </p:nvSpPr>
        <p:spPr/>
        <p:txBody>
          <a:bodyPr rtlCol="0"/>
          <a:lstStyle/>
          <a:p>
            <a:fld id="{63E202B5-88B6-47A0-90C9-5ED652CBE71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B576EE-C933-4F52-8D63-DAB7745938CC}" type="datetimeFigureOut">
              <a:rPr lang="en-US" smtClean="0"/>
              <a:t>31-Dec-20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202B5-88B6-47A0-90C9-5ED652CBE7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B576EE-C933-4F52-8D63-DAB7745938CC}" type="datetimeFigureOut">
              <a:rPr lang="en-US" smtClean="0"/>
              <a:t>31-Dec-20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202B5-88B6-47A0-90C9-5ED652CBE71E}" type="slidenum">
              <a:rPr lang="en-US" smtClean="0"/>
              <a:t>‹#›</a:t>
            </a:fld>
            <a:endParaRPr lang="en-US"/>
          </a:p>
        </p:txBody>
      </p:sp>
    </p:spTree>
    <p:extLst>
      <p:ext uri="{BB962C8B-B14F-4D97-AF65-F5344CB8AC3E}">
        <p14:creationId xmlns:p14="http://schemas.microsoft.com/office/powerpoint/2010/main" val="250706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B576EE-C933-4F52-8D63-DAB7745938CC}" type="datetimeFigureOut">
              <a:rPr lang="en-US" smtClean="0"/>
              <a:t>31-Dec-20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202B5-88B6-47A0-90C9-5ED652CBE71E}" type="slidenum">
              <a:rPr lang="en-US" smtClean="0"/>
              <a:t>‹#›</a:t>
            </a:fld>
            <a:endParaRPr lang="en-US"/>
          </a:p>
        </p:txBody>
      </p:sp>
    </p:spTree>
    <p:extLst>
      <p:ext uri="{BB962C8B-B14F-4D97-AF65-F5344CB8AC3E}">
        <p14:creationId xmlns:p14="http://schemas.microsoft.com/office/powerpoint/2010/main" val="394881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576EE-C933-4F52-8D63-DAB7745938CC}" type="datetimeFigureOut">
              <a:rPr lang="en-US" smtClean="0"/>
              <a:t>31-Dec-20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202B5-88B6-47A0-90C9-5ED652CBE71E}" type="slidenum">
              <a:rPr lang="en-US" smtClean="0"/>
              <a:t>‹#›</a:t>
            </a:fld>
            <a:endParaRPr lang="en-US"/>
          </a:p>
        </p:txBody>
      </p:sp>
    </p:spTree>
    <p:extLst>
      <p:ext uri="{BB962C8B-B14F-4D97-AF65-F5344CB8AC3E}">
        <p14:creationId xmlns:p14="http://schemas.microsoft.com/office/powerpoint/2010/main" val="309484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576EE-C933-4F52-8D63-DAB7745938CC}" type="datetimeFigureOut">
              <a:rPr lang="en-US" smtClean="0"/>
              <a:t>31-Dec-20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202B5-88B6-47A0-90C9-5ED652CBE71E}" type="slidenum">
              <a:rPr lang="en-US" smtClean="0"/>
              <a:t>‹#›</a:t>
            </a:fld>
            <a:endParaRPr lang="en-US"/>
          </a:p>
        </p:txBody>
      </p:sp>
    </p:spTree>
    <p:extLst>
      <p:ext uri="{BB962C8B-B14F-4D97-AF65-F5344CB8AC3E}">
        <p14:creationId xmlns:p14="http://schemas.microsoft.com/office/powerpoint/2010/main" val="145780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576EE-C933-4F52-8D63-DAB7745938CC}" type="datetimeFigureOut">
              <a:rPr lang="en-US" smtClean="0"/>
              <a:t>31-Dec-20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202B5-88B6-47A0-90C9-5ED652CBE71E}" type="slidenum">
              <a:rPr lang="en-US" smtClean="0"/>
              <a:t>‹#›</a:t>
            </a:fld>
            <a:endParaRPr lang="en-US"/>
          </a:p>
        </p:txBody>
      </p:sp>
    </p:spTree>
    <p:extLst>
      <p:ext uri="{BB962C8B-B14F-4D97-AF65-F5344CB8AC3E}">
        <p14:creationId xmlns:p14="http://schemas.microsoft.com/office/powerpoint/2010/main" val="358237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576EE-C933-4F52-8D63-DAB7745938CC}" type="datetimeFigureOut">
              <a:rPr lang="en-US" smtClean="0"/>
              <a:t>31-Dec-20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202B5-88B6-47A0-90C9-5ED652CBE71E}" type="slidenum">
              <a:rPr lang="en-US" smtClean="0"/>
              <a:t>‹#›</a:t>
            </a:fld>
            <a:endParaRPr lang="en-US"/>
          </a:p>
        </p:txBody>
      </p:sp>
    </p:spTree>
    <p:extLst>
      <p:ext uri="{BB962C8B-B14F-4D97-AF65-F5344CB8AC3E}">
        <p14:creationId xmlns:p14="http://schemas.microsoft.com/office/powerpoint/2010/main" val="26004948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7B576EE-C933-4F52-8D63-DAB7745938CC}" type="datetimeFigureOut">
              <a:rPr lang="en-US" smtClean="0"/>
              <a:t>31-Dec-20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3E202B5-88B6-47A0-90C9-5ED652CBE7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7B576EE-C933-4F52-8D63-DAB7745938CC}" type="datetimeFigureOut">
              <a:rPr lang="en-US" smtClean="0"/>
              <a:t>31-Dec-20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3E202B5-88B6-47A0-90C9-5ED652CBE71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7B576EE-C933-4F52-8D63-DAB7745938CC}" type="datetimeFigureOut">
              <a:rPr lang="en-US" smtClean="0"/>
              <a:t>31-Dec-20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3E202B5-88B6-47A0-90C9-5ED652CBE7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7.jpeg"/><Relationship Id="rId7" Type="http://schemas.openxmlformats.org/officeDocument/2006/relationships/image" Target="../media/image28.jpeg"/><Relationship Id="rId2"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425575"/>
            <a:ext cx="7467600" cy="1622425"/>
          </a:xfrm>
        </p:spPr>
        <p:txBody>
          <a:bodyPr>
            <a:noAutofit/>
          </a:bodyPr>
          <a:lstStyle/>
          <a:p>
            <a:pPr marL="182880" indent="0">
              <a:buNone/>
            </a:pPr>
            <a:r>
              <a:rPr lang="en-US" sz="4000" b="1" dirty="0" smtClean="0">
                <a:latin typeface="Book Antiqua" pitchFamily="18" charset="0"/>
              </a:rPr>
              <a:t>Welcome to </a:t>
            </a:r>
            <a:r>
              <a:rPr lang="en-US" sz="3600" b="1" dirty="0" smtClean="0">
                <a:latin typeface="Book Antiqua" pitchFamily="18" charset="0"/>
              </a:rPr>
              <a:t/>
            </a:r>
            <a:br>
              <a:rPr lang="en-US" sz="3600" b="1" dirty="0" smtClean="0">
                <a:latin typeface="Book Antiqua" pitchFamily="18" charset="0"/>
              </a:rPr>
            </a:br>
            <a:r>
              <a:rPr lang="en-US" sz="3600" b="1" dirty="0" smtClean="0">
                <a:latin typeface="Book Antiqua" pitchFamily="18" charset="0"/>
              </a:rPr>
              <a:t>My multimedia  English  class</a:t>
            </a:r>
            <a:r>
              <a:rPr lang="en-US" sz="3600" dirty="0" smtClean="0"/>
              <a:t/>
            </a:r>
            <a:br>
              <a:rPr lang="en-US" sz="3600" dirty="0" smtClean="0"/>
            </a:br>
            <a:endParaRPr lang="en-US" sz="3600" dirty="0"/>
          </a:p>
        </p:txBody>
      </p:sp>
      <p:sp>
        <p:nvSpPr>
          <p:cNvPr id="4" name="AutoShape 4" descr="Best flower delivery service to use for 2020 - CNET"/>
          <p:cNvSpPr>
            <a:spLocks noChangeAspect="1" noChangeArrowheads="1"/>
          </p:cNvSpPr>
          <p:nvPr/>
        </p:nvSpPr>
        <p:spPr bwMode="auto">
          <a:xfrm>
            <a:off x="155575" y="-7699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Best flower delivery service to use for 2020 - CNET"/>
          <p:cNvSpPr>
            <a:spLocks noChangeAspect="1" noChangeArrowheads="1"/>
          </p:cNvSpPr>
          <p:nvPr/>
        </p:nvSpPr>
        <p:spPr bwMode="auto">
          <a:xfrm>
            <a:off x="307975" y="-6175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descr="C:\Users\DELL\Desktop\flowers 2\50370922_2204473649870947_2608690048131923968_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71800"/>
            <a:ext cx="746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9530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250" fill="hold"/>
                                        <p:tgtEl>
                                          <p:spTgt spid="2"/>
                                        </p:tgtEl>
                                        <p:attrNameLst>
                                          <p:attrName>ppt_x</p:attrName>
                                        </p:attrNameLst>
                                      </p:cBhvr>
                                      <p:tavLst>
                                        <p:tav tm="0">
                                          <p:val>
                                            <p:strVal val="1+#ppt_w/2"/>
                                          </p:val>
                                        </p:tav>
                                        <p:tav tm="100000">
                                          <p:val>
                                            <p:strVal val="#ppt_x"/>
                                          </p:val>
                                        </p:tav>
                                      </p:tavLst>
                                    </p:anim>
                                    <p:anim calcmode="lin" valueType="num">
                                      <p:cBhvr additive="base">
                                        <p:cTn id="8" dur="2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images01.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836" y="2057400"/>
            <a:ext cx="4953000"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Callout 3"/>
          <p:cNvSpPr/>
          <p:nvPr/>
        </p:nvSpPr>
        <p:spPr>
          <a:xfrm>
            <a:off x="2057400" y="838200"/>
            <a:ext cx="4495800" cy="11430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b="1" dirty="0" smtClean="0">
              <a:ln/>
              <a:solidFill>
                <a:schemeClr val="tx1"/>
              </a:solidFill>
              <a:latin typeface="Book Antiqua" pitchFamily="18" charset="0"/>
            </a:endParaRPr>
          </a:p>
          <a:p>
            <a:pPr algn="ctr"/>
            <a:r>
              <a:rPr lang="en-US" sz="3600" b="1" dirty="0" smtClean="0">
                <a:ln/>
                <a:solidFill>
                  <a:schemeClr val="tx1"/>
                </a:solidFill>
                <a:latin typeface="Book Antiqua" pitchFamily="18" charset="0"/>
              </a:rPr>
              <a:t>Erosion</a:t>
            </a:r>
            <a:endParaRPr lang="en-US" sz="3600" b="1" dirty="0">
              <a:ln/>
              <a:solidFill>
                <a:schemeClr val="tx1"/>
              </a:solidFill>
              <a:latin typeface="Book Antiqua" pitchFamily="18" charset="0"/>
            </a:endParaRPr>
          </a:p>
          <a:p>
            <a:pPr algn="ctr"/>
            <a:endParaRPr lang="en-US" dirty="0"/>
          </a:p>
        </p:txBody>
      </p:sp>
      <p:sp>
        <p:nvSpPr>
          <p:cNvPr id="5" name="Pentagon 4"/>
          <p:cNvSpPr/>
          <p:nvPr/>
        </p:nvSpPr>
        <p:spPr>
          <a:xfrm>
            <a:off x="533400" y="4648200"/>
            <a:ext cx="2133600" cy="76200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smtClean="0">
                <a:latin typeface="Book Antiqua" pitchFamily="18" charset="0"/>
              </a:rPr>
              <a:t>Meaning</a:t>
            </a:r>
            <a:endParaRPr lang="en-US" sz="3200" dirty="0">
              <a:latin typeface="Book Antiqua" pitchFamily="18" charset="0"/>
            </a:endParaRPr>
          </a:p>
        </p:txBody>
      </p:sp>
      <p:sp>
        <p:nvSpPr>
          <p:cNvPr id="6" name="Rectangle 5"/>
          <p:cNvSpPr/>
          <p:nvPr/>
        </p:nvSpPr>
        <p:spPr>
          <a:xfrm>
            <a:off x="2819400" y="4572000"/>
            <a:ext cx="5791200" cy="1200329"/>
          </a:xfrm>
          <a:prstGeom prst="rect">
            <a:avLst/>
          </a:prstGeom>
        </p:spPr>
        <p:txBody>
          <a:bodyPr wrap="square">
            <a:spAutoFit/>
          </a:bodyPr>
          <a:lstStyle/>
          <a:p>
            <a:r>
              <a:rPr lang="en-US" sz="2400" dirty="0">
                <a:ln w="0"/>
                <a:effectLst>
                  <a:outerShdw blurRad="38100" dist="19050" dir="2700000" algn="tl" rotWithShape="0">
                    <a:schemeClr val="dk1">
                      <a:alpha val="40000"/>
                    </a:schemeClr>
                  </a:outerShdw>
                </a:effectLst>
                <a:latin typeface="Book Antiqua" pitchFamily="18" charset="0"/>
              </a:rPr>
              <a:t>The process of eroding </a:t>
            </a:r>
            <a:r>
              <a:rPr lang="en-US" sz="2400" dirty="0" smtClean="0">
                <a:ln w="0"/>
                <a:effectLst>
                  <a:outerShdw blurRad="38100" dist="19050" dir="2700000" algn="tl" rotWithShape="0">
                    <a:schemeClr val="dk1">
                      <a:alpha val="40000"/>
                    </a:schemeClr>
                  </a:outerShdw>
                </a:effectLst>
                <a:latin typeface="Book Antiqua" pitchFamily="18" charset="0"/>
              </a:rPr>
              <a:t>( remove soil or rock )or </a:t>
            </a:r>
            <a:r>
              <a:rPr lang="en-US" sz="2400" dirty="0">
                <a:ln w="0"/>
                <a:effectLst>
                  <a:outerShdw blurRad="38100" dist="19050" dir="2700000" algn="tl" rotWithShape="0">
                    <a:schemeClr val="dk1">
                      <a:alpha val="40000"/>
                    </a:schemeClr>
                  </a:outerShdw>
                </a:effectLst>
                <a:latin typeface="Book Antiqua" pitchFamily="18" charset="0"/>
              </a:rPr>
              <a:t>being eroded by wind, water, or other natural agents</a:t>
            </a:r>
            <a:endParaRPr lang="en-US" sz="2400" dirty="0">
              <a:latin typeface="Book Antiqua" pitchFamily="18" charset="0"/>
            </a:endParaRPr>
          </a:p>
        </p:txBody>
      </p:sp>
    </p:spTree>
    <p:extLst>
      <p:ext uri="{BB962C8B-B14F-4D97-AF65-F5344CB8AC3E}">
        <p14:creationId xmlns:p14="http://schemas.microsoft.com/office/powerpoint/2010/main" val="1571065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0" fill="hold"/>
                                        <p:tgtEl>
                                          <p:spTgt spid="5"/>
                                        </p:tgtEl>
                                        <p:attrNameLst>
                                          <p:attrName>ppt_x</p:attrName>
                                        </p:attrNameLst>
                                      </p:cBhvr>
                                      <p:tavLst>
                                        <p:tav tm="0">
                                          <p:val>
                                            <p:strVal val="0-#ppt_w/2"/>
                                          </p:val>
                                        </p:tav>
                                        <p:tav tm="100000">
                                          <p:val>
                                            <p:strVal val="#ppt_x"/>
                                          </p:val>
                                        </p:tav>
                                      </p:tavLst>
                                    </p:anim>
                                    <p:anim calcmode="lin" valueType="num">
                                      <p:cBhvr additive="base">
                                        <p:cTn id="8" dur="2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3000" fill="hold"/>
                                        <p:tgtEl>
                                          <p:spTgt spid="6"/>
                                        </p:tgtEl>
                                        <p:attrNameLst>
                                          <p:attrName>ppt_x</p:attrName>
                                        </p:attrNameLst>
                                      </p:cBhvr>
                                      <p:tavLst>
                                        <p:tav tm="0">
                                          <p:val>
                                            <p:strVal val="1+#ppt_w/2"/>
                                          </p:val>
                                        </p:tav>
                                        <p:tav tm="100000">
                                          <p:val>
                                            <p:strVal val="#ppt_x"/>
                                          </p:val>
                                        </p:tav>
                                      </p:tavLst>
                                    </p:anim>
                                    <p:anim calcmode="lin" valueType="num">
                                      <p:cBhvr additive="base">
                                        <p:cTn id="14"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Down Arrow Callout 3"/>
          <p:cNvSpPr/>
          <p:nvPr/>
        </p:nvSpPr>
        <p:spPr>
          <a:xfrm>
            <a:off x="2133600" y="990600"/>
            <a:ext cx="4495800" cy="1143000"/>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n/>
                <a:solidFill>
                  <a:schemeClr val="tx1"/>
                </a:solidFill>
                <a:latin typeface="Book Antiqua" pitchFamily="18" charset="0"/>
              </a:rPr>
              <a:t>Embankment</a:t>
            </a:r>
          </a:p>
        </p:txBody>
      </p:sp>
      <p:sp>
        <p:nvSpPr>
          <p:cNvPr id="5" name="AutoShape 2" descr="Flood getting worse: 1.2 million people affected in 4 districts | Dhaka  Tribune"/>
          <p:cNvSpPr>
            <a:spLocks noChangeAspect="1" noChangeArrowheads="1"/>
          </p:cNvSpPr>
          <p:nvPr/>
        </p:nvSpPr>
        <p:spPr bwMode="auto">
          <a:xfrm>
            <a:off x="155575" y="-800100"/>
            <a:ext cx="2733675"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214562"/>
            <a:ext cx="4495799"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entagon 5"/>
          <p:cNvSpPr/>
          <p:nvPr/>
        </p:nvSpPr>
        <p:spPr>
          <a:xfrm>
            <a:off x="844550" y="4724400"/>
            <a:ext cx="2355850" cy="7620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smtClean="0">
                <a:solidFill>
                  <a:schemeClr val="tx1"/>
                </a:solidFill>
                <a:latin typeface="Book Antiqua" pitchFamily="18" charset="0"/>
              </a:rPr>
              <a:t>Meaning</a:t>
            </a:r>
            <a:endParaRPr lang="en-US" sz="3600" dirty="0">
              <a:solidFill>
                <a:schemeClr val="tx1"/>
              </a:solidFill>
              <a:latin typeface="Book Antiqua" pitchFamily="18" charset="0"/>
            </a:endParaRPr>
          </a:p>
        </p:txBody>
      </p:sp>
      <p:sp>
        <p:nvSpPr>
          <p:cNvPr id="7" name="Rectangle 6"/>
          <p:cNvSpPr/>
          <p:nvPr/>
        </p:nvSpPr>
        <p:spPr>
          <a:xfrm>
            <a:off x="3581400" y="4782234"/>
            <a:ext cx="4572000" cy="830997"/>
          </a:xfrm>
          <a:prstGeom prst="rect">
            <a:avLst/>
          </a:prstGeom>
        </p:spPr>
        <p:txBody>
          <a:bodyPr>
            <a:spAutoFit/>
          </a:bodyPr>
          <a:lstStyle/>
          <a:p>
            <a:r>
              <a:rPr lang="en-US" sz="2400" dirty="0">
                <a:ln w="0"/>
                <a:effectLst>
                  <a:outerShdw blurRad="38100" dist="19050" dir="2700000" algn="tl" rotWithShape="0">
                    <a:schemeClr val="dk1">
                      <a:alpha val="40000"/>
                    </a:schemeClr>
                  </a:outerShdw>
                </a:effectLst>
                <a:latin typeface="Book Antiqua" pitchFamily="18" charset="0"/>
              </a:rPr>
              <a:t>A wall of stone or earth made to keep water back</a:t>
            </a:r>
            <a:endParaRPr lang="en-US" sz="2400" dirty="0">
              <a:latin typeface="Book Antiqua" pitchFamily="18" charset="0"/>
            </a:endParaRPr>
          </a:p>
        </p:txBody>
      </p:sp>
    </p:spTree>
    <p:extLst>
      <p:ext uri="{BB962C8B-B14F-4D97-AF65-F5344CB8AC3E}">
        <p14:creationId xmlns:p14="http://schemas.microsoft.com/office/powerpoint/2010/main" val="3454713049"/>
      </p:ext>
    </p:extLst>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0" fill="hold"/>
                                        <p:tgtEl>
                                          <p:spTgt spid="7"/>
                                        </p:tgtEl>
                                        <p:attrNameLst>
                                          <p:attrName>ppt_x</p:attrName>
                                        </p:attrNameLst>
                                      </p:cBhvr>
                                      <p:tavLst>
                                        <p:tav tm="0">
                                          <p:val>
                                            <p:strVal val="1+#ppt_w/2"/>
                                          </p:val>
                                        </p:tav>
                                        <p:tav tm="100000">
                                          <p:val>
                                            <p:strVal val="#ppt_x"/>
                                          </p:val>
                                        </p:tav>
                                      </p:tavLst>
                                    </p:anim>
                                    <p:anim calcmode="lin" valueType="num">
                                      <p:cBhvr additive="base">
                                        <p:cTn id="14"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Down Arrow Callout 3"/>
          <p:cNvSpPr/>
          <p:nvPr/>
        </p:nvSpPr>
        <p:spPr>
          <a:xfrm>
            <a:off x="2133600" y="990600"/>
            <a:ext cx="4495800" cy="1143000"/>
          </a:xfrm>
          <a:prstGeom prst="downArrowCallout">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ln/>
                <a:solidFill>
                  <a:srgbClr val="002060"/>
                </a:solidFill>
                <a:latin typeface="Book Antiqua" pitchFamily="18" charset="0"/>
              </a:rPr>
              <a:t>Whisper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4648199" cy="2166938"/>
          </a:xfrm>
          <a:prstGeom prst="rect">
            <a:avLst/>
          </a:prstGeom>
          <a:noFill/>
          <a:ln w="28575">
            <a:solidFill>
              <a:schemeClr val="tx1"/>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entagon 4"/>
          <p:cNvSpPr/>
          <p:nvPr/>
        </p:nvSpPr>
        <p:spPr>
          <a:xfrm>
            <a:off x="685800" y="4648200"/>
            <a:ext cx="2209800" cy="1066800"/>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Book Antiqua" pitchFamily="18" charset="0"/>
              </a:rPr>
              <a:t>Meaning</a:t>
            </a:r>
            <a:endParaRPr lang="en-US" sz="3200" b="1" dirty="0">
              <a:solidFill>
                <a:schemeClr val="bg1"/>
              </a:solidFill>
              <a:latin typeface="Book Antiqua" pitchFamily="18" charset="0"/>
            </a:endParaRPr>
          </a:p>
        </p:txBody>
      </p:sp>
      <p:sp>
        <p:nvSpPr>
          <p:cNvPr id="6" name="Rectangle 5"/>
          <p:cNvSpPr/>
          <p:nvPr/>
        </p:nvSpPr>
        <p:spPr>
          <a:xfrm>
            <a:off x="2964872" y="4648200"/>
            <a:ext cx="5798127" cy="1384995"/>
          </a:xfrm>
          <a:prstGeom prst="rect">
            <a:avLst/>
          </a:prstGeom>
        </p:spPr>
        <p:txBody>
          <a:bodyPr wrap="square">
            <a:spAutoFit/>
          </a:bodyPr>
          <a:lstStyle/>
          <a:p>
            <a:pPr algn="ctr"/>
            <a:r>
              <a:rPr lang="en-US" sz="2800" b="1" dirty="0">
                <a:ln w="0"/>
                <a:latin typeface="Book Antiqua" pitchFamily="18" charset="0"/>
              </a:rPr>
              <a:t>To speak silently to somebody so that other people cannot hear what one is speaking</a:t>
            </a:r>
          </a:p>
        </p:txBody>
      </p:sp>
    </p:spTree>
    <p:extLst>
      <p:ext uri="{BB962C8B-B14F-4D97-AF65-F5344CB8AC3E}">
        <p14:creationId xmlns:p14="http://schemas.microsoft.com/office/powerpoint/2010/main" val="22609014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Down Arrow Callout 3"/>
          <p:cNvSpPr/>
          <p:nvPr/>
        </p:nvSpPr>
        <p:spPr>
          <a:xfrm>
            <a:off x="2133600" y="990600"/>
            <a:ext cx="4495800" cy="1143000"/>
          </a:xfrm>
          <a:prstGeom prst="downArrowCallout">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ln/>
                <a:solidFill>
                  <a:schemeClr val="tx1"/>
                </a:solidFill>
                <a:latin typeface="Book Antiqua" pitchFamily="18" charset="0"/>
              </a:rPr>
              <a:t>Roar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9800"/>
            <a:ext cx="44958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entagon 4"/>
          <p:cNvSpPr/>
          <p:nvPr/>
        </p:nvSpPr>
        <p:spPr>
          <a:xfrm>
            <a:off x="762000" y="4724400"/>
            <a:ext cx="2209800" cy="838200"/>
          </a:xfrm>
          <a:prstGeom prst="homePlat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Book Antiqua" pitchFamily="18" charset="0"/>
              </a:rPr>
              <a:t>Meaning</a:t>
            </a:r>
            <a:endParaRPr lang="en-US" sz="3200" b="1" dirty="0">
              <a:solidFill>
                <a:schemeClr val="tx1"/>
              </a:solidFill>
              <a:latin typeface="Book Antiqua" pitchFamily="18" charset="0"/>
            </a:endParaRPr>
          </a:p>
        </p:txBody>
      </p:sp>
      <p:sp>
        <p:nvSpPr>
          <p:cNvPr id="6" name="Rectangle 5"/>
          <p:cNvSpPr/>
          <p:nvPr/>
        </p:nvSpPr>
        <p:spPr>
          <a:xfrm>
            <a:off x="3124200" y="4800600"/>
            <a:ext cx="5791200" cy="954107"/>
          </a:xfrm>
          <a:prstGeom prst="rect">
            <a:avLst/>
          </a:prstGeom>
        </p:spPr>
        <p:txBody>
          <a:bodyPr wrap="square">
            <a:spAutoFit/>
          </a:bodyPr>
          <a:lstStyle/>
          <a:p>
            <a:pPr algn="ctr"/>
            <a:r>
              <a:rPr lang="en-US" sz="2800" b="1" dirty="0">
                <a:ln w="0"/>
                <a:latin typeface="Book Antiqua" pitchFamily="18" charset="0"/>
              </a:rPr>
              <a:t>To make a loud deep harsh sound of tiger, river or any animals.</a:t>
            </a:r>
          </a:p>
        </p:txBody>
      </p:sp>
    </p:spTree>
    <p:extLst>
      <p:ext uri="{BB962C8B-B14F-4D97-AF65-F5344CB8AC3E}">
        <p14:creationId xmlns:p14="http://schemas.microsoft.com/office/powerpoint/2010/main" val="2585779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3000" fill="hold"/>
                                        <p:tgtEl>
                                          <p:spTgt spid="6"/>
                                        </p:tgtEl>
                                        <p:attrNameLst>
                                          <p:attrName>ppt_x</p:attrName>
                                        </p:attrNameLst>
                                      </p:cBhvr>
                                      <p:tavLst>
                                        <p:tav tm="0">
                                          <p:val>
                                            <p:strVal val="1+#ppt_w/2"/>
                                          </p:val>
                                        </p:tav>
                                        <p:tav tm="100000">
                                          <p:val>
                                            <p:strVal val="#ppt_x"/>
                                          </p:val>
                                        </p:tav>
                                      </p:tavLst>
                                    </p:anim>
                                    <p:anim calcmode="lin" valueType="num">
                                      <p:cBhvr additive="base">
                                        <p:cTn id="14"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Down Arrow Callout 3"/>
          <p:cNvSpPr/>
          <p:nvPr/>
        </p:nvSpPr>
        <p:spPr>
          <a:xfrm>
            <a:off x="2133600" y="990600"/>
            <a:ext cx="4495800" cy="1143000"/>
          </a:xfrm>
          <a:prstGeom prst="downArrowCallout">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ln/>
                <a:solidFill>
                  <a:srgbClr val="0070C0"/>
                </a:solidFill>
                <a:latin typeface="Book Antiqua" pitchFamily="18" charset="0"/>
              </a:rPr>
              <a:t>Demolish</a:t>
            </a:r>
          </a:p>
        </p:txBody>
      </p:sp>
      <p:sp>
        <p:nvSpPr>
          <p:cNvPr id="5" name="Pentagon 4"/>
          <p:cNvSpPr/>
          <p:nvPr/>
        </p:nvSpPr>
        <p:spPr>
          <a:xfrm>
            <a:off x="685800" y="4572000"/>
            <a:ext cx="2514600" cy="1066800"/>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Book Antiqua" pitchFamily="18" charset="0"/>
              </a:rPr>
              <a:t>Meaning</a:t>
            </a:r>
            <a:endParaRPr lang="en-US" sz="3600" dirty="0">
              <a:solidFill>
                <a:schemeClr val="tx1"/>
              </a:solidFill>
              <a:latin typeface="Book Antiqua" pitchFamily="18" charset="0"/>
            </a:endParaRPr>
          </a:p>
        </p:txBody>
      </p:sp>
      <p:sp>
        <p:nvSpPr>
          <p:cNvPr id="6" name="Rectangle 5"/>
          <p:cNvSpPr/>
          <p:nvPr/>
        </p:nvSpPr>
        <p:spPr>
          <a:xfrm>
            <a:off x="3200400" y="4684693"/>
            <a:ext cx="5867400" cy="954107"/>
          </a:xfrm>
          <a:prstGeom prst="rect">
            <a:avLst/>
          </a:prstGeom>
        </p:spPr>
        <p:txBody>
          <a:bodyPr wrap="square">
            <a:spAutoFit/>
          </a:bodyPr>
          <a:lstStyle/>
          <a:p>
            <a:r>
              <a:rPr lang="en-US" sz="2800" dirty="0">
                <a:ln w="0"/>
                <a:effectLst>
                  <a:outerShdw blurRad="38100" dist="19050" dir="2700000" algn="tl" rotWithShape="0">
                    <a:schemeClr val="dk1">
                      <a:alpha val="40000"/>
                    </a:schemeClr>
                  </a:outerShdw>
                </a:effectLst>
                <a:latin typeface="Book Antiqua" pitchFamily="18" charset="0"/>
              </a:rPr>
              <a:t>To pull or knock down </a:t>
            </a:r>
            <a:r>
              <a:rPr lang="en-US" sz="2800" dirty="0" smtClean="0">
                <a:ln w="0"/>
                <a:effectLst>
                  <a:outerShdw blurRad="38100" dist="19050" dir="2700000" algn="tl" rotWithShape="0">
                    <a:schemeClr val="dk1">
                      <a:alpha val="40000"/>
                    </a:schemeClr>
                  </a:outerShdw>
                </a:effectLst>
                <a:latin typeface="Book Antiqua" pitchFamily="18" charset="0"/>
              </a:rPr>
              <a:t>something or </a:t>
            </a:r>
            <a:r>
              <a:rPr lang="en-US" sz="2800" dirty="0">
                <a:ln w="0"/>
                <a:effectLst>
                  <a:outerShdw blurRad="38100" dist="19050" dir="2700000" algn="tl" rotWithShape="0">
                    <a:schemeClr val="dk1">
                      <a:alpha val="40000"/>
                    </a:schemeClr>
                  </a:outerShdw>
                </a:effectLst>
                <a:latin typeface="Book Antiqua" pitchFamily="18" charset="0"/>
              </a:rPr>
              <a:t>Destroying something</a:t>
            </a:r>
            <a:endParaRPr lang="en-US" sz="2800" dirty="0">
              <a:latin typeface="Book Antiqua" pitchFamily="18" charset="0"/>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05037"/>
            <a:ext cx="3733800"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133600"/>
            <a:ext cx="3733800"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438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1981200" y="838200"/>
            <a:ext cx="4495800" cy="1143000"/>
          </a:xfrm>
          <a:prstGeom prst="downArrowCallout">
            <a:avLst/>
          </a:prstGeom>
          <a:solidFill>
            <a:srgbClr val="92D050"/>
          </a:solidFill>
          <a:ln w="28575">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smtClean="0">
                <a:ln/>
                <a:solidFill>
                  <a:schemeClr val="tx1"/>
                </a:solidFill>
                <a:latin typeface="Book Antiqua" pitchFamily="18" charset="0"/>
              </a:rPr>
              <a:t>slum</a:t>
            </a:r>
            <a:endParaRPr lang="en-US" sz="3600" b="1" dirty="0">
              <a:ln/>
              <a:solidFill>
                <a:schemeClr val="tx1"/>
              </a:solidFill>
              <a:latin typeface="Book Antiqua" pitchFamily="18" charset="0"/>
            </a:endParaRPr>
          </a:p>
        </p:txBody>
      </p:sp>
      <p:sp>
        <p:nvSpPr>
          <p:cNvPr id="5" name="Pentagon 4"/>
          <p:cNvSpPr/>
          <p:nvPr/>
        </p:nvSpPr>
        <p:spPr>
          <a:xfrm>
            <a:off x="685800" y="4724400"/>
            <a:ext cx="2514600" cy="1066800"/>
          </a:xfrm>
          <a:prstGeom prst="homePlate">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Book Antiqua" pitchFamily="18" charset="0"/>
              </a:rPr>
              <a:t>Meaning</a:t>
            </a:r>
            <a:endParaRPr lang="en-US" sz="3600" dirty="0">
              <a:solidFill>
                <a:schemeClr val="tx1"/>
              </a:solidFill>
              <a:latin typeface="Book Antiqua" pitchFamily="18" charset="0"/>
            </a:endParaRPr>
          </a:p>
        </p:txBody>
      </p:sp>
      <p:sp>
        <p:nvSpPr>
          <p:cNvPr id="6" name="Rectangle 5"/>
          <p:cNvSpPr/>
          <p:nvPr/>
        </p:nvSpPr>
        <p:spPr>
          <a:xfrm>
            <a:off x="3429000" y="4807803"/>
            <a:ext cx="5334000" cy="830997"/>
          </a:xfrm>
          <a:prstGeom prst="rect">
            <a:avLst/>
          </a:prstGeom>
        </p:spPr>
        <p:txBody>
          <a:bodyPr wrap="square">
            <a:spAutoFit/>
          </a:bodyPr>
          <a:lstStyle/>
          <a:p>
            <a:r>
              <a:rPr lang="en-US" sz="2400" b="1" dirty="0">
                <a:ln w="0"/>
                <a:effectLst>
                  <a:outerShdw blurRad="38100" dist="38100" dir="2700000" algn="tl">
                    <a:srgbClr val="000000">
                      <a:alpha val="43137"/>
                    </a:srgbClr>
                  </a:outerShdw>
                </a:effectLst>
              </a:rPr>
              <a:t>A overcrowded urban area </a:t>
            </a:r>
            <a:r>
              <a:rPr lang="en-US" sz="2400" b="1" dirty="0">
                <a:ln w="0"/>
              </a:rPr>
              <a:t>inhabited</a:t>
            </a:r>
            <a:r>
              <a:rPr lang="en-US" sz="2400" b="1" dirty="0">
                <a:ln w="0"/>
                <a:effectLst>
                  <a:outerShdw blurRad="38100" dist="38100" dir="2700000" algn="tl">
                    <a:srgbClr val="000000">
                      <a:alpha val="43137"/>
                    </a:srgbClr>
                  </a:outerShdw>
                </a:effectLst>
              </a:rPr>
              <a:t> by very poor people</a:t>
            </a:r>
            <a:endParaRPr lang="en-US" sz="2400" dirty="0">
              <a:effectLst>
                <a:outerShdw blurRad="38100" dist="38100" dir="2700000" algn="tl">
                  <a:srgbClr val="000000">
                    <a:alpha val="43137"/>
                  </a:srgbClr>
                </a:outerShdw>
              </a:effectLst>
            </a:endParaRPr>
          </a:p>
        </p:txBody>
      </p:sp>
      <p:grpSp>
        <p:nvGrpSpPr>
          <p:cNvPr id="7" name="Group 6"/>
          <p:cNvGrpSpPr/>
          <p:nvPr/>
        </p:nvGrpSpPr>
        <p:grpSpPr>
          <a:xfrm>
            <a:off x="1295400" y="1999815"/>
            <a:ext cx="7115175" cy="2495985"/>
            <a:chOff x="1295400" y="1831073"/>
            <a:chExt cx="7115175" cy="2191184"/>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31073"/>
              <a:ext cx="3419475" cy="219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31074"/>
              <a:ext cx="3609975" cy="219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65666469"/>
      </p:ext>
    </p:extLst>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 calcmode="lin" valueType="num">
                                      <p:cBhvr>
                                        <p:cTn id="9" dur="3000" fill="hold"/>
                                        <p:tgtEl>
                                          <p:spTgt spid="7"/>
                                        </p:tgtEl>
                                        <p:attrNameLst>
                                          <p:attrName>style.rotation</p:attrName>
                                        </p:attrNameLst>
                                      </p:cBhvr>
                                      <p:tavLst>
                                        <p:tav tm="0">
                                          <p:val>
                                            <p:fltVal val="90"/>
                                          </p:val>
                                        </p:tav>
                                        <p:tav tm="100000">
                                          <p:val>
                                            <p:fltVal val="0"/>
                                          </p:val>
                                        </p:tav>
                                      </p:tavLst>
                                    </p:anim>
                                    <p:animEffect transition="in" filter="fade">
                                      <p:cBhvr>
                                        <p:cTn id="10" dur="3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0" fill="hold"/>
                                        <p:tgtEl>
                                          <p:spTgt spid="5"/>
                                        </p:tgtEl>
                                        <p:attrNameLst>
                                          <p:attrName>ppt_x</p:attrName>
                                        </p:attrNameLst>
                                      </p:cBhvr>
                                      <p:tavLst>
                                        <p:tav tm="0">
                                          <p:val>
                                            <p:strVal val="0-#ppt_w/2"/>
                                          </p:val>
                                        </p:tav>
                                        <p:tav tm="100000">
                                          <p:val>
                                            <p:strVal val="#ppt_x"/>
                                          </p:val>
                                        </p:tav>
                                      </p:tavLst>
                                    </p:anim>
                                    <p:anim calcmode="lin" valueType="num">
                                      <p:cBhvr additive="base">
                                        <p:cTn id="16"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3000" fill="hold"/>
                                        <p:tgtEl>
                                          <p:spTgt spid="6"/>
                                        </p:tgtEl>
                                        <p:attrNameLst>
                                          <p:attrName>ppt_w</p:attrName>
                                        </p:attrNameLst>
                                      </p:cBhvr>
                                      <p:tavLst>
                                        <p:tav tm="0">
                                          <p:val>
                                            <p:fltVal val="0"/>
                                          </p:val>
                                        </p:tav>
                                        <p:tav tm="100000">
                                          <p:val>
                                            <p:strVal val="#ppt_w"/>
                                          </p:val>
                                        </p:tav>
                                      </p:tavLst>
                                    </p:anim>
                                    <p:anim calcmode="lin" valueType="num">
                                      <p:cBhvr>
                                        <p:cTn id="22" dur="3000" fill="hold"/>
                                        <p:tgtEl>
                                          <p:spTgt spid="6"/>
                                        </p:tgtEl>
                                        <p:attrNameLst>
                                          <p:attrName>ppt_h</p:attrName>
                                        </p:attrNameLst>
                                      </p:cBhvr>
                                      <p:tavLst>
                                        <p:tav tm="0">
                                          <p:val>
                                            <p:fltVal val="0"/>
                                          </p:val>
                                        </p:tav>
                                        <p:tav tm="100000">
                                          <p:val>
                                            <p:strVal val="#ppt_h"/>
                                          </p:val>
                                        </p:tav>
                                      </p:tavLst>
                                    </p:anim>
                                    <p:animEffect transition="in" filter="fade">
                                      <p:cBhvr>
                                        <p:cTn id="23" dur="3000"/>
                                        <p:tgtEl>
                                          <p:spTgt spid="6"/>
                                        </p:tgtEl>
                                      </p:cBhvr>
                                    </p:animEffect>
                                    <p:anim calcmode="lin" valueType="num">
                                      <p:cBhvr>
                                        <p:cTn id="24" dur="3000" fill="hold"/>
                                        <p:tgtEl>
                                          <p:spTgt spid="6"/>
                                        </p:tgtEl>
                                        <p:attrNameLst>
                                          <p:attrName>ppt_x</p:attrName>
                                        </p:attrNameLst>
                                      </p:cBhvr>
                                      <p:tavLst>
                                        <p:tav tm="0">
                                          <p:val>
                                            <p:fltVal val="0.5"/>
                                          </p:val>
                                        </p:tav>
                                        <p:tav tm="100000">
                                          <p:val>
                                            <p:strVal val="#ppt_x"/>
                                          </p:val>
                                        </p:tav>
                                      </p:tavLst>
                                    </p:anim>
                                    <p:anim calcmode="lin" valueType="num">
                                      <p:cBhvr>
                                        <p:cTn id="25" dur="3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75">
          <a:fgClr>
            <a:schemeClr val="accent5"/>
          </a:fgClr>
          <a:bgClr>
            <a:schemeClr val="accent2"/>
          </a:bgClr>
        </a:pattFill>
        <a:effectLst/>
      </p:bgPr>
    </p:bg>
    <p:spTree>
      <p:nvGrpSpPr>
        <p:cNvPr id="1" name=""/>
        <p:cNvGrpSpPr/>
        <p:nvPr/>
      </p:nvGrpSpPr>
      <p:grpSpPr>
        <a:xfrm>
          <a:off x="0" y="0"/>
          <a:ext cx="0" cy="0"/>
          <a:chOff x="0" y="0"/>
          <a:chExt cx="0" cy="0"/>
        </a:xfrm>
      </p:grpSpPr>
      <p:sp>
        <p:nvSpPr>
          <p:cNvPr id="4" name="Down Arrow Callout 3"/>
          <p:cNvSpPr/>
          <p:nvPr/>
        </p:nvSpPr>
        <p:spPr>
          <a:xfrm>
            <a:off x="2514600" y="838200"/>
            <a:ext cx="4495800" cy="1143000"/>
          </a:xfrm>
          <a:prstGeom prst="downArrowCallout">
            <a:avLst/>
          </a:prstGeom>
          <a:solidFill>
            <a:srgbClr val="92D050"/>
          </a:solidFill>
          <a:ln w="28575">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ln/>
                <a:solidFill>
                  <a:schemeClr val="tx1"/>
                </a:solidFill>
                <a:latin typeface="Book Antiqua" pitchFamily="18" charset="0"/>
              </a:rPr>
              <a:t>Unsteady</a:t>
            </a:r>
          </a:p>
        </p:txBody>
      </p:sp>
      <p:sp>
        <p:nvSpPr>
          <p:cNvPr id="5" name="Pentagon 4"/>
          <p:cNvSpPr/>
          <p:nvPr/>
        </p:nvSpPr>
        <p:spPr>
          <a:xfrm>
            <a:off x="838200" y="4724400"/>
            <a:ext cx="2514600" cy="1066800"/>
          </a:xfrm>
          <a:prstGeom prst="homePlate">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Book Antiqua" pitchFamily="18" charset="0"/>
              </a:rPr>
              <a:t>Meaning</a:t>
            </a:r>
            <a:endParaRPr lang="en-US" sz="3600" dirty="0">
              <a:solidFill>
                <a:schemeClr val="tx1"/>
              </a:solidFill>
              <a:latin typeface="Book Antiqua" pitchFamily="18" charset="0"/>
            </a:endParaRPr>
          </a:p>
        </p:txBody>
      </p:sp>
      <p:pic>
        <p:nvPicPr>
          <p:cNvPr id="7" name="Picture 2" descr="C:\Users\The pc hut\Documents\safety-guide-Image-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08909"/>
            <a:ext cx="3657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48200" y="4800600"/>
            <a:ext cx="3962400" cy="1231106"/>
          </a:xfrm>
          <a:prstGeom prst="rect">
            <a:avLst/>
          </a:prstGeom>
        </p:spPr>
        <p:txBody>
          <a:bodyPr wrap="square">
            <a:spAutoFit/>
          </a:bodyPr>
          <a:lstStyle/>
          <a:p>
            <a:r>
              <a:rPr lang="en-US" sz="2800" dirty="0">
                <a:latin typeface="Book Antiqua" pitchFamily="18" charset="0"/>
              </a:rPr>
              <a:t>Not  </a:t>
            </a:r>
            <a:r>
              <a:rPr lang="en-US" sz="2800" dirty="0" smtClean="0">
                <a:latin typeface="Book Antiqua" pitchFamily="18" charset="0"/>
              </a:rPr>
              <a:t>normal  or </a:t>
            </a:r>
            <a:r>
              <a:rPr lang="en-US" sz="2800" dirty="0">
                <a:ln w="0"/>
                <a:effectLst>
                  <a:outerShdw blurRad="38100" dist="19050" dir="2700000" algn="tl" rotWithShape="0">
                    <a:schemeClr val="dk1">
                      <a:alpha val="40000"/>
                    </a:schemeClr>
                  </a:outerShdw>
                </a:effectLst>
                <a:latin typeface="Book Antiqua" pitchFamily="18" charset="0"/>
              </a:rPr>
              <a:t>a</a:t>
            </a:r>
            <a:r>
              <a:rPr lang="en-US" sz="2800" dirty="0" smtClean="0">
                <a:ln w="0"/>
                <a:effectLst>
                  <a:outerShdw blurRad="38100" dist="19050" dir="2700000" algn="tl" rotWithShape="0">
                    <a:schemeClr val="dk1">
                      <a:alpha val="40000"/>
                    </a:schemeClr>
                  </a:outerShdw>
                </a:effectLst>
                <a:latin typeface="Book Antiqua" pitchFamily="18" charset="0"/>
              </a:rPr>
              <a:t> </a:t>
            </a:r>
            <a:r>
              <a:rPr lang="en-US" sz="2800" dirty="0">
                <a:ln w="0"/>
                <a:effectLst>
                  <a:outerShdw blurRad="38100" dist="19050" dir="2700000" algn="tl" rotWithShape="0">
                    <a:schemeClr val="dk1">
                      <a:alpha val="40000"/>
                    </a:schemeClr>
                  </a:outerShdw>
                </a:effectLst>
                <a:latin typeface="Book Antiqua" pitchFamily="18" charset="0"/>
              </a:rPr>
              <a:t>libel to fall or shake.</a:t>
            </a:r>
          </a:p>
          <a:p>
            <a:endParaRPr lang="en-US" dirty="0"/>
          </a:p>
        </p:txBody>
      </p:sp>
    </p:spTree>
    <p:extLst>
      <p:ext uri="{BB962C8B-B14F-4D97-AF65-F5344CB8AC3E}">
        <p14:creationId xmlns:p14="http://schemas.microsoft.com/office/powerpoint/2010/main" val="659088438"/>
      </p:ext>
    </p:extLst>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750" fill="hold"/>
                                        <p:tgtEl>
                                          <p:spTgt spid="7"/>
                                        </p:tgtEl>
                                        <p:attrNameLst>
                                          <p:attrName>ppt_w</p:attrName>
                                        </p:attrNameLst>
                                      </p:cBhvr>
                                      <p:tavLst>
                                        <p:tav tm="0">
                                          <p:val>
                                            <p:fltVal val="0"/>
                                          </p:val>
                                        </p:tav>
                                        <p:tav tm="100000">
                                          <p:val>
                                            <p:strVal val="#ppt_w"/>
                                          </p:val>
                                        </p:tav>
                                      </p:tavLst>
                                    </p:anim>
                                    <p:anim calcmode="lin" valueType="num">
                                      <p:cBhvr>
                                        <p:cTn id="8" dur="2750" fill="hold"/>
                                        <p:tgtEl>
                                          <p:spTgt spid="7"/>
                                        </p:tgtEl>
                                        <p:attrNameLst>
                                          <p:attrName>ppt_h</p:attrName>
                                        </p:attrNameLst>
                                      </p:cBhvr>
                                      <p:tavLst>
                                        <p:tav tm="0">
                                          <p:val>
                                            <p:fltVal val="0"/>
                                          </p:val>
                                        </p:tav>
                                        <p:tav tm="100000">
                                          <p:val>
                                            <p:strVal val="#ppt_h"/>
                                          </p:val>
                                        </p:tav>
                                      </p:tavLst>
                                    </p:anim>
                                    <p:anim calcmode="lin" valueType="num">
                                      <p:cBhvr>
                                        <p:cTn id="9" dur="2750" fill="hold"/>
                                        <p:tgtEl>
                                          <p:spTgt spid="7"/>
                                        </p:tgtEl>
                                        <p:attrNameLst>
                                          <p:attrName>style.rotation</p:attrName>
                                        </p:attrNameLst>
                                      </p:cBhvr>
                                      <p:tavLst>
                                        <p:tav tm="0">
                                          <p:val>
                                            <p:fltVal val="90"/>
                                          </p:val>
                                        </p:tav>
                                        <p:tav tm="100000">
                                          <p:val>
                                            <p:fltVal val="0"/>
                                          </p:val>
                                        </p:tav>
                                      </p:tavLst>
                                    </p:anim>
                                    <p:animEffect transition="in" filter="fade">
                                      <p:cBhvr>
                                        <p:cTn id="10" dur="27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7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52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3000" fill="hold"/>
                                        <p:tgtEl>
                                          <p:spTgt spid="6"/>
                                        </p:tgtEl>
                                        <p:attrNameLst>
                                          <p:attrName>ppt_w</p:attrName>
                                        </p:attrNameLst>
                                      </p:cBhvr>
                                      <p:tavLst>
                                        <p:tav tm="0">
                                          <p:val>
                                            <p:fltVal val="0"/>
                                          </p:val>
                                        </p:tav>
                                        <p:tav tm="100000">
                                          <p:val>
                                            <p:strVal val="#ppt_w"/>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Effect transition="in" filter="fade">
                                      <p:cBhvr>
                                        <p:cTn id="22" dur="3000"/>
                                        <p:tgtEl>
                                          <p:spTgt spid="6"/>
                                        </p:tgtEl>
                                      </p:cBhvr>
                                    </p:animEffect>
                                    <p:anim calcmode="lin" valueType="num">
                                      <p:cBhvr>
                                        <p:cTn id="23" dur="3000" fill="hold"/>
                                        <p:tgtEl>
                                          <p:spTgt spid="6"/>
                                        </p:tgtEl>
                                        <p:attrNameLst>
                                          <p:attrName>ppt_x</p:attrName>
                                        </p:attrNameLst>
                                      </p:cBhvr>
                                      <p:tavLst>
                                        <p:tav tm="0">
                                          <p:val>
                                            <p:fltVal val="0.5"/>
                                          </p:val>
                                        </p:tav>
                                        <p:tav tm="100000">
                                          <p:val>
                                            <p:strVal val="#ppt_x"/>
                                          </p:val>
                                        </p:tav>
                                      </p:tavLst>
                                    </p:anim>
                                    <p:anim calcmode="lin" valueType="num">
                                      <p:cBhvr>
                                        <p:cTn id="24" dur="3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18"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7620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3074" name="Picture 2" descr="C:\Users\DELL\Desktop\image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45" y="1752600"/>
            <a:ext cx="3185844" cy="167899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ELL\Desktop\index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213" y="1752600"/>
            <a:ext cx="2716732" cy="1685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ELL\Desktop\images1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401" y="1752600"/>
            <a:ext cx="2969331" cy="167899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DELL\Desktop\images1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8989" y="3562350"/>
            <a:ext cx="2969331"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DELL\Desktop\1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61" y="3457575"/>
            <a:ext cx="3051812"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DELL\Desktop\0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9250" y="3581400"/>
            <a:ext cx="2881695" cy="1552575"/>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Callout 2"/>
          <p:cNvSpPr/>
          <p:nvPr/>
        </p:nvSpPr>
        <p:spPr>
          <a:xfrm>
            <a:off x="1828800" y="381000"/>
            <a:ext cx="4876800" cy="1295400"/>
          </a:xfrm>
          <a:prstGeom prst="downArrowCallou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NikoshBAN" panose="02000000000000000000" pitchFamily="2" charset="0"/>
                <a:cs typeface="NikoshBAN" panose="02000000000000000000" pitchFamily="2" charset="0"/>
              </a:rPr>
              <a:t>Look at these pictures..</a:t>
            </a:r>
            <a:endParaRPr lang="en-US" sz="2800"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1143000" y="5560002"/>
            <a:ext cx="6854292" cy="707886"/>
          </a:xfrm>
          <a:prstGeom prst="rect">
            <a:avLst/>
          </a:prstGeom>
          <a:noFill/>
        </p:spPr>
        <p:txBody>
          <a:bodyPr wrap="square" rtlCol="0">
            <a:spAutoFit/>
          </a:bodyPr>
          <a:lstStyle/>
          <a:p>
            <a:r>
              <a:rPr lang="en-US" sz="2000" dirty="0" smtClean="0">
                <a:solidFill>
                  <a:srgbClr val="7030A0"/>
                </a:solidFill>
                <a:latin typeface="NikoshBAN" panose="02000000000000000000" pitchFamily="2" charset="0"/>
                <a:cs typeface="NikoshBAN" panose="02000000000000000000" pitchFamily="2" charset="0"/>
              </a:rPr>
              <a:t>Now discuss with your partner about above picture and say about </a:t>
            </a:r>
            <a:r>
              <a:rPr lang="en-US" sz="2000" dirty="0" err="1" smtClean="0">
                <a:solidFill>
                  <a:srgbClr val="7030A0"/>
                </a:solidFill>
                <a:latin typeface="NikoshBAN" panose="02000000000000000000" pitchFamily="2" charset="0"/>
                <a:cs typeface="NikoshBAN" panose="02000000000000000000" pitchFamily="2" charset="0"/>
              </a:rPr>
              <a:t>Meherjan</a:t>
            </a:r>
            <a:endParaRPr lang="en-US"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91815241"/>
      </p:ext>
    </p:extLst>
  </p:cSld>
  <p:clrMapOvr>
    <a:masterClrMapping/>
  </p:clrMapOvr>
  <mc:AlternateContent xmlns:mc="http://schemas.openxmlformats.org/markup-compatibility/2006" xmlns:p14="http://schemas.microsoft.com/office/powerpoint/2010/main">
    <mc:Choice Requires="p14">
      <p:transition spd="slow" p14:dur="2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750" fill="hold"/>
                                        <p:tgtEl>
                                          <p:spTgt spid="6"/>
                                        </p:tgtEl>
                                        <p:attrNameLst>
                                          <p:attrName>ppt_w</p:attrName>
                                        </p:attrNameLst>
                                      </p:cBhvr>
                                      <p:tavLst>
                                        <p:tav tm="0">
                                          <p:val>
                                            <p:fltVal val="0"/>
                                          </p:val>
                                        </p:tav>
                                        <p:tav tm="100000">
                                          <p:val>
                                            <p:strVal val="#ppt_w"/>
                                          </p:val>
                                        </p:tav>
                                      </p:tavLst>
                                    </p:anim>
                                    <p:anim calcmode="lin" valueType="num">
                                      <p:cBhvr>
                                        <p:cTn id="8" dur="2750" fill="hold"/>
                                        <p:tgtEl>
                                          <p:spTgt spid="6"/>
                                        </p:tgtEl>
                                        <p:attrNameLst>
                                          <p:attrName>ppt_h</p:attrName>
                                        </p:attrNameLst>
                                      </p:cBhvr>
                                      <p:tavLst>
                                        <p:tav tm="0">
                                          <p:val>
                                            <p:fltVal val="0"/>
                                          </p:val>
                                        </p:tav>
                                        <p:tav tm="100000">
                                          <p:val>
                                            <p:strVal val="#ppt_h"/>
                                          </p:val>
                                        </p:tav>
                                      </p:tavLst>
                                    </p:anim>
                                    <p:animEffect transition="in" filter="fade">
                                      <p:cBhvr>
                                        <p:cTn id="9" dur="2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219200" y="381000"/>
            <a:ext cx="6553200" cy="1143000"/>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Book Antiqua" panose="02040602050305030304" pitchFamily="18" charset="0"/>
              </a:rPr>
              <a:t>Not a long </a:t>
            </a:r>
            <a:r>
              <a:rPr lang="en-US" sz="2800" dirty="0" err="1" smtClean="0">
                <a:solidFill>
                  <a:schemeClr val="tx1"/>
                </a:solidFill>
                <a:latin typeface="Book Antiqua" panose="02040602050305030304" pitchFamily="18" charset="0"/>
              </a:rPr>
              <a:t>Meherjan</a:t>
            </a:r>
            <a:r>
              <a:rPr lang="en-US" sz="2800" dirty="0" smtClean="0">
                <a:solidFill>
                  <a:schemeClr val="tx1"/>
                </a:solidFill>
                <a:latin typeface="Book Antiqua" panose="02040602050305030304" pitchFamily="18" charset="0"/>
              </a:rPr>
              <a:t> had </a:t>
            </a:r>
            <a:r>
              <a:rPr lang="en-US" sz="2800" dirty="0" err="1" smtClean="0">
                <a:solidFill>
                  <a:schemeClr val="tx1"/>
                </a:solidFill>
                <a:latin typeface="Book Antiqua" panose="02040602050305030304" pitchFamily="18" charset="0"/>
              </a:rPr>
              <a:t>everythings</a:t>
            </a:r>
            <a:r>
              <a:rPr lang="en-US" sz="2800" dirty="0" smtClean="0">
                <a:solidFill>
                  <a:schemeClr val="tx1"/>
                </a:solidFill>
                <a:latin typeface="Book Antiqua" panose="02040602050305030304" pitchFamily="18" charset="0"/>
              </a:rPr>
              <a:t>-</a:t>
            </a:r>
            <a:endParaRPr lang="en-US" sz="2800" dirty="0">
              <a:solidFill>
                <a:schemeClr val="tx1"/>
              </a:solidFill>
              <a:latin typeface="Book Antiqua" panose="02040602050305030304" pitchFamily="18" charset="0"/>
            </a:endParaRPr>
          </a:p>
        </p:txBody>
      </p:sp>
      <p:grpSp>
        <p:nvGrpSpPr>
          <p:cNvPr id="20" name="Group 19"/>
          <p:cNvGrpSpPr/>
          <p:nvPr/>
        </p:nvGrpSpPr>
        <p:grpSpPr>
          <a:xfrm>
            <a:off x="381000" y="1447801"/>
            <a:ext cx="5410199" cy="1295400"/>
            <a:chOff x="381000" y="1447801"/>
            <a:chExt cx="5410199" cy="1295400"/>
          </a:xfrm>
        </p:grpSpPr>
        <p:sp>
          <p:nvSpPr>
            <p:cNvPr id="6" name="Pentagon 5"/>
            <p:cNvSpPr/>
            <p:nvPr/>
          </p:nvSpPr>
          <p:spPr>
            <a:xfrm>
              <a:off x="381000" y="1828800"/>
              <a:ext cx="2057400" cy="457200"/>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Book Antiqua" panose="02040602050305030304" pitchFamily="18" charset="0"/>
                </a:rPr>
                <a:t>F</a:t>
              </a:r>
              <a:r>
                <a:rPr lang="en-US" sz="2400" b="1" dirty="0" smtClean="0">
                  <a:solidFill>
                    <a:schemeClr val="tx1"/>
                  </a:solidFill>
                  <a:latin typeface="Book Antiqua" panose="02040602050305030304" pitchFamily="18" charset="0"/>
                </a:rPr>
                <a:t>amily</a:t>
              </a:r>
              <a:endParaRPr lang="en-US" sz="2400" b="1" dirty="0">
                <a:solidFill>
                  <a:schemeClr val="tx1"/>
                </a:solidFill>
                <a:latin typeface="Book Antiqua" panose="02040602050305030304" pitchFamily="18" charset="0"/>
              </a:endParaRPr>
            </a:p>
          </p:txBody>
        </p:sp>
        <p:pic>
          <p:nvPicPr>
            <p:cNvPr id="7" name="Picture 6" descr="C:\Users\DELL\Desktop\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048" y="1447801"/>
              <a:ext cx="2777151" cy="12954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Pentagon 7"/>
          <p:cNvSpPr/>
          <p:nvPr/>
        </p:nvSpPr>
        <p:spPr>
          <a:xfrm>
            <a:off x="304800" y="3048000"/>
            <a:ext cx="2514600" cy="457200"/>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Book Antiqua" panose="02040602050305030304" pitchFamily="18" charset="0"/>
              </a:rPr>
              <a:t>Vegetable garden</a:t>
            </a:r>
            <a:endParaRPr lang="en-US" sz="2000" b="1" dirty="0">
              <a:solidFill>
                <a:schemeClr val="tx1"/>
              </a:solidFill>
              <a:latin typeface="Book Antiqua" panose="02040602050305030304" pitchFamily="18" charset="0"/>
            </a:endParaRPr>
          </a:p>
        </p:txBody>
      </p:sp>
      <p:pic>
        <p:nvPicPr>
          <p:cNvPr id="9" name="Picture 2" descr="C:\Users\DELL\Desktop\image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19400"/>
            <a:ext cx="27432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381000" y="4038600"/>
            <a:ext cx="5410201" cy="1228730"/>
            <a:chOff x="381000" y="4038600"/>
            <a:chExt cx="5410201" cy="1228730"/>
          </a:xfrm>
        </p:grpSpPr>
        <p:sp>
          <p:nvSpPr>
            <p:cNvPr id="10" name="Pentagon 9"/>
            <p:cNvSpPr/>
            <p:nvPr/>
          </p:nvSpPr>
          <p:spPr>
            <a:xfrm>
              <a:off x="381000" y="4267200"/>
              <a:ext cx="2057400" cy="457200"/>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Book Antiqua" panose="02040602050305030304" pitchFamily="18" charset="0"/>
                </a:rPr>
                <a:t>Cattle</a:t>
              </a:r>
              <a:endParaRPr lang="en-US" sz="2400" b="1" dirty="0">
                <a:solidFill>
                  <a:schemeClr val="tx1"/>
                </a:solidFill>
                <a:latin typeface="Book Antiqua" panose="02040602050305030304" pitchFamily="18" charset="0"/>
              </a:endParaRPr>
            </a:p>
          </p:txBody>
        </p:sp>
        <p:grpSp>
          <p:nvGrpSpPr>
            <p:cNvPr id="14" name="Group 13"/>
            <p:cNvGrpSpPr/>
            <p:nvPr/>
          </p:nvGrpSpPr>
          <p:grpSpPr>
            <a:xfrm>
              <a:off x="3048001" y="4038600"/>
              <a:ext cx="2743200" cy="1228730"/>
              <a:chOff x="2777685" y="4419600"/>
              <a:chExt cx="3512430" cy="1004789"/>
            </a:xfrm>
          </p:grpSpPr>
          <p:pic>
            <p:nvPicPr>
              <p:cNvPr id="11" name="Picture 4" descr="C:\Users\DELL\Desktop\images1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685" y="4419600"/>
                <a:ext cx="1836030" cy="10047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DELL\Desktop\images1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715" y="4419600"/>
                <a:ext cx="1676400" cy="98409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 name="Group 21"/>
          <p:cNvGrpSpPr/>
          <p:nvPr/>
        </p:nvGrpSpPr>
        <p:grpSpPr>
          <a:xfrm>
            <a:off x="266700" y="5281186"/>
            <a:ext cx="5524500" cy="1429412"/>
            <a:chOff x="266700" y="5281186"/>
            <a:chExt cx="5524500" cy="1429412"/>
          </a:xfrm>
        </p:grpSpPr>
        <p:sp>
          <p:nvSpPr>
            <p:cNvPr id="13" name="Pentagon 12"/>
            <p:cNvSpPr/>
            <p:nvPr/>
          </p:nvSpPr>
          <p:spPr>
            <a:xfrm>
              <a:off x="266700" y="5486400"/>
              <a:ext cx="2781300" cy="457200"/>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Book Antiqua" panose="02040602050305030304" pitchFamily="18" charset="0"/>
                </a:rPr>
                <a:t>Cultivable land</a:t>
              </a:r>
              <a:endParaRPr lang="en-US" sz="2400" b="1" dirty="0">
                <a:solidFill>
                  <a:schemeClr val="tx1"/>
                </a:solidFill>
                <a:latin typeface="Book Antiqua" panose="02040602050305030304" pitchFamily="18" charset="0"/>
              </a:endParaRPr>
            </a:p>
          </p:txBody>
        </p:sp>
        <p:pic>
          <p:nvPicPr>
            <p:cNvPr id="15" name="Picture 7" descr="C:\Users\DELL\Desktop\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5281186"/>
              <a:ext cx="2743200" cy="1429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6248400" y="1752600"/>
            <a:ext cx="2402083" cy="2286000"/>
            <a:chOff x="6248400" y="1752600"/>
            <a:chExt cx="2402083" cy="2286000"/>
          </a:xfrm>
        </p:grpSpPr>
        <p:pic>
          <p:nvPicPr>
            <p:cNvPr id="16" name="Picture 3" descr="C:\Users\DELL\Desktop\index1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547937"/>
              <a:ext cx="2402083" cy="1490663"/>
            </a:xfrm>
            <a:prstGeom prst="rect">
              <a:avLst/>
            </a:prstGeom>
            <a:noFill/>
            <a:extLst>
              <a:ext uri="{909E8E84-426E-40DD-AFC4-6F175D3DCCD1}">
                <a14:hiddenFill xmlns:a14="http://schemas.microsoft.com/office/drawing/2010/main">
                  <a:solidFill>
                    <a:srgbClr val="FFFFFF"/>
                  </a:solidFill>
                </a14:hiddenFill>
              </a:ext>
            </a:extLst>
          </p:spPr>
        </p:pic>
        <p:sp>
          <p:nvSpPr>
            <p:cNvPr id="17" name="Down Arrow Callout 16"/>
            <p:cNvSpPr/>
            <p:nvPr/>
          </p:nvSpPr>
          <p:spPr>
            <a:xfrm>
              <a:off x="6324600" y="1752600"/>
              <a:ext cx="2057400" cy="609600"/>
            </a:xfrm>
            <a:prstGeom prst="down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Book Antiqua" panose="02040602050305030304" pitchFamily="18" charset="0"/>
                </a:rPr>
                <a:t>Bamboo bush</a:t>
              </a:r>
              <a:endParaRPr lang="en-US" sz="2400" dirty="0">
                <a:solidFill>
                  <a:schemeClr val="tx1"/>
                </a:solidFill>
                <a:latin typeface="Book Antiqua" panose="02040602050305030304" pitchFamily="18" charset="0"/>
              </a:endParaRPr>
            </a:p>
          </p:txBody>
        </p:sp>
      </p:grpSp>
      <p:grpSp>
        <p:nvGrpSpPr>
          <p:cNvPr id="24" name="Group 23"/>
          <p:cNvGrpSpPr/>
          <p:nvPr/>
        </p:nvGrpSpPr>
        <p:grpSpPr>
          <a:xfrm>
            <a:off x="6243637" y="4391890"/>
            <a:ext cx="2366963" cy="2334378"/>
            <a:chOff x="6243637" y="4391890"/>
            <a:chExt cx="2366963" cy="2334378"/>
          </a:xfrm>
        </p:grpSpPr>
        <p:sp>
          <p:nvSpPr>
            <p:cNvPr id="18" name="Down Arrow Callout 17"/>
            <p:cNvSpPr/>
            <p:nvPr/>
          </p:nvSpPr>
          <p:spPr>
            <a:xfrm>
              <a:off x="6400800" y="4391890"/>
              <a:ext cx="2057400" cy="609600"/>
            </a:xfrm>
            <a:prstGeom prst="down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Book Antiqua" panose="02040602050305030304" pitchFamily="18" charset="0"/>
                </a:rPr>
                <a:t>home</a:t>
              </a:r>
              <a:endParaRPr lang="en-US" sz="2400" dirty="0">
                <a:solidFill>
                  <a:schemeClr val="tx1"/>
                </a:solidFill>
                <a:latin typeface="Book Antiqua" panose="02040602050305030304" pitchFamily="18"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3637" y="5029200"/>
              <a:ext cx="2366963" cy="1697068"/>
            </a:xfrm>
            <a:prstGeom prst="rect">
              <a:avLst/>
            </a:prstGeom>
          </p:spPr>
        </p:pic>
      </p:grpSp>
    </p:spTree>
    <p:extLst>
      <p:ext uri="{BB962C8B-B14F-4D97-AF65-F5344CB8AC3E}">
        <p14:creationId xmlns:p14="http://schemas.microsoft.com/office/powerpoint/2010/main" val="46804317"/>
      </p:ext>
    </p:extLst>
  </p:cSld>
  <p:clrMapOvr>
    <a:masterClrMapping/>
  </p:clrMapOvr>
  <mc:AlternateContent xmlns:mc="http://schemas.openxmlformats.org/markup-compatibility/2006" xmlns:p14="http://schemas.microsoft.com/office/powerpoint/2010/main">
    <mc:Choice Requires="p14">
      <p:transition spd="slow" p14:dur="2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750"/>
                                        <p:tgtEl>
                                          <p:spTgt spid="20"/>
                                        </p:tgtEl>
                                      </p:cBhvr>
                                    </p:animEffect>
                                    <p:anim calcmode="lin" valueType="num">
                                      <p:cBhvr>
                                        <p:cTn id="8" dur="2750" fill="hold"/>
                                        <p:tgtEl>
                                          <p:spTgt spid="20"/>
                                        </p:tgtEl>
                                        <p:attrNameLst>
                                          <p:attrName>ppt_x</p:attrName>
                                        </p:attrNameLst>
                                      </p:cBhvr>
                                      <p:tavLst>
                                        <p:tav tm="0">
                                          <p:val>
                                            <p:strVal val="#ppt_x"/>
                                          </p:val>
                                        </p:tav>
                                        <p:tav tm="100000">
                                          <p:val>
                                            <p:strVal val="#ppt_x"/>
                                          </p:val>
                                        </p:tav>
                                      </p:tavLst>
                                    </p:anim>
                                    <p:anim calcmode="lin" valueType="num">
                                      <p:cBhvr>
                                        <p:cTn id="9" dur="2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2)">
                                      <p:cBhvr>
                                        <p:cTn id="14" dur="3000"/>
                                        <p:tgtEl>
                                          <p:spTgt spid="8"/>
                                        </p:tgtEl>
                                      </p:cBhvr>
                                    </p:animEffect>
                                  </p:childTnLst>
                                </p:cTn>
                              </p:par>
                              <p:par>
                                <p:cTn id="15" presetID="21" presetClass="entr" presetSubtype="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2)">
                                      <p:cBhvr>
                                        <p:cTn id="17" dur="3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amond(in)">
                                      <p:cBhvr>
                                        <p:cTn id="22" dur="2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3)">
                                      <p:cBhvr>
                                        <p:cTn id="27" dur="2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vertical)">
                                      <p:cBhvr>
                                        <p:cTn id="32" dur="2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2500" fill="hold"/>
                                        <p:tgtEl>
                                          <p:spTgt spid="24"/>
                                        </p:tgtEl>
                                        <p:attrNameLst>
                                          <p:attrName>ppt_x</p:attrName>
                                        </p:attrNameLst>
                                      </p:cBhvr>
                                      <p:tavLst>
                                        <p:tav tm="0">
                                          <p:val>
                                            <p:strVal val="1+#ppt_w/2"/>
                                          </p:val>
                                        </p:tav>
                                        <p:tav tm="100000">
                                          <p:val>
                                            <p:strVal val="#ppt_x"/>
                                          </p:val>
                                        </p:tav>
                                      </p:tavLst>
                                    </p:anim>
                                    <p:anim calcmode="lin" valueType="num">
                                      <p:cBhvr additive="base">
                                        <p:cTn id="38" dur="2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6"/>
          </a:fgClr>
          <a:bgClr>
            <a:schemeClr val="accent2"/>
          </a:bgClr>
        </a:pattFill>
        <a:effectLst/>
      </p:bgPr>
    </p:bg>
    <p:spTree>
      <p:nvGrpSpPr>
        <p:cNvPr id="1" name=""/>
        <p:cNvGrpSpPr/>
        <p:nvPr/>
      </p:nvGrpSpPr>
      <p:grpSpPr>
        <a:xfrm>
          <a:off x="0" y="0"/>
          <a:ext cx="0" cy="0"/>
          <a:chOff x="0" y="0"/>
          <a:chExt cx="0" cy="0"/>
        </a:xfrm>
      </p:grpSpPr>
      <p:sp>
        <p:nvSpPr>
          <p:cNvPr id="4" name="Rectangle 3"/>
          <p:cNvSpPr/>
          <p:nvPr/>
        </p:nvSpPr>
        <p:spPr>
          <a:xfrm>
            <a:off x="1143000" y="2151728"/>
            <a:ext cx="7391400" cy="175432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The roaring river </a:t>
            </a:r>
            <a:r>
              <a:rPr kumimoji="0" lang="en-US" sz="3600" b="0" i="0" u="none" strike="noStrike" kern="0" cap="none" spc="0" normalizeH="0" baseline="0" noProof="0" dirty="0" err="1" smtClean="0">
                <a:ln>
                  <a:noFill/>
                </a:ln>
                <a:solidFill>
                  <a:srgbClr val="002060"/>
                </a:solidFill>
                <a:effectLst/>
                <a:uLnTx/>
                <a:uFillTx/>
                <a:latin typeface="Times New Roman" pitchFamily="18" charset="0"/>
                <a:cs typeface="Times New Roman" pitchFamily="18" charset="0"/>
              </a:rPr>
              <a:t>Jamuna</a:t>
            </a:r>
            <a:r>
              <a:rPr kumimoji="0" lang="en-US" sz="3600" b="0"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 took only a day to demolish </a:t>
            </a:r>
            <a:r>
              <a:rPr kumimoji="0" lang="en-US" sz="3600" b="0" i="0" u="none" strike="noStrike" kern="0" cap="none" spc="0" normalizeH="0" baseline="0" noProof="0" dirty="0" err="1" smtClean="0">
                <a:ln>
                  <a:noFill/>
                </a:ln>
                <a:solidFill>
                  <a:srgbClr val="002060"/>
                </a:solidFill>
                <a:effectLst/>
                <a:uLnTx/>
                <a:uFillTx/>
                <a:latin typeface="Times New Roman" pitchFamily="18" charset="0"/>
                <a:cs typeface="Times New Roman" pitchFamily="18" charset="0"/>
              </a:rPr>
              <a:t>Meher's</a:t>
            </a:r>
            <a:r>
              <a:rPr kumimoji="0" lang="en-US" sz="3600" b="0"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 house, trees, vegetable garden and the bamboo bush</a:t>
            </a:r>
            <a:endParaRPr kumimoji="0" lang="en-US" sz="36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872535145"/>
      </p:ext>
    </p:extLst>
  </p:cSld>
  <p:clrMapOvr>
    <a:masterClrMapping/>
  </p:clrMapOvr>
  <mc:AlternateContent xmlns:mc="http://schemas.openxmlformats.org/markup-compatibility/2006" xmlns:p14="http://schemas.microsoft.com/office/powerpoint/2010/main">
    <mc:Choice Requires="p14">
      <p:transition spd="slow" p14:dur="2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750" fill="hold"/>
                                        <p:tgtEl>
                                          <p:spTgt spid="4"/>
                                        </p:tgtEl>
                                        <p:attrNameLst>
                                          <p:attrName>ppt_x</p:attrName>
                                        </p:attrNameLst>
                                      </p:cBhvr>
                                      <p:tavLst>
                                        <p:tav tm="0">
                                          <p:val>
                                            <p:strVal val="0-#ppt_w/2"/>
                                          </p:val>
                                        </p:tav>
                                        <p:tav tm="100000">
                                          <p:val>
                                            <p:strVal val="#ppt_x"/>
                                          </p:val>
                                        </p:tav>
                                      </p:tavLst>
                                    </p:anim>
                                    <p:anim calcmode="lin" valueType="num">
                                      <p:cBhvr additive="base">
                                        <p:cTn id="8" dur="2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MONIR 2018\photos\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1600200" cy="17049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clrChange>
              <a:clrFrom>
                <a:srgbClr val="000000">
                  <a:alpha val="0"/>
                </a:srgbClr>
              </a:clrFrom>
              <a:clrTo>
                <a:srgbClr val="000000">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791691" y="1676400"/>
            <a:ext cx="5543549" cy="2112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ectangle 5"/>
          <p:cNvSpPr/>
          <p:nvPr/>
        </p:nvSpPr>
        <p:spPr>
          <a:xfrm>
            <a:off x="609600" y="4191000"/>
            <a:ext cx="8229600" cy="1938992"/>
          </a:xfrm>
          <a:prstGeom prst="rect">
            <a:avLst/>
          </a:prstGeom>
        </p:spPr>
        <p:txBody>
          <a:bodyPr wrap="square">
            <a:spAutoFit/>
          </a:bodyPr>
          <a:lstStyle/>
          <a:p>
            <a:pPr algn="ctr"/>
            <a:r>
              <a:rPr lang="en-US" sz="2400" dirty="0" err="1" smtClean="0"/>
              <a:t>Azimnagor</a:t>
            </a:r>
            <a:r>
              <a:rPr lang="en-US" sz="2400" dirty="0" smtClean="0"/>
              <a:t> Computer Technical School &amp; Commercial College</a:t>
            </a:r>
          </a:p>
          <a:p>
            <a:pPr algn="ctr"/>
            <a:r>
              <a:rPr lang="en-US" sz="2400" dirty="0" smtClean="0"/>
              <a:t>Subject – English 1st paper</a:t>
            </a:r>
          </a:p>
          <a:p>
            <a:pPr algn="ctr"/>
            <a:r>
              <a:rPr lang="en-US" sz="2400" dirty="0" smtClean="0"/>
              <a:t>Class – Nine</a:t>
            </a:r>
          </a:p>
          <a:p>
            <a:r>
              <a:rPr lang="en-US" sz="2400" dirty="0" smtClean="0"/>
              <a:t>                                                                               Time – 45 </a:t>
            </a:r>
            <a:r>
              <a:rPr lang="en-US" sz="2400" dirty="0" err="1" smtClean="0"/>
              <a:t>mins</a:t>
            </a:r>
            <a:endParaRPr lang="en-US" sz="2400" dirty="0" smtClean="0"/>
          </a:p>
          <a:p>
            <a:r>
              <a:rPr lang="en-US" sz="2400" dirty="0" smtClean="0"/>
              <a:t>                                                                               </a:t>
            </a:r>
            <a:endParaRPr lang="en-US" sz="2400" dirty="0"/>
          </a:p>
        </p:txBody>
      </p:sp>
    </p:spTree>
    <p:extLst>
      <p:ext uri="{BB962C8B-B14F-4D97-AF65-F5344CB8AC3E}">
        <p14:creationId xmlns:p14="http://schemas.microsoft.com/office/powerpoint/2010/main" val="2558939050"/>
      </p:ext>
    </p:extLst>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250"/>
                                        <p:tgtEl>
                                          <p:spTgt spid="4"/>
                                        </p:tgtEl>
                                      </p:cBhvr>
                                    </p:animEffect>
                                  </p:childTnLst>
                                </p:cTn>
                              </p:par>
                            </p:childTnLst>
                          </p:cTn>
                        </p:par>
                        <p:par>
                          <p:cTn id="8" fill="hold">
                            <p:stCondLst>
                              <p:cond delay="225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750"/>
                                        <p:tgtEl>
                                          <p:spTgt spid="5"/>
                                        </p:tgtEl>
                                      </p:cBhvr>
                                    </p:animEffect>
                                    <p:anim calcmode="lin" valueType="num">
                                      <p:cBhvr>
                                        <p:cTn id="12" dur="2750" fill="hold"/>
                                        <p:tgtEl>
                                          <p:spTgt spid="5"/>
                                        </p:tgtEl>
                                        <p:attrNameLst>
                                          <p:attrName>ppt_x</p:attrName>
                                        </p:attrNameLst>
                                      </p:cBhvr>
                                      <p:tavLst>
                                        <p:tav tm="0">
                                          <p:val>
                                            <p:strVal val="#ppt_x"/>
                                          </p:val>
                                        </p:tav>
                                        <p:tav tm="100000">
                                          <p:val>
                                            <p:strVal val="#ppt_x"/>
                                          </p:val>
                                        </p:tav>
                                      </p:tavLst>
                                    </p:anim>
                                    <p:anim calcmode="lin" valueType="num">
                                      <p:cBhvr>
                                        <p:cTn id="13" dur="2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2" descr="C:\Users\The pc hut\Documents\bangladesh_map3.gif"/>
          <p:cNvPicPr>
            <a:picLocks noChangeAspect="1" noChangeArrowheads="1"/>
          </p:cNvPicPr>
          <p:nvPr/>
        </p:nvPicPr>
        <p:blipFill rotWithShape="1">
          <a:blip r:embed="rId3">
            <a:extLst>
              <a:ext uri="{28A0092B-C50C-407E-A947-70E740481C1C}">
                <a14:useLocalDpi xmlns:a14="http://schemas.microsoft.com/office/drawing/2010/main" val="0"/>
              </a:ext>
            </a:extLst>
          </a:blip>
          <a:srcRect l="20510" r="22257" b="10000"/>
          <a:stretch/>
        </p:blipFill>
        <p:spPr bwMode="auto">
          <a:xfrm>
            <a:off x="1981200" y="533400"/>
            <a:ext cx="4953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5650230"/>
            <a:ext cx="8534400" cy="830997"/>
          </a:xfrm>
          <a:prstGeom prst="rect">
            <a:avLst/>
          </a:prstGeom>
        </p:spPr>
        <p:txBody>
          <a:bodyPr wrap="square">
            <a:spAutoFit/>
          </a:bodyPr>
          <a:lstStyle/>
          <a:p>
            <a:r>
              <a:rPr lang="en-US" sz="2400" dirty="0">
                <a:latin typeface="Book Antiqua" panose="02040602050305030304" pitchFamily="18" charset="0"/>
              </a:rPr>
              <a:t>Bangladesh is a land of rivers that affect its people. Erosion is a harsh reality for the people living along the river banks.</a:t>
            </a:r>
          </a:p>
        </p:txBody>
      </p:sp>
    </p:spTree>
    <p:extLst>
      <p:ext uri="{BB962C8B-B14F-4D97-AF65-F5344CB8AC3E}">
        <p14:creationId xmlns:p14="http://schemas.microsoft.com/office/powerpoint/2010/main" val="357132126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000">
              <a:schemeClr val="accent1">
                <a:lumMod val="5000"/>
                <a:lumOff val="95000"/>
              </a:schemeClr>
            </a:gs>
            <a:gs pos="9000">
              <a:schemeClr val="accent5">
                <a:lumMod val="40000"/>
                <a:lumOff val="60000"/>
              </a:schemeClr>
            </a:gs>
          </a:gsLst>
          <a:lin ang="5400000" scaled="1"/>
        </a:gradFill>
        <a:effectLst/>
      </p:bgPr>
    </p:bg>
    <p:spTree>
      <p:nvGrpSpPr>
        <p:cNvPr id="1" name=""/>
        <p:cNvGrpSpPr/>
        <p:nvPr/>
      </p:nvGrpSpPr>
      <p:grpSpPr>
        <a:xfrm>
          <a:off x="0" y="0"/>
          <a:ext cx="0" cy="0"/>
          <a:chOff x="0" y="0"/>
          <a:chExt cx="0" cy="0"/>
        </a:xfrm>
      </p:grpSpPr>
      <p:sp>
        <p:nvSpPr>
          <p:cNvPr id="4" name="Wave 3"/>
          <p:cNvSpPr/>
          <p:nvPr/>
        </p:nvSpPr>
        <p:spPr>
          <a:xfrm>
            <a:off x="457200" y="304800"/>
            <a:ext cx="5257800" cy="990600"/>
          </a:xfrm>
          <a:prstGeom prst="wav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Algerian" panose="04020705040A02060702" pitchFamily="82" charset="0"/>
              </a:rPr>
              <a:t>Now Work in pair.</a:t>
            </a:r>
            <a:endParaRPr lang="en-US" sz="4400" dirty="0">
              <a:solidFill>
                <a:schemeClr val="tx1"/>
              </a:solidFill>
              <a:latin typeface="Algerian" panose="04020705040A02060702" pitchFamily="82" charset="0"/>
            </a:endParaRPr>
          </a:p>
        </p:txBody>
      </p:sp>
      <p:pic>
        <p:nvPicPr>
          <p:cNvPr id="2" name="Picture 1"/>
          <p:cNvPicPr>
            <a:picLocks noChangeAspect="1"/>
          </p:cNvPicPr>
          <p:nvPr/>
        </p:nvPicPr>
        <p:blipFill>
          <a:blip r:embed="rId2"/>
          <a:stretch>
            <a:fillRect/>
          </a:stretch>
        </p:blipFill>
        <p:spPr>
          <a:xfrm>
            <a:off x="6019800" y="228600"/>
            <a:ext cx="2724150" cy="1676400"/>
          </a:xfrm>
          <a:prstGeom prst="rect">
            <a:avLst/>
          </a:prstGeom>
        </p:spPr>
      </p:pic>
      <p:sp>
        <p:nvSpPr>
          <p:cNvPr id="5" name="TextBox 4"/>
          <p:cNvSpPr txBox="1"/>
          <p:nvPr/>
        </p:nvSpPr>
        <p:spPr>
          <a:xfrm>
            <a:off x="304800" y="1524000"/>
            <a:ext cx="5562600" cy="1200329"/>
          </a:xfrm>
          <a:prstGeom prst="rect">
            <a:avLst/>
          </a:prstGeom>
          <a:noFill/>
        </p:spPr>
        <p:txBody>
          <a:bodyPr wrap="square" rtlCol="0">
            <a:spAutoFit/>
          </a:bodyPr>
          <a:lstStyle/>
          <a:p>
            <a:r>
              <a:rPr lang="en-US" sz="2400" b="1" dirty="0" smtClean="0">
                <a:latin typeface="Book Antiqua" panose="02040602050305030304" pitchFamily="18" charset="0"/>
              </a:rPr>
              <a:t>Write the meaning of bellow phrase that is closest to the meaning in the text.</a:t>
            </a:r>
            <a:endParaRPr lang="en-US" sz="2400" b="1" dirty="0">
              <a:latin typeface="Book Antiqua" panose="02040602050305030304" pitchFamily="18" charset="0"/>
            </a:endParaRPr>
          </a:p>
        </p:txBody>
      </p:sp>
      <p:sp>
        <p:nvSpPr>
          <p:cNvPr id="6" name="TextBox 5"/>
          <p:cNvSpPr txBox="1"/>
          <p:nvPr/>
        </p:nvSpPr>
        <p:spPr>
          <a:xfrm>
            <a:off x="2362200" y="3011269"/>
            <a:ext cx="6781800" cy="646331"/>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Rivers that have huge volumes of water and very strong currents</a:t>
            </a:r>
            <a:endParaRPr lang="en-US" dirty="0">
              <a:latin typeface="NikoshBAN" panose="02000000000000000000" pitchFamily="2" charset="0"/>
              <a:cs typeface="NikoshBAN" panose="02000000000000000000" pitchFamily="2" charset="0"/>
            </a:endParaRPr>
          </a:p>
        </p:txBody>
      </p:sp>
      <p:grpSp>
        <p:nvGrpSpPr>
          <p:cNvPr id="11" name="Group 10"/>
          <p:cNvGrpSpPr/>
          <p:nvPr/>
        </p:nvGrpSpPr>
        <p:grpSpPr>
          <a:xfrm>
            <a:off x="152400" y="3048000"/>
            <a:ext cx="2362200" cy="3276600"/>
            <a:chOff x="152400" y="2362200"/>
            <a:chExt cx="2362200" cy="3276600"/>
          </a:xfrm>
        </p:grpSpPr>
        <p:grpSp>
          <p:nvGrpSpPr>
            <p:cNvPr id="10" name="Group 9"/>
            <p:cNvGrpSpPr/>
            <p:nvPr/>
          </p:nvGrpSpPr>
          <p:grpSpPr>
            <a:xfrm>
              <a:off x="228600" y="2362200"/>
              <a:ext cx="2286000" cy="1295400"/>
              <a:chOff x="228600" y="2362200"/>
              <a:chExt cx="2286000" cy="1295400"/>
            </a:xfrm>
          </p:grpSpPr>
          <p:sp>
            <p:nvSpPr>
              <p:cNvPr id="3" name="Pentagon 2"/>
              <p:cNvSpPr/>
              <p:nvPr/>
            </p:nvSpPr>
            <p:spPr>
              <a:xfrm>
                <a:off x="309418" y="2362200"/>
                <a:ext cx="1976582" cy="3810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NikoshBAN" panose="02000000000000000000" pitchFamily="2" charset="0"/>
                    <a:cs typeface="NikoshBAN" panose="02000000000000000000" pitchFamily="2" charset="0"/>
                  </a:rPr>
                  <a:t>“mighty rivers’</a:t>
                </a:r>
                <a:endParaRPr lang="en-US" dirty="0">
                  <a:latin typeface="NikoshBAN" panose="02000000000000000000" pitchFamily="2" charset="0"/>
                  <a:cs typeface="NikoshBAN" panose="02000000000000000000" pitchFamily="2" charset="0"/>
                </a:endParaRPr>
              </a:p>
            </p:txBody>
          </p:sp>
          <p:sp>
            <p:nvSpPr>
              <p:cNvPr id="7" name="Pentagon 6"/>
              <p:cNvSpPr/>
              <p:nvPr/>
            </p:nvSpPr>
            <p:spPr>
              <a:xfrm>
                <a:off x="228600" y="3276600"/>
                <a:ext cx="2286000" cy="3810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NikoshBAN" panose="02000000000000000000" pitchFamily="2" charset="0"/>
                    <a:cs typeface="NikoshBAN" panose="02000000000000000000" pitchFamily="2" charset="0"/>
                  </a:rPr>
                  <a:t>“landed property’</a:t>
                </a:r>
                <a:endParaRPr lang="en-US" dirty="0">
                  <a:latin typeface="NikoshBAN" panose="02000000000000000000" pitchFamily="2" charset="0"/>
                  <a:cs typeface="NikoshBAN" panose="02000000000000000000" pitchFamily="2" charset="0"/>
                </a:endParaRPr>
              </a:p>
            </p:txBody>
          </p:sp>
        </p:grpSp>
        <p:sp>
          <p:nvSpPr>
            <p:cNvPr id="8" name="Pentagon 7"/>
            <p:cNvSpPr/>
            <p:nvPr/>
          </p:nvSpPr>
          <p:spPr>
            <a:xfrm>
              <a:off x="152400" y="4222173"/>
              <a:ext cx="2362200" cy="3810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NikoshBAN" panose="02000000000000000000" pitchFamily="2" charset="0"/>
                  <a:cs typeface="NikoshBAN" panose="02000000000000000000" pitchFamily="2" charset="0"/>
                </a:rPr>
                <a:t>Whispering wind</a:t>
              </a:r>
              <a:endParaRPr lang="en-US" dirty="0">
                <a:latin typeface="NikoshBAN" panose="02000000000000000000" pitchFamily="2" charset="0"/>
                <a:cs typeface="NikoshBAN" panose="02000000000000000000" pitchFamily="2" charset="0"/>
              </a:endParaRPr>
            </a:p>
          </p:txBody>
        </p:sp>
        <p:sp>
          <p:nvSpPr>
            <p:cNvPr id="9" name="Pentagon 8"/>
            <p:cNvSpPr/>
            <p:nvPr/>
          </p:nvSpPr>
          <p:spPr>
            <a:xfrm>
              <a:off x="152400" y="5257800"/>
              <a:ext cx="2154382" cy="3810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NikoshBAN" panose="02000000000000000000" pitchFamily="2" charset="0"/>
                  <a:cs typeface="NikoshBAN" panose="02000000000000000000" pitchFamily="2" charset="0"/>
                </a:rPr>
                <a:t>Dancing flames</a:t>
              </a:r>
              <a:endParaRPr lang="en-US" dirty="0">
                <a:latin typeface="NikoshBAN" panose="02000000000000000000" pitchFamily="2" charset="0"/>
                <a:cs typeface="NikoshBAN" panose="02000000000000000000" pitchFamily="2" charset="0"/>
              </a:endParaRPr>
            </a:p>
          </p:txBody>
        </p:sp>
      </p:grpSp>
      <p:sp>
        <p:nvSpPr>
          <p:cNvPr id="12" name="TextBox 11"/>
          <p:cNvSpPr txBox="1"/>
          <p:nvPr/>
        </p:nvSpPr>
        <p:spPr>
          <a:xfrm>
            <a:off x="2799195" y="3974068"/>
            <a:ext cx="6192405" cy="369332"/>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A piece of land on the bank of river</a:t>
            </a:r>
            <a:endParaRPr lang="en-US" dirty="0">
              <a:latin typeface="NikoshBAN" panose="02000000000000000000" pitchFamily="2" charset="0"/>
              <a:cs typeface="NikoshBAN" panose="02000000000000000000" pitchFamily="2" charset="0"/>
            </a:endParaRPr>
          </a:p>
        </p:txBody>
      </p:sp>
      <p:sp>
        <p:nvSpPr>
          <p:cNvPr id="13" name="TextBox 12"/>
          <p:cNvSpPr txBox="1"/>
          <p:nvPr/>
        </p:nvSpPr>
        <p:spPr>
          <a:xfrm>
            <a:off x="2895600" y="4888468"/>
            <a:ext cx="5257800" cy="369332"/>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Wind that blows from across the river</a:t>
            </a:r>
            <a:endParaRPr lang="en-US" dirty="0">
              <a:latin typeface="NikoshBAN" panose="02000000000000000000" pitchFamily="2" charset="0"/>
              <a:cs typeface="NikoshBAN" panose="02000000000000000000" pitchFamily="2" charset="0"/>
            </a:endParaRPr>
          </a:p>
        </p:txBody>
      </p:sp>
      <p:sp>
        <p:nvSpPr>
          <p:cNvPr id="14" name="TextBox 13"/>
          <p:cNvSpPr txBox="1"/>
          <p:nvPr/>
        </p:nvSpPr>
        <p:spPr>
          <a:xfrm>
            <a:off x="2686639" y="5955268"/>
            <a:ext cx="6057311" cy="369332"/>
          </a:xfrm>
          <a:prstGeom prst="rect">
            <a:avLst/>
          </a:prstGeom>
          <a:noFill/>
        </p:spPr>
        <p:txBody>
          <a:bodyPr wrap="square" rtlCol="0">
            <a:spAutoFit/>
          </a:bodyPr>
          <a:lstStyle/>
          <a:p>
            <a:r>
              <a:rPr lang="en-US" dirty="0" smtClean="0">
                <a:latin typeface="NikoshBAN" panose="02000000000000000000" pitchFamily="2" charset="0"/>
                <a:cs typeface="NikoshBAN" panose="02000000000000000000" pitchFamily="2" charset="0"/>
              </a:rPr>
              <a:t>A flame that is made unstable by strong wind</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5574309"/>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 calcmode="lin" valueType="num">
                                      <p:cBhvr>
                                        <p:cTn id="9" dur="3000" fill="hold"/>
                                        <p:tgtEl>
                                          <p:spTgt spid="4"/>
                                        </p:tgtEl>
                                        <p:attrNameLst>
                                          <p:attrName>style.rotation</p:attrName>
                                        </p:attrNameLst>
                                      </p:cBhvr>
                                      <p:tavLst>
                                        <p:tav tm="0">
                                          <p:val>
                                            <p:fltVal val="90"/>
                                          </p:val>
                                        </p:tav>
                                        <p:tav tm="100000">
                                          <p:val>
                                            <p:fltVal val="0"/>
                                          </p:val>
                                        </p:tav>
                                      </p:tavLst>
                                    </p:anim>
                                    <p:animEffect transition="in" filter="fade">
                                      <p:cBhvr>
                                        <p:cTn id="10" dur="3000"/>
                                        <p:tgtEl>
                                          <p:spTgt spid="4"/>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3250" fill="hold"/>
                                        <p:tgtEl>
                                          <p:spTgt spid="2"/>
                                        </p:tgtEl>
                                        <p:attrNameLst>
                                          <p:attrName>ppt_w</p:attrName>
                                        </p:attrNameLst>
                                      </p:cBhvr>
                                      <p:tavLst>
                                        <p:tav tm="0">
                                          <p:val>
                                            <p:fltVal val="0"/>
                                          </p:val>
                                        </p:tav>
                                        <p:tav tm="100000">
                                          <p:val>
                                            <p:strVal val="#ppt_w"/>
                                          </p:val>
                                        </p:tav>
                                      </p:tavLst>
                                    </p:anim>
                                    <p:anim calcmode="lin" valueType="num">
                                      <p:cBhvr>
                                        <p:cTn id="14" dur="3250" fill="hold"/>
                                        <p:tgtEl>
                                          <p:spTgt spid="2"/>
                                        </p:tgtEl>
                                        <p:attrNameLst>
                                          <p:attrName>ppt_h</p:attrName>
                                        </p:attrNameLst>
                                      </p:cBhvr>
                                      <p:tavLst>
                                        <p:tav tm="0">
                                          <p:val>
                                            <p:fltVal val="0"/>
                                          </p:val>
                                        </p:tav>
                                        <p:tav tm="100000">
                                          <p:val>
                                            <p:strVal val="#ppt_h"/>
                                          </p:val>
                                        </p:tav>
                                      </p:tavLst>
                                    </p:anim>
                                    <p:animEffect transition="in" filter="fade">
                                      <p:cBhvr>
                                        <p:cTn id="15" dur="3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3500" fill="hold"/>
                                        <p:tgtEl>
                                          <p:spTgt spid="5"/>
                                        </p:tgtEl>
                                        <p:attrNameLst>
                                          <p:attrName>ppt_x</p:attrName>
                                        </p:attrNameLst>
                                      </p:cBhvr>
                                      <p:tavLst>
                                        <p:tav tm="0">
                                          <p:val>
                                            <p:strVal val="0-#ppt_w/2"/>
                                          </p:val>
                                        </p:tav>
                                        <p:tav tm="100000">
                                          <p:val>
                                            <p:strVal val="#ppt_x"/>
                                          </p:val>
                                        </p:tav>
                                      </p:tavLst>
                                    </p:anim>
                                    <p:anim calcmode="lin" valueType="num">
                                      <p:cBhvr additive="base">
                                        <p:cTn id="21" dur="3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3000" fill="hold"/>
                                        <p:tgtEl>
                                          <p:spTgt spid="11"/>
                                        </p:tgtEl>
                                        <p:attrNameLst>
                                          <p:attrName>ppt_x</p:attrName>
                                        </p:attrNameLst>
                                      </p:cBhvr>
                                      <p:tavLst>
                                        <p:tav tm="0">
                                          <p:val>
                                            <p:strVal val="0-#ppt_w/2"/>
                                          </p:val>
                                        </p:tav>
                                        <p:tav tm="100000">
                                          <p:val>
                                            <p:strVal val="#ppt_x"/>
                                          </p:val>
                                        </p:tav>
                                      </p:tavLst>
                                    </p:anim>
                                    <p:anim calcmode="lin" valueType="num">
                                      <p:cBhvr additive="base">
                                        <p:cTn id="25" dur="3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3000" fill="hold"/>
                                        <p:tgtEl>
                                          <p:spTgt spid="6"/>
                                        </p:tgtEl>
                                        <p:attrNameLst>
                                          <p:attrName>ppt_w</p:attrName>
                                        </p:attrNameLst>
                                      </p:cBhvr>
                                      <p:tavLst>
                                        <p:tav tm="0">
                                          <p:val>
                                            <p:fltVal val="0"/>
                                          </p:val>
                                        </p:tav>
                                        <p:tav tm="100000">
                                          <p:val>
                                            <p:strVal val="#ppt_w"/>
                                          </p:val>
                                        </p:tav>
                                      </p:tavLst>
                                    </p:anim>
                                    <p:anim calcmode="lin" valueType="num">
                                      <p:cBhvr>
                                        <p:cTn id="31" dur="3000" fill="hold"/>
                                        <p:tgtEl>
                                          <p:spTgt spid="6"/>
                                        </p:tgtEl>
                                        <p:attrNameLst>
                                          <p:attrName>ppt_h</p:attrName>
                                        </p:attrNameLst>
                                      </p:cBhvr>
                                      <p:tavLst>
                                        <p:tav tm="0">
                                          <p:val>
                                            <p:fltVal val="0"/>
                                          </p:val>
                                        </p:tav>
                                        <p:tav tm="100000">
                                          <p:val>
                                            <p:strVal val="#ppt_h"/>
                                          </p:val>
                                        </p:tav>
                                      </p:tavLst>
                                    </p:anim>
                                    <p:anim calcmode="lin" valueType="num">
                                      <p:cBhvr>
                                        <p:cTn id="32" dur="3000" fill="hold"/>
                                        <p:tgtEl>
                                          <p:spTgt spid="6"/>
                                        </p:tgtEl>
                                        <p:attrNameLst>
                                          <p:attrName>style.rotation</p:attrName>
                                        </p:attrNameLst>
                                      </p:cBhvr>
                                      <p:tavLst>
                                        <p:tav tm="0">
                                          <p:val>
                                            <p:fltVal val="90"/>
                                          </p:val>
                                        </p:tav>
                                        <p:tav tm="100000">
                                          <p:val>
                                            <p:fltVal val="0"/>
                                          </p:val>
                                        </p:tav>
                                      </p:tavLst>
                                    </p:anim>
                                    <p:animEffect transition="in" filter="fade">
                                      <p:cBhvr>
                                        <p:cTn id="33" dur="3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3000" fill="hold"/>
                                        <p:tgtEl>
                                          <p:spTgt spid="12"/>
                                        </p:tgtEl>
                                        <p:attrNameLst>
                                          <p:attrName>ppt_x</p:attrName>
                                        </p:attrNameLst>
                                      </p:cBhvr>
                                      <p:tavLst>
                                        <p:tav tm="0">
                                          <p:val>
                                            <p:strVal val="1+#ppt_w/2"/>
                                          </p:val>
                                        </p:tav>
                                        <p:tav tm="100000">
                                          <p:val>
                                            <p:strVal val="#ppt_x"/>
                                          </p:val>
                                        </p:tav>
                                      </p:tavLst>
                                    </p:anim>
                                    <p:anim calcmode="lin" valueType="num">
                                      <p:cBhvr additive="base">
                                        <p:cTn id="39" dur="3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750"/>
                                        <p:tgtEl>
                                          <p:spTgt spid="13"/>
                                        </p:tgtEl>
                                      </p:cBhvr>
                                    </p:animEffect>
                                    <p:anim calcmode="lin" valueType="num">
                                      <p:cBhvr>
                                        <p:cTn id="45" dur="2750" fill="hold"/>
                                        <p:tgtEl>
                                          <p:spTgt spid="13"/>
                                        </p:tgtEl>
                                        <p:attrNameLst>
                                          <p:attrName>ppt_x</p:attrName>
                                        </p:attrNameLst>
                                      </p:cBhvr>
                                      <p:tavLst>
                                        <p:tav tm="0">
                                          <p:val>
                                            <p:strVal val="#ppt_x"/>
                                          </p:val>
                                        </p:tav>
                                        <p:tav tm="100000">
                                          <p:val>
                                            <p:strVal val="#ppt_x"/>
                                          </p:val>
                                        </p:tav>
                                      </p:tavLst>
                                    </p:anim>
                                    <p:anim calcmode="lin" valueType="num">
                                      <p:cBhvr>
                                        <p:cTn id="46" dur="2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pattFill prst="pct5">
            <a:fgClr>
              <a:schemeClr val="tx2"/>
            </a:fgClr>
            <a:bgClr>
              <a:schemeClr val="accent5">
                <a:lumMod val="40000"/>
                <a:lumOff val="60000"/>
              </a:schemeClr>
            </a:bgClr>
          </a:patt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Callout 7"/>
          <p:cNvSpPr/>
          <p:nvPr/>
        </p:nvSpPr>
        <p:spPr>
          <a:xfrm>
            <a:off x="609600" y="723900"/>
            <a:ext cx="4876800" cy="1524000"/>
          </a:xfrm>
          <a:prstGeom prst="cloudCallo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70C0"/>
                </a:solidFill>
                <a:latin typeface="Book Antiqua" panose="02040602050305030304" pitchFamily="18" charset="0"/>
              </a:rPr>
              <a:t>Now Work in Group </a:t>
            </a:r>
            <a:endParaRPr lang="en-US" sz="3600" dirty="0">
              <a:solidFill>
                <a:srgbClr val="0070C0"/>
              </a:solidFill>
              <a:latin typeface="Book Antiqua" panose="02040602050305030304" pitchFamily="18" charset="0"/>
            </a:endParaRPr>
          </a:p>
        </p:txBody>
      </p:sp>
      <p:pic>
        <p:nvPicPr>
          <p:cNvPr id="9" name="Picture 8"/>
          <p:cNvPicPr>
            <a:picLocks noChangeAspect="1"/>
          </p:cNvPicPr>
          <p:nvPr/>
        </p:nvPicPr>
        <p:blipFill>
          <a:blip r:embed="rId3"/>
          <a:stretch>
            <a:fillRect/>
          </a:stretch>
        </p:blipFill>
        <p:spPr>
          <a:xfrm>
            <a:off x="5943600" y="671512"/>
            <a:ext cx="2809875" cy="1628775"/>
          </a:xfrm>
          <a:prstGeom prst="rect">
            <a:avLst/>
          </a:prstGeom>
        </p:spPr>
      </p:pic>
      <p:grpSp>
        <p:nvGrpSpPr>
          <p:cNvPr id="6" name="Group 5"/>
          <p:cNvGrpSpPr/>
          <p:nvPr/>
        </p:nvGrpSpPr>
        <p:grpSpPr>
          <a:xfrm>
            <a:off x="1295400" y="3043535"/>
            <a:ext cx="5334000" cy="2519065"/>
            <a:chOff x="1295400" y="3043535"/>
            <a:chExt cx="5334000" cy="2519065"/>
          </a:xfrm>
        </p:grpSpPr>
        <p:sp>
          <p:nvSpPr>
            <p:cNvPr id="3" name="TextBox 2"/>
            <p:cNvSpPr txBox="1"/>
            <p:nvPr/>
          </p:nvSpPr>
          <p:spPr>
            <a:xfrm>
              <a:off x="1295400" y="3043535"/>
              <a:ext cx="5257800" cy="461665"/>
            </a:xfrm>
            <a:prstGeom prst="rect">
              <a:avLst/>
            </a:prstGeom>
            <a:noFill/>
          </p:spPr>
          <p:txBody>
            <a:bodyPr wrap="square" rtlCol="0">
              <a:spAutoFit/>
            </a:bodyPr>
            <a:lstStyle/>
            <a:p>
              <a:r>
                <a:rPr lang="en-US" sz="2400" b="1" dirty="0" smtClean="0">
                  <a:latin typeface="Book Antiqua" panose="02040602050305030304" pitchFamily="18" charset="0"/>
                </a:rPr>
                <a:t>Answer the following questions.</a:t>
              </a:r>
              <a:endParaRPr lang="en-US" sz="2400" b="1" dirty="0">
                <a:latin typeface="Book Antiqua" panose="02040602050305030304" pitchFamily="18" charset="0"/>
              </a:endParaRPr>
            </a:p>
          </p:txBody>
        </p:sp>
        <p:sp>
          <p:nvSpPr>
            <p:cNvPr id="5" name="TextBox 4"/>
            <p:cNvSpPr txBox="1"/>
            <p:nvPr/>
          </p:nvSpPr>
          <p:spPr>
            <a:xfrm>
              <a:off x="1905000" y="3931384"/>
              <a:ext cx="4724400" cy="1631216"/>
            </a:xfrm>
            <a:prstGeom prst="rect">
              <a:avLst/>
            </a:prstGeom>
            <a:noFill/>
          </p:spPr>
          <p:txBody>
            <a:bodyPr wrap="square" rtlCol="0">
              <a:spAutoFit/>
            </a:bodyPr>
            <a:lstStyle/>
            <a:p>
              <a:r>
                <a:rPr lang="en-US" sz="2000" dirty="0" smtClean="0">
                  <a:latin typeface="Book Antiqua" panose="02040602050305030304" pitchFamily="18" charset="0"/>
                  <a:cs typeface="NikoshBAN" panose="02000000000000000000" pitchFamily="2" charset="0"/>
                </a:rPr>
                <a:t>1 . Who is </a:t>
              </a:r>
              <a:r>
                <a:rPr lang="en-US" sz="2000" dirty="0" err="1" smtClean="0">
                  <a:latin typeface="Book Antiqua" panose="02040602050305030304" pitchFamily="18" charset="0"/>
                  <a:cs typeface="NikoshBAN" panose="02000000000000000000" pitchFamily="2" charset="0"/>
                </a:rPr>
                <a:t>Meherjan</a:t>
              </a:r>
              <a:r>
                <a:rPr lang="en-US" sz="2000" dirty="0" smtClean="0">
                  <a:latin typeface="Book Antiqua" panose="02040602050305030304" pitchFamily="18" charset="0"/>
                  <a:cs typeface="NikoshBAN" panose="02000000000000000000" pitchFamily="2" charset="0"/>
                </a:rPr>
                <a:t> ?</a:t>
              </a:r>
            </a:p>
            <a:p>
              <a:endParaRPr lang="en-US" sz="2000" dirty="0">
                <a:latin typeface="Book Antiqua" panose="02040602050305030304" pitchFamily="18" charset="0"/>
                <a:cs typeface="NikoshBAN" panose="02000000000000000000" pitchFamily="2" charset="0"/>
              </a:endParaRPr>
            </a:p>
            <a:p>
              <a:r>
                <a:rPr lang="en-US" sz="2000" dirty="0" smtClean="0">
                  <a:latin typeface="Book Antiqua" panose="02040602050305030304" pitchFamily="18" charset="0"/>
                  <a:cs typeface="NikoshBAN" panose="02000000000000000000" pitchFamily="2" charset="0"/>
                </a:rPr>
                <a:t>2. Where  she lives in ?</a:t>
              </a:r>
            </a:p>
            <a:p>
              <a:endParaRPr lang="en-US" sz="2000" dirty="0">
                <a:latin typeface="Book Antiqua" panose="02040602050305030304" pitchFamily="18" charset="0"/>
                <a:cs typeface="NikoshBAN" panose="02000000000000000000" pitchFamily="2" charset="0"/>
              </a:endParaRPr>
            </a:p>
            <a:p>
              <a:r>
                <a:rPr lang="en-US" sz="2000" dirty="0" smtClean="0">
                  <a:latin typeface="Book Antiqua" panose="02040602050305030304" pitchFamily="18" charset="0"/>
                  <a:cs typeface="NikoshBAN" panose="02000000000000000000" pitchFamily="2" charset="0"/>
                </a:rPr>
                <a:t>3. Why </a:t>
              </a:r>
              <a:r>
                <a:rPr lang="en-US" sz="2000" dirty="0" err="1" smtClean="0">
                  <a:latin typeface="Book Antiqua" panose="02040602050305030304" pitchFamily="18" charset="0"/>
                  <a:cs typeface="NikoshBAN" panose="02000000000000000000" pitchFamily="2" charset="0"/>
                </a:rPr>
                <a:t>Meherjan</a:t>
              </a:r>
              <a:r>
                <a:rPr lang="en-US" sz="2000" dirty="0" smtClean="0">
                  <a:latin typeface="Book Antiqua" panose="02040602050305030304" pitchFamily="18" charset="0"/>
                  <a:cs typeface="NikoshBAN" panose="02000000000000000000" pitchFamily="2" charset="0"/>
                </a:rPr>
                <a:t> lives in a slum ?</a:t>
              </a:r>
              <a:endParaRPr lang="en-US" sz="2000" dirty="0">
                <a:latin typeface="Book Antiqua" panose="02040602050305030304" pitchFamily="18" charset="0"/>
                <a:cs typeface="NikoshBAN" panose="02000000000000000000" pitchFamily="2" charset="0"/>
              </a:endParaRPr>
            </a:p>
          </p:txBody>
        </p:sp>
      </p:grpSp>
    </p:spTree>
    <p:extLst>
      <p:ext uri="{BB962C8B-B14F-4D97-AF65-F5344CB8AC3E}">
        <p14:creationId xmlns:p14="http://schemas.microsoft.com/office/powerpoint/2010/main" val="209386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0-#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3000" fill="hold"/>
                                        <p:tgtEl>
                                          <p:spTgt spid="9"/>
                                        </p:tgtEl>
                                        <p:attrNameLst>
                                          <p:attrName>ppt_x</p:attrName>
                                        </p:attrNameLst>
                                      </p:cBhvr>
                                      <p:tavLst>
                                        <p:tav tm="0">
                                          <p:val>
                                            <p:strVal val="1+#ppt_w/2"/>
                                          </p:val>
                                        </p:tav>
                                        <p:tav tm="100000">
                                          <p:val>
                                            <p:strVal val="#ppt_x"/>
                                          </p:val>
                                        </p:tav>
                                      </p:tavLst>
                                    </p:anim>
                                    <p:anim calcmode="lin" valueType="num">
                                      <p:cBhvr additive="base">
                                        <p:cTn id="12"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0" fill="hold"/>
                                        <p:tgtEl>
                                          <p:spTgt spid="6"/>
                                        </p:tgtEl>
                                        <p:attrNameLst>
                                          <p:attrName>ppt_x</p:attrName>
                                        </p:attrNameLst>
                                      </p:cBhvr>
                                      <p:tavLst>
                                        <p:tav tm="0">
                                          <p:val>
                                            <p:strVal val="0-#ppt_w/2"/>
                                          </p:val>
                                        </p:tav>
                                        <p:tav tm="100000">
                                          <p:val>
                                            <p:strVal val="#ppt_x"/>
                                          </p:val>
                                        </p:tav>
                                      </p:tavLst>
                                    </p:anim>
                                    <p:anim calcmode="lin" valueType="num">
                                      <p:cBhvr additive="base">
                                        <p:cTn id="1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orizontal Scroll 4"/>
          <p:cNvSpPr/>
          <p:nvPr/>
        </p:nvSpPr>
        <p:spPr>
          <a:xfrm>
            <a:off x="807720" y="332303"/>
            <a:ext cx="4602480" cy="1143000"/>
          </a:xfrm>
          <a:prstGeom prst="horizontalScroll">
            <a:avLst/>
          </a:prstGeom>
          <a:pattFill prst="pct50">
            <a:fgClr>
              <a:schemeClr val="accent3"/>
            </a:fgClr>
            <a:bgClr>
              <a:schemeClr val="bg1"/>
            </a:bgClr>
          </a:patt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Book Antiqua" panose="02040602050305030304" pitchFamily="18" charset="0"/>
              </a:rPr>
              <a:t>Evaluation</a:t>
            </a:r>
            <a:endParaRPr lang="en-US" sz="4000" b="1" dirty="0">
              <a:solidFill>
                <a:schemeClr val="tx1"/>
              </a:solidFill>
              <a:latin typeface="Book Antiqua" panose="02040602050305030304" pitchFamily="18" charset="0"/>
            </a:endParaRPr>
          </a:p>
        </p:txBody>
      </p:sp>
      <p:pic>
        <p:nvPicPr>
          <p:cNvPr id="6" name="Picture 5"/>
          <p:cNvPicPr>
            <a:picLocks noChangeAspect="1"/>
          </p:cNvPicPr>
          <p:nvPr/>
        </p:nvPicPr>
        <p:blipFill>
          <a:blip r:embed="rId2"/>
          <a:stretch>
            <a:fillRect/>
          </a:stretch>
        </p:blipFill>
        <p:spPr>
          <a:xfrm>
            <a:off x="6324600" y="228601"/>
            <a:ext cx="2286000" cy="1618180"/>
          </a:xfrm>
          <a:prstGeom prst="rect">
            <a:avLst/>
          </a:prstGeom>
        </p:spPr>
      </p:pic>
      <p:sp>
        <p:nvSpPr>
          <p:cNvPr id="7" name="TextBox 6"/>
          <p:cNvSpPr txBox="1"/>
          <p:nvPr/>
        </p:nvSpPr>
        <p:spPr>
          <a:xfrm>
            <a:off x="457200" y="1684020"/>
            <a:ext cx="5867400" cy="646331"/>
          </a:xfrm>
          <a:prstGeom prst="rect">
            <a:avLst/>
          </a:prstGeom>
          <a:noFill/>
        </p:spPr>
        <p:txBody>
          <a:bodyPr wrap="square" rtlCol="0">
            <a:spAutoFit/>
          </a:bodyPr>
          <a:lstStyle/>
          <a:p>
            <a:r>
              <a:rPr lang="en-US" b="1" dirty="0" smtClean="0">
                <a:latin typeface="NikoshBAN" panose="02000000000000000000" pitchFamily="2" charset="0"/>
                <a:cs typeface="NikoshBAN" panose="02000000000000000000" pitchFamily="2" charset="0"/>
              </a:rPr>
              <a:t>Complete the summary of </a:t>
            </a:r>
            <a:r>
              <a:rPr lang="en-US" b="1" dirty="0" err="1" smtClean="0">
                <a:latin typeface="NikoshBAN" panose="02000000000000000000" pitchFamily="2" charset="0"/>
                <a:cs typeface="NikoshBAN" panose="02000000000000000000" pitchFamily="2" charset="0"/>
              </a:rPr>
              <a:t>Meherjan’s</a:t>
            </a:r>
            <a:r>
              <a:rPr lang="en-US" b="1" dirty="0" smtClean="0">
                <a:latin typeface="NikoshBAN" panose="02000000000000000000" pitchFamily="2" charset="0"/>
                <a:cs typeface="NikoshBAN" panose="02000000000000000000" pitchFamily="2" charset="0"/>
              </a:rPr>
              <a:t> life with suitable word</a:t>
            </a:r>
            <a:endParaRPr lang="en-US" b="1" dirty="0">
              <a:latin typeface="NikoshBAN" panose="02000000000000000000" pitchFamily="2" charset="0"/>
              <a:cs typeface="NikoshBAN" panose="02000000000000000000" pitchFamily="2" charset="0"/>
            </a:endParaRPr>
          </a:p>
        </p:txBody>
      </p:sp>
      <p:sp>
        <p:nvSpPr>
          <p:cNvPr id="9" name="TextBox 8"/>
          <p:cNvSpPr txBox="1"/>
          <p:nvPr/>
        </p:nvSpPr>
        <p:spPr>
          <a:xfrm>
            <a:off x="228600" y="2362200"/>
            <a:ext cx="8686800" cy="4247317"/>
          </a:xfrm>
          <a:prstGeom prst="rect">
            <a:avLst/>
          </a:prstGeom>
          <a:noFill/>
        </p:spPr>
        <p:txBody>
          <a:bodyPr wrap="square" rtlCol="0">
            <a:spAutoFit/>
          </a:bodyPr>
          <a:lstStyle/>
          <a:p>
            <a:pPr>
              <a:lnSpc>
                <a:spcPct val="150000"/>
              </a:lnSpc>
            </a:pPr>
            <a:r>
              <a:rPr lang="en-US" dirty="0" err="1" smtClean="0">
                <a:latin typeface="Book Antiqua" panose="02040602050305030304" pitchFamily="18" charset="0"/>
              </a:rPr>
              <a:t>Meherjan</a:t>
            </a:r>
            <a:r>
              <a:rPr lang="en-US" dirty="0" smtClean="0">
                <a:latin typeface="Book Antiqua" panose="02040602050305030304" pitchFamily="18" charset="0"/>
              </a:rPr>
              <a:t> is a typical……………. Woman who lives in a slum. She lost her shelter and properties………………. The erosion of the river </a:t>
            </a:r>
            <a:r>
              <a:rPr lang="en-US" dirty="0" err="1" smtClean="0">
                <a:latin typeface="Book Antiqua" panose="02040602050305030304" pitchFamily="18" charset="0"/>
              </a:rPr>
              <a:t>Jamuna</a:t>
            </a:r>
            <a:r>
              <a:rPr lang="en-US" dirty="0" smtClean="0">
                <a:latin typeface="Book Antiqua" panose="02040602050305030304" pitchFamily="18" charset="0"/>
              </a:rPr>
              <a:t>. She also lost her </a:t>
            </a:r>
            <a:r>
              <a:rPr lang="en-US" dirty="0" err="1" smtClean="0">
                <a:latin typeface="Book Antiqua" panose="02040602050305030304" pitchFamily="18" charset="0"/>
              </a:rPr>
              <a:t>family.Her</a:t>
            </a:r>
            <a:r>
              <a:rPr lang="en-US" dirty="0" smtClean="0">
                <a:latin typeface="Book Antiqua" panose="02040602050305030304" pitchFamily="18" charset="0"/>
              </a:rPr>
              <a:t> husband had died of diseases </a:t>
            </a:r>
            <a:r>
              <a:rPr lang="en-US" dirty="0" err="1" smtClean="0">
                <a:latin typeface="Book Antiqua" panose="02040602050305030304" pitchFamily="18" charset="0"/>
              </a:rPr>
              <a:t>casued</a:t>
            </a:r>
            <a:r>
              <a:rPr lang="en-US" dirty="0" smtClean="0">
                <a:latin typeface="Book Antiqua" panose="02040602050305030304" pitchFamily="18" charset="0"/>
              </a:rPr>
              <a:t> by poverty and………………….. Now, she is only a………………… Like </a:t>
            </a:r>
            <a:r>
              <a:rPr lang="en-US" dirty="0" err="1" smtClean="0">
                <a:latin typeface="Book Antiqua" panose="02040602050305030304" pitchFamily="18" charset="0"/>
              </a:rPr>
              <a:t>Mehejan</a:t>
            </a:r>
            <a:r>
              <a:rPr lang="en-US" dirty="0" smtClean="0">
                <a:latin typeface="Book Antiqua" panose="02040602050305030304" pitchFamily="18" charset="0"/>
              </a:rPr>
              <a:t> there are many people who have become the………………of the river erosion. River erosion is still posing…………… to the lives and properties of thousands of people. People living………………. The rivers are the  most  likely victims of river erosion. Each year about………………….. People become homeless due to river erosion in </a:t>
            </a:r>
            <a:r>
              <a:rPr lang="en-US" dirty="0" err="1" smtClean="0">
                <a:latin typeface="Book Antiqua" panose="02040602050305030304" pitchFamily="18" charset="0"/>
              </a:rPr>
              <a:t>Bangladesh.Meherjan’s</a:t>
            </a:r>
            <a:r>
              <a:rPr lang="en-US" dirty="0" smtClean="0">
                <a:latin typeface="Book Antiqua" panose="02040602050305030304" pitchFamily="18" charset="0"/>
              </a:rPr>
              <a:t> live is just one………………… of how climate change…………………. The lives of thousands of people.</a:t>
            </a:r>
            <a:endParaRPr lang="en-US" dirty="0">
              <a:latin typeface="Book Antiqua" panose="02040602050305030304" pitchFamily="18" charset="0"/>
            </a:endParaRPr>
          </a:p>
        </p:txBody>
      </p:sp>
      <p:sp>
        <p:nvSpPr>
          <p:cNvPr id="10" name="TextBox 9"/>
          <p:cNvSpPr txBox="1"/>
          <p:nvPr/>
        </p:nvSpPr>
        <p:spPr>
          <a:xfrm>
            <a:off x="2438400" y="2373868"/>
            <a:ext cx="1219200" cy="369332"/>
          </a:xfrm>
          <a:prstGeom prst="rect">
            <a:avLst/>
          </a:prstGeom>
          <a:noFill/>
        </p:spPr>
        <p:txBody>
          <a:bodyPr wrap="square" rtlCol="0">
            <a:spAutoFit/>
          </a:bodyPr>
          <a:lstStyle/>
          <a:p>
            <a:r>
              <a:rPr lang="en-US" b="1" dirty="0" smtClean="0">
                <a:solidFill>
                  <a:srgbClr val="002060"/>
                </a:solidFill>
                <a:latin typeface="Book Antiqua" panose="02040602050305030304" pitchFamily="18" charset="0"/>
              </a:rPr>
              <a:t>homeless</a:t>
            </a:r>
            <a:endParaRPr lang="en-US" b="1" dirty="0">
              <a:solidFill>
                <a:srgbClr val="002060"/>
              </a:solidFill>
              <a:latin typeface="Book Antiqua" panose="02040602050305030304" pitchFamily="18" charset="0"/>
            </a:endParaRPr>
          </a:p>
        </p:txBody>
      </p:sp>
      <p:sp>
        <p:nvSpPr>
          <p:cNvPr id="11" name="TextBox 10"/>
          <p:cNvSpPr txBox="1"/>
          <p:nvPr/>
        </p:nvSpPr>
        <p:spPr>
          <a:xfrm>
            <a:off x="2019300" y="2789991"/>
            <a:ext cx="838200" cy="369332"/>
          </a:xfrm>
          <a:prstGeom prst="rect">
            <a:avLst/>
          </a:prstGeom>
          <a:noFill/>
        </p:spPr>
        <p:txBody>
          <a:bodyPr wrap="square" rtlCol="0">
            <a:spAutoFit/>
          </a:bodyPr>
          <a:lstStyle/>
          <a:p>
            <a:r>
              <a:rPr lang="en-US" b="1" dirty="0">
                <a:solidFill>
                  <a:srgbClr val="002060"/>
                </a:solidFill>
                <a:latin typeface="Book Antiqua" panose="02040602050305030304" pitchFamily="18" charset="0"/>
              </a:rPr>
              <a:t>d</a:t>
            </a:r>
            <a:r>
              <a:rPr lang="en-US" b="1" dirty="0" smtClean="0">
                <a:solidFill>
                  <a:srgbClr val="002060"/>
                </a:solidFill>
                <a:latin typeface="Book Antiqua" panose="02040602050305030304" pitchFamily="18" charset="0"/>
              </a:rPr>
              <a:t>ue to</a:t>
            </a:r>
            <a:endParaRPr lang="en-US" b="1" dirty="0">
              <a:solidFill>
                <a:srgbClr val="002060"/>
              </a:solidFill>
              <a:latin typeface="Book Antiqua" panose="02040602050305030304" pitchFamily="18" charset="0"/>
            </a:endParaRPr>
          </a:p>
        </p:txBody>
      </p:sp>
      <p:sp>
        <p:nvSpPr>
          <p:cNvPr id="12" name="TextBox 11"/>
          <p:cNvSpPr txBox="1"/>
          <p:nvPr/>
        </p:nvSpPr>
        <p:spPr>
          <a:xfrm>
            <a:off x="6896100" y="3212068"/>
            <a:ext cx="1981200" cy="369332"/>
          </a:xfrm>
          <a:prstGeom prst="rect">
            <a:avLst/>
          </a:prstGeom>
          <a:noFill/>
        </p:spPr>
        <p:txBody>
          <a:bodyPr wrap="square" rtlCol="0">
            <a:spAutoFit/>
          </a:bodyPr>
          <a:lstStyle/>
          <a:p>
            <a:r>
              <a:rPr lang="en-US" b="1" dirty="0" smtClean="0">
                <a:solidFill>
                  <a:srgbClr val="0070C0"/>
                </a:solidFill>
                <a:latin typeface="Book Antiqua" panose="02040602050305030304" pitchFamily="18" charset="0"/>
              </a:rPr>
              <a:t>Shortage of food</a:t>
            </a:r>
            <a:endParaRPr lang="en-US" b="1" dirty="0">
              <a:solidFill>
                <a:srgbClr val="0070C0"/>
              </a:solidFill>
              <a:latin typeface="Book Antiqua" panose="02040602050305030304" pitchFamily="18" charset="0"/>
            </a:endParaRPr>
          </a:p>
        </p:txBody>
      </p:sp>
      <p:sp>
        <p:nvSpPr>
          <p:cNvPr id="13" name="TextBox 12"/>
          <p:cNvSpPr txBox="1"/>
          <p:nvPr/>
        </p:nvSpPr>
        <p:spPr>
          <a:xfrm>
            <a:off x="2209800" y="3657600"/>
            <a:ext cx="1676400" cy="369332"/>
          </a:xfrm>
          <a:prstGeom prst="rect">
            <a:avLst/>
          </a:prstGeom>
          <a:noFill/>
        </p:spPr>
        <p:txBody>
          <a:bodyPr wrap="square" rtlCol="0">
            <a:spAutoFit/>
          </a:bodyPr>
          <a:lstStyle/>
          <a:p>
            <a:r>
              <a:rPr lang="en-US" b="1" dirty="0" smtClean="0">
                <a:solidFill>
                  <a:schemeClr val="tx2"/>
                </a:solidFill>
                <a:latin typeface="Book Antiqua" panose="02040602050305030304" pitchFamily="18" charset="0"/>
              </a:rPr>
              <a:t>Slum dweller</a:t>
            </a:r>
            <a:endParaRPr lang="en-US" b="1" dirty="0">
              <a:solidFill>
                <a:schemeClr val="tx2"/>
              </a:solidFill>
              <a:latin typeface="Book Antiqua" panose="02040602050305030304" pitchFamily="18" charset="0"/>
            </a:endParaRPr>
          </a:p>
        </p:txBody>
      </p:sp>
      <p:sp>
        <p:nvSpPr>
          <p:cNvPr id="14" name="TextBox 13"/>
          <p:cNvSpPr txBox="1"/>
          <p:nvPr/>
        </p:nvSpPr>
        <p:spPr>
          <a:xfrm>
            <a:off x="1676400" y="4050268"/>
            <a:ext cx="1066800" cy="369332"/>
          </a:xfrm>
          <a:prstGeom prst="rect">
            <a:avLst/>
          </a:prstGeom>
          <a:noFill/>
        </p:spPr>
        <p:txBody>
          <a:bodyPr wrap="square" rtlCol="0">
            <a:spAutoFit/>
          </a:bodyPr>
          <a:lstStyle/>
          <a:p>
            <a:r>
              <a:rPr lang="en-US" b="1" dirty="0" smtClean="0">
                <a:solidFill>
                  <a:srgbClr val="002060"/>
                </a:solidFill>
                <a:latin typeface="Book Antiqua" panose="02040602050305030304" pitchFamily="18" charset="0"/>
              </a:rPr>
              <a:t>victim</a:t>
            </a:r>
            <a:endParaRPr lang="en-US" b="1" dirty="0">
              <a:solidFill>
                <a:srgbClr val="002060"/>
              </a:solidFill>
              <a:latin typeface="Book Antiqua" panose="02040602050305030304" pitchFamily="18" charset="0"/>
            </a:endParaRPr>
          </a:p>
        </p:txBody>
      </p:sp>
      <p:sp>
        <p:nvSpPr>
          <p:cNvPr id="15" name="TextBox 14"/>
          <p:cNvSpPr txBox="1"/>
          <p:nvPr/>
        </p:nvSpPr>
        <p:spPr>
          <a:xfrm>
            <a:off x="7696200" y="4050268"/>
            <a:ext cx="1219200" cy="369332"/>
          </a:xfrm>
          <a:prstGeom prst="rect">
            <a:avLst/>
          </a:prstGeom>
          <a:noFill/>
        </p:spPr>
        <p:txBody>
          <a:bodyPr wrap="square" rtlCol="0">
            <a:spAutoFit/>
          </a:bodyPr>
          <a:lstStyle/>
          <a:p>
            <a:r>
              <a:rPr lang="en-US" b="1" dirty="0" smtClean="0">
                <a:solidFill>
                  <a:srgbClr val="7030A0"/>
                </a:solidFill>
              </a:rPr>
              <a:t>threats</a:t>
            </a:r>
            <a:endParaRPr lang="en-US" b="1" dirty="0">
              <a:solidFill>
                <a:srgbClr val="7030A0"/>
              </a:solidFill>
            </a:endParaRPr>
          </a:p>
        </p:txBody>
      </p:sp>
      <p:sp>
        <p:nvSpPr>
          <p:cNvPr id="16" name="TextBox 15"/>
          <p:cNvSpPr txBox="1"/>
          <p:nvPr/>
        </p:nvSpPr>
        <p:spPr>
          <a:xfrm>
            <a:off x="7021830" y="4468296"/>
            <a:ext cx="1219200" cy="369332"/>
          </a:xfrm>
          <a:prstGeom prst="rect">
            <a:avLst/>
          </a:prstGeom>
          <a:noFill/>
        </p:spPr>
        <p:txBody>
          <a:bodyPr wrap="square" rtlCol="0">
            <a:spAutoFit/>
          </a:bodyPr>
          <a:lstStyle/>
          <a:p>
            <a:r>
              <a:rPr lang="en-US" b="1" dirty="0" smtClean="0">
                <a:solidFill>
                  <a:srgbClr val="002060"/>
                </a:solidFill>
                <a:latin typeface="Book Antiqua" panose="02040602050305030304" pitchFamily="18" charset="0"/>
              </a:rPr>
              <a:t>Close to</a:t>
            </a:r>
            <a:endParaRPr lang="en-US" b="1" dirty="0">
              <a:solidFill>
                <a:srgbClr val="002060"/>
              </a:solidFill>
              <a:latin typeface="Book Antiqua" panose="02040602050305030304" pitchFamily="18" charset="0"/>
            </a:endParaRPr>
          </a:p>
        </p:txBody>
      </p:sp>
      <p:sp>
        <p:nvSpPr>
          <p:cNvPr id="17" name="TextBox 16"/>
          <p:cNvSpPr txBox="1"/>
          <p:nvPr/>
        </p:nvSpPr>
        <p:spPr>
          <a:xfrm>
            <a:off x="7212330" y="4876800"/>
            <a:ext cx="1143000" cy="381000"/>
          </a:xfrm>
          <a:prstGeom prst="rect">
            <a:avLst/>
          </a:prstGeom>
          <a:noFill/>
        </p:spPr>
        <p:txBody>
          <a:bodyPr wrap="square" rtlCol="0">
            <a:spAutoFit/>
          </a:bodyPr>
          <a:lstStyle/>
          <a:p>
            <a:r>
              <a:rPr lang="en-US" b="1" dirty="0">
                <a:solidFill>
                  <a:schemeClr val="tx2"/>
                </a:solidFill>
                <a:latin typeface="Book Antiqua" panose="02040602050305030304" pitchFamily="18" charset="0"/>
              </a:rPr>
              <a:t>o</a:t>
            </a:r>
            <a:r>
              <a:rPr lang="en-US" b="1" dirty="0" smtClean="0">
                <a:solidFill>
                  <a:schemeClr val="tx2"/>
                </a:solidFill>
                <a:latin typeface="Book Antiqua" panose="02040602050305030304" pitchFamily="18" charset="0"/>
              </a:rPr>
              <a:t>ne lakh</a:t>
            </a:r>
            <a:endParaRPr lang="en-US" b="1" dirty="0">
              <a:solidFill>
                <a:schemeClr val="tx2"/>
              </a:solidFill>
              <a:latin typeface="Book Antiqua" panose="02040602050305030304" pitchFamily="18" charset="0"/>
            </a:endParaRPr>
          </a:p>
        </p:txBody>
      </p:sp>
      <p:sp>
        <p:nvSpPr>
          <p:cNvPr id="18" name="TextBox 17"/>
          <p:cNvSpPr txBox="1"/>
          <p:nvPr/>
        </p:nvSpPr>
        <p:spPr>
          <a:xfrm>
            <a:off x="1066800" y="5687021"/>
            <a:ext cx="1219200" cy="369332"/>
          </a:xfrm>
          <a:prstGeom prst="rect">
            <a:avLst/>
          </a:prstGeom>
          <a:noFill/>
        </p:spPr>
        <p:txBody>
          <a:bodyPr wrap="square" rtlCol="0">
            <a:spAutoFit/>
          </a:bodyPr>
          <a:lstStyle/>
          <a:p>
            <a:r>
              <a:rPr lang="en-US" b="1" dirty="0" smtClean="0">
                <a:solidFill>
                  <a:srgbClr val="002060"/>
                </a:solidFill>
                <a:latin typeface="Book Antiqua" panose="02040602050305030304" pitchFamily="18" charset="0"/>
              </a:rPr>
              <a:t>example</a:t>
            </a:r>
            <a:endParaRPr lang="en-US" b="1" dirty="0">
              <a:solidFill>
                <a:srgbClr val="002060"/>
              </a:solidFill>
              <a:latin typeface="Book Antiqua" panose="02040602050305030304" pitchFamily="18" charset="0"/>
            </a:endParaRPr>
          </a:p>
        </p:txBody>
      </p:sp>
      <p:sp>
        <p:nvSpPr>
          <p:cNvPr id="19" name="TextBox 18"/>
          <p:cNvSpPr txBox="1"/>
          <p:nvPr/>
        </p:nvSpPr>
        <p:spPr>
          <a:xfrm>
            <a:off x="4991100" y="5687021"/>
            <a:ext cx="1219200" cy="369332"/>
          </a:xfrm>
          <a:prstGeom prst="rect">
            <a:avLst/>
          </a:prstGeom>
          <a:noFill/>
        </p:spPr>
        <p:txBody>
          <a:bodyPr wrap="square" rtlCol="0">
            <a:spAutoFit/>
          </a:bodyPr>
          <a:lstStyle/>
          <a:p>
            <a:r>
              <a:rPr lang="en-US" b="1" dirty="0" smtClean="0">
                <a:solidFill>
                  <a:srgbClr val="002060"/>
                </a:solidFill>
                <a:latin typeface="Book Antiqua" panose="02040602050305030304" pitchFamily="18" charset="0"/>
              </a:rPr>
              <a:t>affects</a:t>
            </a:r>
            <a:endParaRPr lang="en-US" b="1"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2357730183"/>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0" fill="hold"/>
                                        <p:tgtEl>
                                          <p:spTgt spid="12"/>
                                        </p:tgtEl>
                                        <p:attrNameLst>
                                          <p:attrName>ppt_x</p:attrName>
                                        </p:attrNameLst>
                                      </p:cBhvr>
                                      <p:tavLst>
                                        <p:tav tm="0">
                                          <p:val>
                                            <p:strVal val="1+#ppt_w/2"/>
                                          </p:val>
                                        </p:tav>
                                        <p:tav tm="100000">
                                          <p:val>
                                            <p:strVal val="#ppt_x"/>
                                          </p:val>
                                        </p:tav>
                                      </p:tavLst>
                                    </p:anim>
                                    <p:anim calcmode="lin" valueType="num">
                                      <p:cBhvr additive="base">
                                        <p:cTn id="1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anim calcmode="lin" valueType="num">
                                      <p:cBhvr>
                                        <p:cTn id="24" dur="2000" fill="hold"/>
                                        <p:tgtEl>
                                          <p:spTgt spid="13"/>
                                        </p:tgtEl>
                                        <p:attrNameLst>
                                          <p:attrName>ppt_x</p:attrName>
                                        </p:attrNameLst>
                                      </p:cBhvr>
                                      <p:tavLst>
                                        <p:tav tm="0">
                                          <p:val>
                                            <p:strVal val="#ppt_x"/>
                                          </p:val>
                                        </p:tav>
                                        <p:tav tm="100000">
                                          <p:val>
                                            <p:strVal val="#ppt_x"/>
                                          </p:val>
                                        </p:tav>
                                      </p:tavLst>
                                    </p:anim>
                                    <p:anim calcmode="lin" valueType="num">
                                      <p:cBhvr>
                                        <p:cTn id="25"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anim calcmode="lin" valueType="num">
                                      <p:cBhvr>
                                        <p:cTn id="31" dur="2000" fill="hold"/>
                                        <p:tgtEl>
                                          <p:spTgt spid="14"/>
                                        </p:tgtEl>
                                        <p:attrNameLst>
                                          <p:attrName>ppt_x</p:attrName>
                                        </p:attrNameLst>
                                      </p:cBhvr>
                                      <p:tavLst>
                                        <p:tav tm="0">
                                          <p:val>
                                            <p:strVal val="#ppt_x"/>
                                          </p:val>
                                        </p:tav>
                                        <p:tav tm="100000">
                                          <p:val>
                                            <p:strVal val="#ppt_x"/>
                                          </p:val>
                                        </p:tav>
                                      </p:tavLst>
                                    </p:anim>
                                    <p:anim calcmode="lin" valueType="num">
                                      <p:cBhvr>
                                        <p:cTn id="32"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000" fill="hold"/>
                                        <p:tgtEl>
                                          <p:spTgt spid="15"/>
                                        </p:tgtEl>
                                        <p:attrNameLst>
                                          <p:attrName>ppt_x</p:attrName>
                                        </p:attrNameLst>
                                      </p:cBhvr>
                                      <p:tavLst>
                                        <p:tav tm="0">
                                          <p:val>
                                            <p:strVal val="1+#ppt_w/2"/>
                                          </p:val>
                                        </p:tav>
                                        <p:tav tm="100000">
                                          <p:val>
                                            <p:strVal val="#ppt_x"/>
                                          </p:val>
                                        </p:tav>
                                      </p:tavLst>
                                    </p:anim>
                                    <p:anim calcmode="lin" valueType="num">
                                      <p:cBhvr additive="base">
                                        <p:cTn id="38"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000" fill="hold"/>
                                        <p:tgtEl>
                                          <p:spTgt spid="16"/>
                                        </p:tgtEl>
                                        <p:attrNameLst>
                                          <p:attrName>ppt_x</p:attrName>
                                        </p:attrNameLst>
                                      </p:cBhvr>
                                      <p:tavLst>
                                        <p:tav tm="0">
                                          <p:val>
                                            <p:strVal val="1+#ppt_w/2"/>
                                          </p:val>
                                        </p:tav>
                                        <p:tav tm="100000">
                                          <p:val>
                                            <p:strVal val="#ppt_x"/>
                                          </p:val>
                                        </p:tav>
                                      </p:tavLst>
                                    </p:anim>
                                    <p:anim calcmode="lin" valueType="num">
                                      <p:cBhvr additive="base">
                                        <p:cTn id="44"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225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2250" fill="hold"/>
                                        <p:tgtEl>
                                          <p:spTgt spid="18"/>
                                        </p:tgtEl>
                                        <p:attrNameLst>
                                          <p:attrName>ppt_x</p:attrName>
                                        </p:attrNameLst>
                                      </p:cBhvr>
                                      <p:tavLst>
                                        <p:tav tm="0">
                                          <p:val>
                                            <p:strVal val="0-#ppt_w/2"/>
                                          </p:val>
                                        </p:tav>
                                        <p:tav tm="100000">
                                          <p:val>
                                            <p:strVal val="#ppt_x"/>
                                          </p:val>
                                        </p:tav>
                                      </p:tavLst>
                                    </p:anim>
                                    <p:anim calcmode="lin" valueType="num">
                                      <p:cBhvr additive="base">
                                        <p:cTn id="55" dur="22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2250"/>
                                        <p:tgtEl>
                                          <p:spTgt spid="19"/>
                                        </p:tgtEl>
                                      </p:cBhvr>
                                    </p:animEffect>
                                    <p:anim calcmode="lin" valueType="num">
                                      <p:cBhvr>
                                        <p:cTn id="61" dur="2250" fill="hold"/>
                                        <p:tgtEl>
                                          <p:spTgt spid="19"/>
                                        </p:tgtEl>
                                        <p:attrNameLst>
                                          <p:attrName>ppt_x</p:attrName>
                                        </p:attrNameLst>
                                      </p:cBhvr>
                                      <p:tavLst>
                                        <p:tav tm="0">
                                          <p:val>
                                            <p:strVal val="#ppt_x"/>
                                          </p:val>
                                        </p:tav>
                                        <p:tav tm="100000">
                                          <p:val>
                                            <p:strVal val="#ppt_x"/>
                                          </p:val>
                                        </p:tav>
                                      </p:tavLst>
                                    </p:anim>
                                    <p:anim calcmode="lin" valueType="num">
                                      <p:cBhvr>
                                        <p:cTn id="62" dur="2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27" y="-32327"/>
            <a:ext cx="9144000" cy="6858000"/>
          </a:xfrm>
          <a:prstGeom prst="rect">
            <a:avLst/>
          </a:prstGeom>
          <a:pattFill prst="pct70">
            <a:fgClr>
              <a:schemeClr val="accent5"/>
            </a:fgClr>
            <a:bgClr>
              <a:schemeClr val="bg1"/>
            </a:bgClr>
          </a:patt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410200" y="685800"/>
            <a:ext cx="3352800" cy="2800350"/>
            <a:chOff x="3124200" y="609600"/>
            <a:chExt cx="3352800" cy="2800350"/>
          </a:xfrm>
        </p:grpSpPr>
        <p:sp>
          <p:nvSpPr>
            <p:cNvPr id="6" name="Isosceles Triangle 5"/>
            <p:cNvSpPr/>
            <p:nvPr/>
          </p:nvSpPr>
          <p:spPr>
            <a:xfrm>
              <a:off x="3124200" y="609600"/>
              <a:ext cx="3352800" cy="990600"/>
            </a:xfrm>
            <a:prstGeom prst="triangle">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3538537" y="1600200"/>
              <a:ext cx="2524125" cy="1809750"/>
            </a:xfrm>
            <a:prstGeom prst="rect">
              <a:avLst/>
            </a:prstGeom>
          </p:spPr>
        </p:pic>
      </p:grpSp>
      <p:sp>
        <p:nvSpPr>
          <p:cNvPr id="9" name="TextBox 8"/>
          <p:cNvSpPr txBox="1"/>
          <p:nvPr/>
        </p:nvSpPr>
        <p:spPr>
          <a:xfrm>
            <a:off x="1295400" y="1349514"/>
            <a:ext cx="3581400" cy="769441"/>
          </a:xfrm>
          <a:prstGeom prst="rect">
            <a:avLst/>
          </a:prstGeom>
          <a:noFill/>
        </p:spPr>
        <p:txBody>
          <a:bodyPr wrap="square" rtlCol="0">
            <a:spAutoFit/>
          </a:bodyPr>
          <a:lstStyle/>
          <a:p>
            <a:r>
              <a:rPr lang="en-US" sz="4400" dirty="0" smtClean="0">
                <a:solidFill>
                  <a:srgbClr val="002060"/>
                </a:solidFill>
                <a:latin typeface="NikoshBAN" panose="02000000000000000000" pitchFamily="2" charset="0"/>
                <a:cs typeface="NikoshBAN" panose="02000000000000000000" pitchFamily="2" charset="0"/>
              </a:rPr>
              <a:t>Home work.</a:t>
            </a:r>
            <a:endParaRPr lang="en-US" sz="4400" dirty="0">
              <a:solidFill>
                <a:srgbClr val="002060"/>
              </a:solidFill>
              <a:latin typeface="NikoshBAN" panose="02000000000000000000" pitchFamily="2" charset="0"/>
              <a:cs typeface="NikoshBAN" panose="02000000000000000000" pitchFamily="2" charset="0"/>
            </a:endParaRPr>
          </a:p>
        </p:txBody>
      </p:sp>
      <p:grpSp>
        <p:nvGrpSpPr>
          <p:cNvPr id="5" name="Group 4"/>
          <p:cNvGrpSpPr/>
          <p:nvPr/>
        </p:nvGrpSpPr>
        <p:grpSpPr>
          <a:xfrm>
            <a:off x="457201" y="3962400"/>
            <a:ext cx="8719126" cy="1200329"/>
            <a:chOff x="785091" y="3962400"/>
            <a:chExt cx="6301508" cy="1200329"/>
          </a:xfrm>
        </p:grpSpPr>
        <p:sp>
          <p:nvSpPr>
            <p:cNvPr id="2" name="TextBox 1"/>
            <p:cNvSpPr txBox="1"/>
            <p:nvPr/>
          </p:nvSpPr>
          <p:spPr>
            <a:xfrm>
              <a:off x="1523999" y="3962400"/>
              <a:ext cx="5562600" cy="1200329"/>
            </a:xfrm>
            <a:prstGeom prst="rect">
              <a:avLst/>
            </a:prstGeom>
            <a:noFill/>
          </p:spPr>
          <p:txBody>
            <a:bodyPr wrap="square" rtlCol="0">
              <a:spAutoFit/>
            </a:bodyPr>
            <a:lstStyle/>
            <a:p>
              <a:r>
                <a:rPr lang="en-US" sz="3600" b="1" dirty="0" smtClean="0">
                  <a:solidFill>
                    <a:srgbClr val="002060"/>
                  </a:solidFill>
                  <a:latin typeface="Book Antiqua" panose="02040602050305030304" pitchFamily="18" charset="0"/>
                </a:rPr>
                <a:t>Write a summary about </a:t>
              </a:r>
              <a:r>
                <a:rPr lang="en-US" sz="3600" b="1" dirty="0" err="1" smtClean="0">
                  <a:solidFill>
                    <a:srgbClr val="002060"/>
                  </a:solidFill>
                  <a:latin typeface="Book Antiqua" panose="02040602050305030304" pitchFamily="18" charset="0"/>
                </a:rPr>
                <a:t>Meherjan</a:t>
              </a:r>
              <a:r>
                <a:rPr lang="en-US" sz="3600" b="1" dirty="0" smtClean="0">
                  <a:solidFill>
                    <a:srgbClr val="002060"/>
                  </a:solidFill>
                  <a:latin typeface="Book Antiqua" panose="02040602050305030304" pitchFamily="18" charset="0"/>
                </a:rPr>
                <a:t>.</a:t>
              </a:r>
              <a:endParaRPr lang="en-US" sz="3600" b="1" dirty="0">
                <a:solidFill>
                  <a:srgbClr val="002060"/>
                </a:solidFill>
                <a:latin typeface="Book Antiqua" panose="02040602050305030304" pitchFamily="18" charset="0"/>
              </a:endParaRPr>
            </a:p>
          </p:txBody>
        </p:sp>
        <p:sp>
          <p:nvSpPr>
            <p:cNvPr id="3" name="5-Point Star 2"/>
            <p:cNvSpPr/>
            <p:nvPr/>
          </p:nvSpPr>
          <p:spPr>
            <a:xfrm>
              <a:off x="785091" y="4152899"/>
              <a:ext cx="533400" cy="233065"/>
            </a:xfrm>
            <a:prstGeom prst="star5">
              <a:avLst/>
            </a:prstGeom>
            <a:solidFill>
              <a:srgbClr val="00B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9741844"/>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1+#ppt_w/2"/>
                                          </p:val>
                                        </p:tav>
                                        <p:tav tm="100000">
                                          <p:val>
                                            <p:strVal val="#ppt_x"/>
                                          </p:val>
                                        </p:tav>
                                      </p:tavLst>
                                    </p:anim>
                                    <p:anim calcmode="lin" valueType="num">
                                      <p:cBhvr additive="base">
                                        <p:cTn id="13"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3250" fill="hold"/>
                                        <p:tgtEl>
                                          <p:spTgt spid="5"/>
                                        </p:tgtEl>
                                        <p:attrNameLst>
                                          <p:attrName>ppt_w</p:attrName>
                                        </p:attrNameLst>
                                      </p:cBhvr>
                                      <p:tavLst>
                                        <p:tav tm="0">
                                          <p:val>
                                            <p:fltVal val="0"/>
                                          </p:val>
                                        </p:tav>
                                        <p:tav tm="100000">
                                          <p:val>
                                            <p:strVal val="#ppt_w"/>
                                          </p:val>
                                        </p:tav>
                                      </p:tavLst>
                                    </p:anim>
                                    <p:anim calcmode="lin" valueType="num">
                                      <p:cBhvr>
                                        <p:cTn id="25" dur="3250" fill="hold"/>
                                        <p:tgtEl>
                                          <p:spTgt spid="5"/>
                                        </p:tgtEl>
                                        <p:attrNameLst>
                                          <p:attrName>ppt_h</p:attrName>
                                        </p:attrNameLst>
                                      </p:cBhvr>
                                      <p:tavLst>
                                        <p:tav tm="0">
                                          <p:val>
                                            <p:fltVal val="0"/>
                                          </p:val>
                                        </p:tav>
                                        <p:tav tm="100000">
                                          <p:val>
                                            <p:strVal val="#ppt_h"/>
                                          </p:val>
                                        </p:tav>
                                      </p:tavLst>
                                    </p:anim>
                                    <p:anim calcmode="lin" valueType="num">
                                      <p:cBhvr>
                                        <p:cTn id="26" dur="3250" fill="hold"/>
                                        <p:tgtEl>
                                          <p:spTgt spid="5"/>
                                        </p:tgtEl>
                                        <p:attrNameLst>
                                          <p:attrName>style.rotation</p:attrName>
                                        </p:attrNameLst>
                                      </p:cBhvr>
                                      <p:tavLst>
                                        <p:tav tm="0">
                                          <p:val>
                                            <p:fltVal val="90"/>
                                          </p:val>
                                        </p:tav>
                                        <p:tav tm="100000">
                                          <p:val>
                                            <p:fltVal val="0"/>
                                          </p:val>
                                        </p:tav>
                                      </p:tavLst>
                                    </p:anim>
                                    <p:animEffect transition="in" filter="fade">
                                      <p:cBhvr>
                                        <p:cTn id="27" dur="3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3000">
              <a:schemeClr val="accent1">
                <a:lumMod val="5000"/>
                <a:lumOff val="95000"/>
              </a:schemeClr>
            </a:gs>
            <a:gs pos="9000">
              <a:schemeClr val="accent5">
                <a:lumMod val="40000"/>
                <a:lumOff val="6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57200" y="3579495"/>
            <a:ext cx="8534400" cy="2897505"/>
            <a:chOff x="457200" y="3960495"/>
            <a:chExt cx="8534400" cy="289750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000500"/>
              <a:ext cx="1905000" cy="28575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966210"/>
              <a:ext cx="1905000" cy="285750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960495"/>
              <a:ext cx="1905000" cy="285750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3960495"/>
              <a:ext cx="1905000" cy="2857500"/>
            </a:xfrm>
            <a:prstGeom prst="rect">
              <a:avLst/>
            </a:prstGeom>
          </p:spPr>
        </p:pic>
      </p:grpSp>
      <p:sp>
        <p:nvSpPr>
          <p:cNvPr id="9" name="TextBox 8"/>
          <p:cNvSpPr txBox="1"/>
          <p:nvPr/>
        </p:nvSpPr>
        <p:spPr>
          <a:xfrm>
            <a:off x="1981200" y="1516559"/>
            <a:ext cx="5715000" cy="1015663"/>
          </a:xfrm>
          <a:prstGeom prst="rect">
            <a:avLst/>
          </a:prstGeom>
          <a:noFill/>
        </p:spPr>
        <p:txBody>
          <a:bodyPr wrap="square" rtlCol="0">
            <a:spAutoFit/>
          </a:bodyPr>
          <a:lstStyle/>
          <a:p>
            <a:r>
              <a:rPr lang="en-US" sz="6000" dirty="0" smtClean="0">
                <a:latin typeface="Bookman Old Style" panose="02050604050505020204" pitchFamily="18" charset="0"/>
              </a:rPr>
              <a:t>Thanks to all</a:t>
            </a:r>
            <a:endParaRPr lang="en-US" sz="6000" dirty="0">
              <a:latin typeface="Bookman Old Style" panose="02050604050505020204" pitchFamily="18" charset="0"/>
            </a:endParaRPr>
          </a:p>
        </p:txBody>
      </p:sp>
    </p:spTree>
    <p:extLst>
      <p:ext uri="{BB962C8B-B14F-4D97-AF65-F5344CB8AC3E}">
        <p14:creationId xmlns:p14="http://schemas.microsoft.com/office/powerpoint/2010/main" val="75139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750" fill="hold"/>
                                        <p:tgtEl>
                                          <p:spTgt spid="9"/>
                                        </p:tgtEl>
                                        <p:attrNameLst>
                                          <p:attrName>ppt_w</p:attrName>
                                        </p:attrNameLst>
                                      </p:cBhvr>
                                      <p:tavLst>
                                        <p:tav tm="0">
                                          <p:val>
                                            <p:fltVal val="0"/>
                                          </p:val>
                                        </p:tav>
                                        <p:tav tm="100000">
                                          <p:val>
                                            <p:strVal val="#ppt_w"/>
                                          </p:val>
                                        </p:tav>
                                      </p:tavLst>
                                    </p:anim>
                                    <p:anim calcmode="lin" valueType="num">
                                      <p:cBhvr>
                                        <p:cTn id="8" dur="2750" fill="hold"/>
                                        <p:tgtEl>
                                          <p:spTgt spid="9"/>
                                        </p:tgtEl>
                                        <p:attrNameLst>
                                          <p:attrName>ppt_h</p:attrName>
                                        </p:attrNameLst>
                                      </p:cBhvr>
                                      <p:tavLst>
                                        <p:tav tm="0">
                                          <p:val>
                                            <p:fltVal val="0"/>
                                          </p:val>
                                        </p:tav>
                                        <p:tav tm="100000">
                                          <p:val>
                                            <p:strVal val="#ppt_h"/>
                                          </p:val>
                                        </p:tav>
                                      </p:tavLst>
                                    </p:anim>
                                    <p:anim calcmode="lin" valueType="num">
                                      <p:cBhvr>
                                        <p:cTn id="9" dur="2750" fill="hold"/>
                                        <p:tgtEl>
                                          <p:spTgt spid="9"/>
                                        </p:tgtEl>
                                        <p:attrNameLst>
                                          <p:attrName>style.rotation</p:attrName>
                                        </p:attrNameLst>
                                      </p:cBhvr>
                                      <p:tavLst>
                                        <p:tav tm="0">
                                          <p:val>
                                            <p:fltVal val="90"/>
                                          </p:val>
                                        </p:tav>
                                        <p:tav tm="100000">
                                          <p:val>
                                            <p:fltVal val="0"/>
                                          </p:val>
                                        </p:tav>
                                      </p:tavLst>
                                    </p:anim>
                                    <p:animEffect transition="in" filter="fade">
                                      <p:cBhvr>
                                        <p:cTn id="10" dur="2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25">
          <a:fgClr>
            <a:srgbClr val="92D050"/>
          </a:fgClr>
          <a:bgClr>
            <a:schemeClr val="accent5">
              <a:lumMod val="40000"/>
              <a:lumOff val="60000"/>
            </a:schemeClr>
          </a:bgClr>
        </a:pattFill>
        <a:effectLst/>
      </p:bgPr>
    </p:bg>
    <p:spTree>
      <p:nvGrpSpPr>
        <p:cNvPr id="1" name=""/>
        <p:cNvGrpSpPr/>
        <p:nvPr/>
      </p:nvGrpSpPr>
      <p:grpSpPr>
        <a:xfrm>
          <a:off x="0" y="0"/>
          <a:ext cx="0" cy="0"/>
          <a:chOff x="0" y="0"/>
          <a:chExt cx="0" cy="0"/>
        </a:xfrm>
      </p:grpSpPr>
      <p:sp>
        <p:nvSpPr>
          <p:cNvPr id="5" name="TextBox 4"/>
          <p:cNvSpPr txBox="1"/>
          <p:nvPr/>
        </p:nvSpPr>
        <p:spPr>
          <a:xfrm>
            <a:off x="1371600" y="990600"/>
            <a:ext cx="6096000" cy="707886"/>
          </a:xfrm>
          <a:prstGeom prst="rect">
            <a:avLst/>
          </a:prstGeom>
          <a:noFill/>
        </p:spPr>
        <p:txBody>
          <a:bodyPr wrap="square" rtlCol="0">
            <a:spAutoFit/>
          </a:bodyPr>
          <a:lstStyle/>
          <a:p>
            <a:r>
              <a:rPr lang="en-US" sz="4000" b="1" dirty="0" smtClean="0">
                <a:latin typeface="Book Antiqua" pitchFamily="18" charset="0"/>
              </a:rPr>
              <a:t>Look at these pictures </a:t>
            </a:r>
            <a:r>
              <a:rPr lang="en-US" sz="3600" b="1" dirty="0" smtClean="0">
                <a:latin typeface="Book Antiqua" pitchFamily="18" charset="0"/>
              </a:rPr>
              <a:t>.</a:t>
            </a:r>
            <a:endParaRPr lang="en-US" sz="3600" b="1" dirty="0">
              <a:latin typeface="Book Antiqua" pitchFamily="18" charset="0"/>
            </a:endParaRPr>
          </a:p>
        </p:txBody>
      </p:sp>
      <p:pic>
        <p:nvPicPr>
          <p:cNvPr id="2050" name="Picture 2" descr="C:\Users\DELL\Desktop\index.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81200"/>
            <a:ext cx="4114800" cy="27886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ELL\Desktop\images.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981200"/>
            <a:ext cx="3429000" cy="2788662"/>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295400" y="5029200"/>
            <a:ext cx="6781799" cy="4572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ook Antiqua" pitchFamily="18" charset="0"/>
              </a:rPr>
              <a:t>What can you see in these picture ?</a:t>
            </a:r>
            <a:endParaRPr lang="en-US" sz="3200" dirty="0">
              <a:solidFill>
                <a:schemeClr val="tx1"/>
              </a:solidFill>
              <a:latin typeface="Book Antiqua" pitchFamily="18" charset="0"/>
            </a:endParaRPr>
          </a:p>
        </p:txBody>
      </p:sp>
    </p:spTree>
    <p:extLst>
      <p:ext uri="{BB962C8B-B14F-4D97-AF65-F5344CB8AC3E}">
        <p14:creationId xmlns:p14="http://schemas.microsoft.com/office/powerpoint/2010/main" val="161532683"/>
      </p:ext>
    </p:extLst>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250" fill="hold"/>
                                        <p:tgtEl>
                                          <p:spTgt spid="6"/>
                                        </p:tgtEl>
                                        <p:attrNameLst>
                                          <p:attrName>ppt_x</p:attrName>
                                        </p:attrNameLst>
                                      </p:cBhvr>
                                      <p:tavLst>
                                        <p:tav tm="0">
                                          <p:val>
                                            <p:strVal val="1+#ppt_w/2"/>
                                          </p:val>
                                        </p:tav>
                                        <p:tav tm="100000">
                                          <p:val>
                                            <p:strVal val="#ppt_x"/>
                                          </p:val>
                                        </p:tav>
                                      </p:tavLst>
                                    </p:anim>
                                    <p:anim calcmode="lin" valueType="num">
                                      <p:cBhvr additive="base">
                                        <p:cTn id="8" dur="3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00B050"/>
          </a:fgClr>
          <a:bgClr>
            <a:schemeClr val="accent1">
              <a:lumMod val="60000"/>
              <a:lumOff val="4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4000" dirty="0" smtClean="0">
                <a:latin typeface="Baskerville Old Face" pitchFamily="18" charset="0"/>
              </a:rPr>
              <a:t>Look at some another pictures.</a:t>
            </a:r>
            <a:endParaRPr lang="en-US" sz="4000" dirty="0">
              <a:latin typeface="Baskerville Old Face" pitchFamily="18" charset="0"/>
            </a:endParaRPr>
          </a:p>
        </p:txBody>
      </p:sp>
      <p:grpSp>
        <p:nvGrpSpPr>
          <p:cNvPr id="4" name="Group 3"/>
          <p:cNvGrpSpPr/>
          <p:nvPr/>
        </p:nvGrpSpPr>
        <p:grpSpPr>
          <a:xfrm>
            <a:off x="762000" y="1447800"/>
            <a:ext cx="7543800" cy="4419600"/>
            <a:chOff x="762000" y="1447800"/>
            <a:chExt cx="7543800" cy="4419600"/>
          </a:xfrm>
        </p:grpSpPr>
        <p:pic>
          <p:nvPicPr>
            <p:cNvPr id="3074" name="Picture 2" descr="C:\Users\DELL\Desktop\images01.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33909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ELL\Desktop\index02.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1447800"/>
              <a:ext cx="38481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05200"/>
              <a:ext cx="4953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ounded Rectangle 7"/>
          <p:cNvSpPr/>
          <p:nvPr/>
        </p:nvSpPr>
        <p:spPr>
          <a:xfrm>
            <a:off x="1295400" y="5943600"/>
            <a:ext cx="6781799" cy="4572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Book Antiqua" pitchFamily="18" charset="0"/>
              </a:rPr>
              <a:t>What can you see in these picture ?</a:t>
            </a:r>
            <a:endParaRPr lang="en-US" sz="3200" dirty="0">
              <a:solidFill>
                <a:schemeClr val="tx1"/>
              </a:solidFill>
              <a:latin typeface="Book Antiqua" pitchFamily="18" charset="0"/>
            </a:endParaRPr>
          </a:p>
        </p:txBody>
      </p:sp>
    </p:spTree>
    <p:extLst>
      <p:ext uri="{BB962C8B-B14F-4D97-AF65-F5344CB8AC3E}">
        <p14:creationId xmlns:p14="http://schemas.microsoft.com/office/powerpoint/2010/main" val="3246266188"/>
      </p:ext>
    </p:extLst>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250" fill="hold"/>
                                        <p:tgtEl>
                                          <p:spTgt spid="8"/>
                                        </p:tgtEl>
                                        <p:attrNameLst>
                                          <p:attrName>ppt_x</p:attrName>
                                        </p:attrNameLst>
                                      </p:cBhvr>
                                      <p:tavLst>
                                        <p:tav tm="0">
                                          <p:val>
                                            <p:strVal val="1+#ppt_w/2"/>
                                          </p:val>
                                        </p:tav>
                                        <p:tav tm="100000">
                                          <p:val>
                                            <p:strVal val="#ppt_x"/>
                                          </p:val>
                                        </p:tav>
                                      </p:tavLst>
                                    </p:anim>
                                    <p:anim calcmode="lin" valueType="num">
                                      <p:cBhvr additive="base">
                                        <p:cTn id="13" dur="3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2057400" y="914400"/>
            <a:ext cx="4572000" cy="584775"/>
          </a:xfrm>
          <a:prstGeom prst="rect">
            <a:avLst/>
          </a:prstGeom>
          <a:solidFill>
            <a:schemeClr val="accent5">
              <a:lumMod val="60000"/>
              <a:lumOff val="40000"/>
            </a:schemeClr>
          </a:solidFill>
          <a:ln w="3175">
            <a:solidFill>
              <a:schemeClr val="tx1"/>
            </a:solidFill>
          </a:ln>
        </p:spPr>
        <p:txBody>
          <a:bodyPr wrap="square" rtlCol="0">
            <a:spAutoFit/>
          </a:bodyPr>
          <a:lstStyle/>
          <a:p>
            <a:pPr algn="ctr"/>
            <a:r>
              <a:rPr lang="en-US" sz="3200" dirty="0" smtClean="0"/>
              <a:t>Let`s watch a video clip</a:t>
            </a:r>
            <a:endParaRPr lang="en-US" sz="3200"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389365374"/>
              </p:ext>
            </p:extLst>
          </p:nvPr>
        </p:nvGraphicFramePr>
        <p:xfrm>
          <a:off x="2743200" y="1828800"/>
          <a:ext cx="2819400" cy="1304925"/>
        </p:xfrm>
        <a:graphic>
          <a:graphicData uri="http://schemas.openxmlformats.org/presentationml/2006/ole">
            <mc:AlternateContent xmlns:mc="http://schemas.openxmlformats.org/markup-compatibility/2006">
              <mc:Choice xmlns:v="urn:schemas-microsoft-com:vml" Requires="v">
                <p:oleObj spid="_x0000_s2184"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2743200" y="1828800"/>
                        <a:ext cx="2819400" cy="1304925"/>
                      </a:xfrm>
                      <a:prstGeom prst="rect">
                        <a:avLst/>
                      </a:prstGeom>
                      <a:ln w="57150">
                        <a:solidFill>
                          <a:srgbClr val="002060"/>
                        </a:solidFill>
                      </a:ln>
                    </p:spPr>
                  </p:pic>
                </p:oleObj>
              </mc:Fallback>
            </mc:AlternateContent>
          </a:graphicData>
        </a:graphic>
      </p:graphicFrame>
      <p:sp>
        <p:nvSpPr>
          <p:cNvPr id="7" name="Wave 6"/>
          <p:cNvSpPr/>
          <p:nvPr/>
        </p:nvSpPr>
        <p:spPr>
          <a:xfrm>
            <a:off x="533400" y="3429000"/>
            <a:ext cx="8153400" cy="2438400"/>
          </a:xfrm>
          <a:prstGeom prst="wave">
            <a:avLst/>
          </a:prstGeom>
          <a:solidFill>
            <a:schemeClr val="accent3">
              <a:lumMod val="60000"/>
              <a:lumOff val="4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Now discuss with your partner what should we to protect our lives and properties from the river erosion</a:t>
            </a:r>
            <a:r>
              <a:rPr lang="en-US" sz="2400" b="1" dirty="0" smtClean="0">
                <a:solidFill>
                  <a:schemeClr val="tx1">
                    <a:lumMod val="95000"/>
                    <a:lumOff val="5000"/>
                  </a:schemeClr>
                </a:solidFill>
              </a:rPr>
              <a:t>. Then write it within three sentences.</a:t>
            </a:r>
            <a:endParaRPr lang="en-US" sz="2400" b="1" dirty="0">
              <a:solidFill>
                <a:schemeClr val="tx1">
                  <a:lumMod val="95000"/>
                  <a:lumOff val="5000"/>
                </a:schemeClr>
              </a:solidFill>
            </a:endParaRPr>
          </a:p>
        </p:txBody>
      </p:sp>
    </p:spTree>
    <p:extLst>
      <p:ext uri="{BB962C8B-B14F-4D97-AF65-F5344CB8AC3E}">
        <p14:creationId xmlns:p14="http://schemas.microsoft.com/office/powerpoint/2010/main" val="2232456449"/>
      </p:ext>
    </p:extLst>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250" fill="hold"/>
                                        <p:tgtEl>
                                          <p:spTgt spid="7"/>
                                        </p:tgtEl>
                                        <p:attrNameLst>
                                          <p:attrName>ppt_w</p:attrName>
                                        </p:attrNameLst>
                                      </p:cBhvr>
                                      <p:tavLst>
                                        <p:tav tm="0">
                                          <p:val>
                                            <p:fltVal val="0"/>
                                          </p:val>
                                        </p:tav>
                                        <p:tav tm="100000">
                                          <p:val>
                                            <p:strVal val="#ppt_w"/>
                                          </p:val>
                                        </p:tav>
                                      </p:tavLst>
                                    </p:anim>
                                    <p:anim calcmode="lin" valueType="num">
                                      <p:cBhvr>
                                        <p:cTn id="14" dur="225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43000"/>
            <a:ext cx="8229600" cy="1143000"/>
          </a:xfrm>
        </p:spPr>
        <p:txBody>
          <a:bodyPr>
            <a:normAutofit fontScale="90000"/>
          </a:bodyPr>
          <a:lstStyle/>
          <a:p>
            <a:r>
              <a:rPr lang="en-US" dirty="0" smtClean="0">
                <a:solidFill>
                  <a:srgbClr val="002060"/>
                </a:solidFill>
                <a:latin typeface="Elephant" pitchFamily="18" charset="0"/>
              </a:rPr>
              <a:t>So, today we’ll read  about</a:t>
            </a:r>
            <a:br>
              <a:rPr lang="en-US" dirty="0" smtClean="0">
                <a:solidFill>
                  <a:srgbClr val="002060"/>
                </a:solidFill>
                <a:latin typeface="Elephant" pitchFamily="18" charset="0"/>
              </a:rPr>
            </a:br>
            <a:endParaRPr lang="en-US" dirty="0"/>
          </a:p>
        </p:txBody>
      </p:sp>
      <p:sp>
        <p:nvSpPr>
          <p:cNvPr id="5" name="TextBox 4"/>
          <p:cNvSpPr txBox="1"/>
          <p:nvPr/>
        </p:nvSpPr>
        <p:spPr>
          <a:xfrm>
            <a:off x="990600" y="2057400"/>
            <a:ext cx="7239000" cy="1446550"/>
          </a:xfrm>
          <a:prstGeom prst="rect">
            <a:avLst/>
          </a:prstGeom>
          <a:noFill/>
        </p:spPr>
        <p:txBody>
          <a:bodyPr wrap="square" rtlCol="0">
            <a:spAutoFit/>
          </a:bodyPr>
          <a:lstStyle/>
          <a:p>
            <a:pPr algn="ctr"/>
            <a:r>
              <a:rPr lang="en-US" sz="3200" b="1" dirty="0" smtClean="0">
                <a:latin typeface="Book Antiqua" pitchFamily="18" charset="0"/>
              </a:rPr>
              <a:t>The greed of the mighty rivers</a:t>
            </a:r>
          </a:p>
          <a:p>
            <a:pPr algn="ctr"/>
            <a:r>
              <a:rPr lang="en-US" sz="2800" b="1" dirty="0" smtClean="0">
                <a:latin typeface="Book Antiqua" pitchFamily="18" charset="0"/>
              </a:rPr>
              <a:t>Unit – Five</a:t>
            </a:r>
          </a:p>
          <a:p>
            <a:pPr algn="ctr"/>
            <a:r>
              <a:rPr lang="en-US" sz="2800" b="1" dirty="0" smtClean="0">
                <a:latin typeface="Book Antiqua" pitchFamily="18" charset="0"/>
              </a:rPr>
              <a:t>Lesson-1</a:t>
            </a:r>
            <a:endParaRPr lang="en-US" sz="2800" b="1" dirty="0">
              <a:latin typeface="Book Antiqua" pitchFamily="18" charset="0"/>
            </a:endParaRPr>
          </a:p>
        </p:txBody>
      </p:sp>
      <p:grpSp>
        <p:nvGrpSpPr>
          <p:cNvPr id="2" name="Group 1"/>
          <p:cNvGrpSpPr/>
          <p:nvPr/>
        </p:nvGrpSpPr>
        <p:grpSpPr>
          <a:xfrm>
            <a:off x="990600" y="3503950"/>
            <a:ext cx="7239000" cy="2896850"/>
            <a:chOff x="1371600" y="4104025"/>
            <a:chExt cx="6858000" cy="222057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4114800"/>
              <a:ext cx="35623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04025"/>
              <a:ext cx="3238500" cy="222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81884456"/>
      </p:ext>
    </p:extLst>
  </p:cSld>
  <p:clrMapOvr>
    <a:masterClrMapping/>
  </p:clrMapOvr>
  <mc:AlternateContent xmlns:mc="http://schemas.openxmlformats.org/markup-compatibility/2006" xmlns:p14="http://schemas.microsoft.com/office/powerpoint/2010/main">
    <mc:Choice Requires="p14">
      <p:transition spd="slow" p14:dur="3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3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a:ln w="57150">
            <a:solidFill>
              <a:srgbClr val="002060"/>
            </a:solidFill>
          </a:ln>
        </p:spPr>
        <p:txBody>
          <a:bodyPr>
            <a:normAutofit fontScale="90000"/>
          </a:bodyPr>
          <a:lstStyle/>
          <a:p>
            <a:r>
              <a:rPr lang="en-US" dirty="0" smtClean="0">
                <a:solidFill>
                  <a:srgbClr val="7030A0"/>
                </a:solidFill>
                <a:latin typeface="Elephant" pitchFamily="18" charset="0"/>
                <a:cs typeface="Times New Roman" pitchFamily="18" charset="0"/>
              </a:rPr>
              <a:t/>
            </a:r>
            <a:br>
              <a:rPr lang="en-US" dirty="0" smtClean="0">
                <a:solidFill>
                  <a:srgbClr val="7030A0"/>
                </a:solidFill>
                <a:latin typeface="Elephant" pitchFamily="18" charset="0"/>
                <a:cs typeface="Times New Roman" pitchFamily="18" charset="0"/>
              </a:rPr>
            </a:br>
            <a:r>
              <a:rPr lang="en-US" dirty="0" smtClean="0">
                <a:solidFill>
                  <a:srgbClr val="7030A0"/>
                </a:solidFill>
                <a:latin typeface="Elephant" pitchFamily="18" charset="0"/>
                <a:cs typeface="Times New Roman" pitchFamily="18" charset="0"/>
              </a:rPr>
              <a:t>Learning  outcomes</a:t>
            </a:r>
            <a:r>
              <a:rPr lang="en-US" dirty="0">
                <a:solidFill>
                  <a:srgbClr val="7030A0"/>
                </a:solidFill>
                <a:latin typeface="Elephant" pitchFamily="18" charset="0"/>
                <a:cs typeface="Times New Roman" pitchFamily="18" charset="0"/>
              </a:rPr>
              <a:t/>
            </a:r>
            <a:br>
              <a:rPr lang="en-US" dirty="0">
                <a:solidFill>
                  <a:srgbClr val="7030A0"/>
                </a:solidFill>
                <a:latin typeface="Elephant" pitchFamily="18" charset="0"/>
                <a:cs typeface="Times New Roman" pitchFamily="18" charset="0"/>
              </a:rPr>
            </a:br>
            <a:endParaRPr lang="en-US" dirty="0"/>
          </a:p>
        </p:txBody>
      </p:sp>
      <p:sp>
        <p:nvSpPr>
          <p:cNvPr id="6" name="TextBox 5"/>
          <p:cNvSpPr txBox="1"/>
          <p:nvPr/>
        </p:nvSpPr>
        <p:spPr>
          <a:xfrm>
            <a:off x="1212273" y="2316540"/>
            <a:ext cx="6858000" cy="1569660"/>
          </a:xfrm>
          <a:prstGeom prst="rect">
            <a:avLst/>
          </a:prstGeom>
          <a:noFill/>
        </p:spPr>
        <p:txBody>
          <a:bodyPr wrap="square" rtlCol="0">
            <a:spAutoFit/>
          </a:bodyPr>
          <a:lstStyle/>
          <a:p>
            <a:r>
              <a:rPr lang="en-US" sz="3200" b="1" dirty="0" smtClean="0">
                <a:solidFill>
                  <a:srgbClr val="0070C0"/>
                </a:solidFill>
              </a:rPr>
              <a:t>By the end of the lesson, the students will be able to..</a:t>
            </a:r>
          </a:p>
          <a:p>
            <a:endParaRPr lang="en-US" sz="3200" b="1" dirty="0" smtClean="0"/>
          </a:p>
        </p:txBody>
      </p:sp>
      <p:sp>
        <p:nvSpPr>
          <p:cNvPr id="7" name="TextBox 6"/>
          <p:cNvSpPr txBox="1"/>
          <p:nvPr/>
        </p:nvSpPr>
        <p:spPr>
          <a:xfrm>
            <a:off x="1219200" y="3606225"/>
            <a:ext cx="7315200" cy="584775"/>
          </a:xfrm>
          <a:prstGeom prst="rect">
            <a:avLst/>
          </a:prstGeom>
          <a:noFill/>
        </p:spPr>
        <p:txBody>
          <a:bodyPr wrap="square" rtlCol="0">
            <a:spAutoFit/>
          </a:bodyPr>
          <a:lstStyle/>
          <a:p>
            <a:r>
              <a:rPr lang="en-US" sz="3200" dirty="0" smtClean="0"/>
              <a:t>write about the effects river erosion;</a:t>
            </a:r>
            <a:endParaRPr lang="en-US" sz="3200" dirty="0"/>
          </a:p>
        </p:txBody>
      </p:sp>
      <p:sp>
        <p:nvSpPr>
          <p:cNvPr id="8" name="TextBox 7"/>
          <p:cNvSpPr txBox="1"/>
          <p:nvPr/>
        </p:nvSpPr>
        <p:spPr>
          <a:xfrm>
            <a:off x="1295400" y="4256782"/>
            <a:ext cx="8153400" cy="1077218"/>
          </a:xfrm>
          <a:prstGeom prst="rect">
            <a:avLst/>
          </a:prstGeom>
          <a:noFill/>
        </p:spPr>
        <p:txBody>
          <a:bodyPr wrap="square" rtlCol="0">
            <a:spAutoFit/>
          </a:bodyPr>
          <a:lstStyle/>
          <a:p>
            <a:r>
              <a:rPr lang="en-US" sz="3200" dirty="0" smtClean="0"/>
              <a:t>write the answers of the questions related to this lesson;</a:t>
            </a:r>
            <a:endParaRPr lang="en-US" sz="3200" dirty="0"/>
          </a:p>
        </p:txBody>
      </p:sp>
      <p:sp>
        <p:nvSpPr>
          <p:cNvPr id="9" name="TextBox 8"/>
          <p:cNvSpPr txBox="1"/>
          <p:nvPr/>
        </p:nvSpPr>
        <p:spPr>
          <a:xfrm>
            <a:off x="1219200" y="5282625"/>
            <a:ext cx="8153400" cy="584775"/>
          </a:xfrm>
          <a:prstGeom prst="rect">
            <a:avLst/>
          </a:prstGeom>
          <a:noFill/>
        </p:spPr>
        <p:txBody>
          <a:bodyPr wrap="square" rtlCol="0">
            <a:spAutoFit/>
          </a:bodyPr>
          <a:lstStyle/>
          <a:p>
            <a:r>
              <a:rPr lang="en-US" sz="3200" dirty="0" smtClean="0"/>
              <a:t>complete the summary of </a:t>
            </a:r>
            <a:r>
              <a:rPr lang="en-US" sz="3200" dirty="0" err="1" smtClean="0"/>
              <a:t>Meherjan's</a:t>
            </a:r>
            <a:r>
              <a:rPr lang="en-US" sz="3200" dirty="0" smtClean="0"/>
              <a:t> life;</a:t>
            </a:r>
            <a:endParaRPr lang="en-US" sz="3200" dirty="0"/>
          </a:p>
        </p:txBody>
      </p:sp>
      <p:sp>
        <p:nvSpPr>
          <p:cNvPr id="10" name="Rectangle 9"/>
          <p:cNvSpPr/>
          <p:nvPr/>
        </p:nvSpPr>
        <p:spPr>
          <a:xfrm>
            <a:off x="228600" y="2133600"/>
            <a:ext cx="8686800" cy="44958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685800" y="3746212"/>
            <a:ext cx="450273" cy="2923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85800" y="4419600"/>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640772" y="5410200"/>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3886200" y="1600200"/>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65817" y="5867400"/>
            <a:ext cx="6306583" cy="584775"/>
          </a:xfrm>
          <a:prstGeom prst="rect">
            <a:avLst/>
          </a:prstGeom>
        </p:spPr>
        <p:txBody>
          <a:bodyPr wrap="square">
            <a:spAutoFit/>
          </a:bodyPr>
          <a:lstStyle/>
          <a:p>
            <a:r>
              <a:rPr lang="en-US" sz="3200" dirty="0">
                <a:cs typeface="Times New Roman" pitchFamily="18" charset="0"/>
              </a:rPr>
              <a:t>say the meaning of key </a:t>
            </a:r>
            <a:r>
              <a:rPr lang="en-US" sz="3200" dirty="0" smtClean="0">
                <a:cs typeface="Times New Roman" pitchFamily="18" charset="0"/>
              </a:rPr>
              <a:t>words.</a:t>
            </a:r>
            <a:endParaRPr lang="en-US" sz="3200" dirty="0"/>
          </a:p>
        </p:txBody>
      </p:sp>
      <p:sp>
        <p:nvSpPr>
          <p:cNvPr id="14" name="5-Point Star 13"/>
          <p:cNvSpPr/>
          <p:nvPr/>
        </p:nvSpPr>
        <p:spPr>
          <a:xfrm>
            <a:off x="640772" y="6007387"/>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533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25">
          <a:fgClr>
            <a:schemeClr val="accent3"/>
          </a:fgClr>
          <a:bgClr>
            <a:schemeClr val="bg1"/>
          </a:bgClr>
        </a:pattFill>
        <a:effectLst/>
      </p:bgPr>
    </p:bg>
    <p:spTree>
      <p:nvGrpSpPr>
        <p:cNvPr id="1" name=""/>
        <p:cNvGrpSpPr/>
        <p:nvPr/>
      </p:nvGrpSpPr>
      <p:grpSpPr>
        <a:xfrm>
          <a:off x="0" y="0"/>
          <a:ext cx="0" cy="0"/>
          <a:chOff x="0" y="0"/>
          <a:chExt cx="0" cy="0"/>
        </a:xfrm>
      </p:grpSpPr>
      <p:sp>
        <p:nvSpPr>
          <p:cNvPr id="4" name="Horizontal Scroll 3"/>
          <p:cNvSpPr/>
          <p:nvPr/>
        </p:nvSpPr>
        <p:spPr>
          <a:xfrm>
            <a:off x="914400" y="533400"/>
            <a:ext cx="7315200" cy="1219200"/>
          </a:xfrm>
          <a:prstGeom prst="horizontalScroll">
            <a:avLst/>
          </a:prstGeom>
          <a:solidFill>
            <a:schemeClr val="accent3">
              <a:lumMod val="60000"/>
              <a:lumOff val="40000"/>
            </a:schemeClr>
          </a:solidFill>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smtClean="0">
                <a:latin typeface="Times New Roman" pitchFamily="18" charset="0"/>
                <a:cs typeface="Times New Roman" pitchFamily="18" charset="0"/>
              </a:rPr>
              <a:t>Dear student read the text silently</a:t>
            </a:r>
            <a:endParaRPr lang="en-US" sz="4000" dirty="0">
              <a:latin typeface="Times New Roman" pitchFamily="18" charset="0"/>
              <a:cs typeface="Times New Roman" pitchFamily="18" charset="0"/>
            </a:endParaRPr>
          </a:p>
        </p:txBody>
      </p:sp>
      <p:sp>
        <p:nvSpPr>
          <p:cNvPr id="6" name="Flowchart: Punched Tape 5"/>
          <p:cNvSpPr/>
          <p:nvPr/>
        </p:nvSpPr>
        <p:spPr>
          <a:xfrm>
            <a:off x="76200" y="4495800"/>
            <a:ext cx="9067800" cy="1905000"/>
          </a:xfrm>
          <a:prstGeom prst="flowChartPunchedTape">
            <a:avLst/>
          </a:prstGeom>
          <a:noFill/>
          <a:ln>
            <a:no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If you don’t understand anything, let me know.</a:t>
            </a:r>
          </a:p>
          <a:p>
            <a:pPr algn="ctr"/>
            <a:r>
              <a:rPr lang="en-US" sz="2800" dirty="0" smtClean="0">
                <a:solidFill>
                  <a:schemeClr val="tx1"/>
                </a:solidFill>
                <a:latin typeface="Times New Roman" pitchFamily="18" charset="0"/>
                <a:cs typeface="Times New Roman" pitchFamily="18" charset="0"/>
              </a:rPr>
              <a:t>           Your silent reading is being monitored</a:t>
            </a:r>
            <a:r>
              <a:rPr lang="en-US" sz="2800" dirty="0" smtClean="0">
                <a:solidFill>
                  <a:schemeClr val="bg1"/>
                </a:solidFill>
                <a:latin typeface="Times New Roman" pitchFamily="18" charset="0"/>
                <a:cs typeface="Times New Roman" pitchFamily="18" charset="0"/>
              </a:rPr>
              <a:t>. </a:t>
            </a:r>
            <a:endParaRPr lang="en-US" sz="2800" dirty="0">
              <a:solidFill>
                <a:schemeClr val="bg1"/>
              </a:solidFill>
            </a:endParaRPr>
          </a:p>
        </p:txBody>
      </p:sp>
      <p:grpSp>
        <p:nvGrpSpPr>
          <p:cNvPr id="8" name="Group 7"/>
          <p:cNvGrpSpPr/>
          <p:nvPr/>
        </p:nvGrpSpPr>
        <p:grpSpPr>
          <a:xfrm>
            <a:off x="1371600" y="1981201"/>
            <a:ext cx="6629400" cy="2666999"/>
            <a:chOff x="1371600" y="1752600"/>
            <a:chExt cx="6629400" cy="2666999"/>
          </a:xfrm>
        </p:grpSpPr>
        <p:pic>
          <p:nvPicPr>
            <p:cNvPr id="5" name="Picture 2" descr="C:\Users\Monir\Desktop\index.jpg"/>
            <p:cNvPicPr>
              <a:picLocks noChangeAspect="1" noChangeArrowheads="1"/>
            </p:cNvPicPr>
            <p:nvPr/>
          </p:nvPicPr>
          <p:blipFill>
            <a:blip r:embed="rId2"/>
            <a:srcRect/>
            <a:stretch>
              <a:fillRect/>
            </a:stretch>
          </p:blipFill>
          <p:spPr bwMode="auto">
            <a:xfrm>
              <a:off x="1371600" y="1752600"/>
              <a:ext cx="4191000" cy="2666999"/>
            </a:xfrm>
            <a:prstGeom prst="rect">
              <a:avLst/>
            </a:prstGeom>
            <a:noFill/>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81200"/>
              <a:ext cx="1676400" cy="2286000"/>
            </a:xfrm>
            <a:prstGeom prst="rect">
              <a:avLst/>
            </a:prstGeom>
            <a:noFill/>
            <a:ln>
              <a:noFill/>
            </a:ln>
            <a:effectLst/>
            <a:scene3d>
              <a:camera prst="orthographicFront"/>
              <a:lightRig rig="threePt" dir="t"/>
            </a:scene3d>
            <a:sp3d>
              <a:bevelT prst="slop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10957473"/>
      </p:ext>
    </p:extLst>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3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1219200" y="1753612"/>
            <a:ext cx="6781802" cy="3785652"/>
          </a:xfrm>
          <a:prstGeom prst="rect">
            <a:avLst/>
          </a:prstGeom>
          <a:noFill/>
        </p:spPr>
        <p:txBody>
          <a:bodyPr wrap="square" rtlCol="0">
            <a:spAutoFit/>
          </a:bodyPr>
          <a:lstStyle/>
          <a:p>
            <a:r>
              <a:rPr lang="en-US" sz="4800" b="1" dirty="0" smtClean="0"/>
              <a:t>Now my dear students,  we will share our ideas about some difficult vocabulary of this lesson</a:t>
            </a:r>
            <a:r>
              <a:rPr lang="en-US" sz="4800" dirty="0" smtClean="0"/>
              <a:t>.</a:t>
            </a:r>
            <a:endParaRPr lang="en-US" sz="4800" dirty="0"/>
          </a:p>
        </p:txBody>
      </p:sp>
    </p:spTree>
    <p:extLst>
      <p:ext uri="{BB962C8B-B14F-4D97-AF65-F5344CB8AC3E}">
        <p14:creationId xmlns:p14="http://schemas.microsoft.com/office/powerpoint/2010/main" val="2327335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673</TotalTime>
  <Words>632</Words>
  <Application>Microsoft Office PowerPoint</Application>
  <PresentationFormat>On-screen Show (4:3)</PresentationFormat>
  <Paragraphs>93</Paragraphs>
  <Slides>25</Slides>
  <Notes>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0" baseType="lpstr">
      <vt:lpstr>Office Theme</vt:lpstr>
      <vt:lpstr>Slipstream</vt:lpstr>
      <vt:lpstr>Technic</vt:lpstr>
      <vt:lpstr>Oriel</vt:lpstr>
      <vt:lpstr>Packager Shell Object</vt:lpstr>
      <vt:lpstr>Welcome to  My multimedia  English  class </vt:lpstr>
      <vt:lpstr>PowerPoint Presentation</vt:lpstr>
      <vt:lpstr>PowerPoint Presentation</vt:lpstr>
      <vt:lpstr>Look at some another pictures.</vt:lpstr>
      <vt:lpstr>PowerPoint Presentation</vt:lpstr>
      <vt:lpstr>So, today we’ll read  about </vt:lpstr>
      <vt:lpstr> Learning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My multimedia  English  class</dc:title>
  <dc:creator>Windows User</dc:creator>
  <cp:lastModifiedBy>Windows User</cp:lastModifiedBy>
  <cp:revision>128</cp:revision>
  <dcterms:created xsi:type="dcterms:W3CDTF">2020-12-16T15:23:08Z</dcterms:created>
  <dcterms:modified xsi:type="dcterms:W3CDTF">2020-12-31T16:12:20Z</dcterms:modified>
</cp:coreProperties>
</file>