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302" r:id="rId3"/>
    <p:sldId id="274" r:id="rId4"/>
    <p:sldId id="260" r:id="rId5"/>
    <p:sldId id="270" r:id="rId6"/>
    <p:sldId id="294" r:id="rId7"/>
    <p:sldId id="292" r:id="rId8"/>
    <p:sldId id="299" r:id="rId9"/>
    <p:sldId id="300" r:id="rId10"/>
    <p:sldId id="293" r:id="rId11"/>
    <p:sldId id="301" r:id="rId12"/>
    <p:sldId id="283" r:id="rId13"/>
    <p:sldId id="29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5AE4F-22B8-4A78-9249-739EFD431210}" type="doc">
      <dgm:prSet loTypeId="urn:microsoft.com/office/officeart/2005/8/layout/radial4" loCatId="relationship" qsTypeId="urn:microsoft.com/office/officeart/2005/8/quickstyle/3d5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FACFFC4-F18F-4328-987B-67674995450B}">
      <dgm:prSet phldrT="[Text]" custT="1"/>
      <dgm:spPr/>
      <dgm:t>
        <a:bodyPr/>
        <a:lstStyle/>
        <a:p>
          <a:r>
            <a:rPr lang="en-US" sz="5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গোসলের</a:t>
          </a:r>
          <a:r>
            <a:rPr lang="en-US" sz="5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ফরজ</a:t>
          </a:r>
          <a:endParaRPr lang="en-US" sz="54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D496AC9A-ACFC-4EE3-AF83-339AFC4BC295}" type="parTrans" cxnId="{72576BC7-E3B6-4060-AD69-DF7C67A6C9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C970E5-B3B2-41A0-8463-DD90D6FEB642}" type="sibTrans" cxnId="{72576BC7-E3B6-4060-AD69-DF7C67A6C9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B6B2D1-715E-4DC0-BAA9-AF7035B32C38}">
      <dgm:prSet phldrT="[Text]" custT="1"/>
      <dgm:spPr/>
      <dgm:t>
        <a:bodyPr/>
        <a:lstStyle/>
        <a:p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গড়গড়া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করে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কুলি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করা</a:t>
          </a:r>
          <a:endParaRPr lang="en-US" sz="44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5A589472-E75B-431F-9EB8-5A683F59F20B}" type="parTrans" cxnId="{D8E8C9C6-1E21-4BB6-A13F-CDBA6B0C7131}">
      <dgm:prSet/>
      <dgm:spPr/>
      <dgm:t>
        <a:bodyPr/>
        <a:lstStyle/>
        <a:p>
          <a:endParaRPr lang="en-US" sz="400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46C3ABDF-62DD-43CE-9A27-BD04EC1673B6}" type="sibTrans" cxnId="{D8E8C9C6-1E21-4BB6-A13F-CDBA6B0C713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BCE6BA-5098-4C8F-9C3F-A64556971F19}">
      <dgm:prSet phldrT="[Text]" custT="1"/>
      <dgm:spPr/>
      <dgm:t>
        <a:bodyPr/>
        <a:lstStyle/>
        <a:p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নাকের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নরম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জায়গা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পর্যন্ত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পানি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পৌছানো</a:t>
          </a:r>
          <a:endParaRPr lang="en-US" sz="44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FE197286-E20D-4AD3-BB38-821949A520D6}" type="parTrans" cxnId="{4C46E1FA-A3EC-4641-85BA-9AEC6BCBAB94}">
      <dgm:prSet/>
      <dgm:spPr/>
      <dgm:t>
        <a:bodyPr/>
        <a:lstStyle/>
        <a:p>
          <a:endParaRPr lang="en-US" sz="400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8E697DDF-7C57-49F4-8D43-5C68DF4E8A89}" type="sibTrans" cxnId="{4C46E1FA-A3EC-4641-85BA-9AEC6BCBAB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853C90-C2DF-4979-9F4D-6909B8117B19}">
      <dgm:prSet phldrT="[Text]" custT="1"/>
      <dgm:spPr/>
      <dgm:t>
        <a:bodyPr/>
        <a:lstStyle/>
        <a:p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সমস্ত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শরীর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পানি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দিয়ে</a:t>
          </a:r>
          <a:r>
            <a: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ধোয়া</a:t>
          </a:r>
          <a:endParaRPr lang="en-US" sz="44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0CD36619-28D2-4848-A1EB-120E647C295F}" type="parTrans" cxnId="{F5AB06F5-FD8A-4099-9921-4CF23B0B7535}">
      <dgm:prSet/>
      <dgm:spPr/>
      <dgm:t>
        <a:bodyPr/>
        <a:lstStyle/>
        <a:p>
          <a:endParaRPr lang="en-US" sz="400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DAC69727-42BE-47AE-BE05-BB913E86879E}" type="sibTrans" cxnId="{F5AB06F5-FD8A-4099-9921-4CF23B0B75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2B596-31D7-4BDB-B681-AB529FEDAFC6}" type="pres">
      <dgm:prSet presAssocID="{D4C5AE4F-22B8-4A78-9249-739EFD43121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933BC8D-ED74-4946-B2FD-094B2220F5A1}" type="pres">
      <dgm:prSet presAssocID="{9FACFFC4-F18F-4328-987B-67674995450B}" presName="centerShape" presStyleLbl="node0" presStyleIdx="0" presStyleCnt="1" custScaleX="115871"/>
      <dgm:spPr/>
    </dgm:pt>
    <dgm:pt modelId="{931A8535-DBB0-4F07-A982-932CCC552B04}" type="pres">
      <dgm:prSet presAssocID="{5A589472-E75B-431F-9EB8-5A683F59F20B}" presName="parTrans" presStyleLbl="bgSibTrans2D1" presStyleIdx="0" presStyleCnt="3"/>
      <dgm:spPr/>
    </dgm:pt>
    <dgm:pt modelId="{B89DE6CE-8027-4DFF-9982-B93DD20C4378}" type="pres">
      <dgm:prSet presAssocID="{6CB6B2D1-715E-4DC0-BAA9-AF7035B32C38}" presName="node" presStyleLbl="node1" presStyleIdx="0" presStyleCnt="3">
        <dgm:presLayoutVars>
          <dgm:bulletEnabled val="1"/>
        </dgm:presLayoutVars>
      </dgm:prSet>
      <dgm:spPr/>
    </dgm:pt>
    <dgm:pt modelId="{841D6E7F-9FF2-45F9-B3B4-C238EAF7E7F6}" type="pres">
      <dgm:prSet presAssocID="{FE197286-E20D-4AD3-BB38-821949A520D6}" presName="parTrans" presStyleLbl="bgSibTrans2D1" presStyleIdx="1" presStyleCnt="3"/>
      <dgm:spPr/>
    </dgm:pt>
    <dgm:pt modelId="{BAD34E84-1169-4AEB-B843-D7FE2274672E}" type="pres">
      <dgm:prSet presAssocID="{80BCE6BA-5098-4C8F-9C3F-A64556971F19}" presName="node" presStyleLbl="node1" presStyleIdx="1" presStyleCnt="3" custScaleX="115550">
        <dgm:presLayoutVars>
          <dgm:bulletEnabled val="1"/>
        </dgm:presLayoutVars>
      </dgm:prSet>
      <dgm:spPr/>
    </dgm:pt>
    <dgm:pt modelId="{E4D6CE6E-BB27-4D87-9B6B-45D36222367B}" type="pres">
      <dgm:prSet presAssocID="{0CD36619-28D2-4848-A1EB-120E647C295F}" presName="parTrans" presStyleLbl="bgSibTrans2D1" presStyleIdx="2" presStyleCnt="3"/>
      <dgm:spPr/>
    </dgm:pt>
    <dgm:pt modelId="{E7F9B070-7FF9-47D9-94E1-23F4C9FE8E11}" type="pres">
      <dgm:prSet presAssocID="{62853C90-C2DF-4979-9F4D-6909B8117B19}" presName="node" presStyleLbl="node1" presStyleIdx="2" presStyleCnt="3">
        <dgm:presLayoutVars>
          <dgm:bulletEnabled val="1"/>
        </dgm:presLayoutVars>
      </dgm:prSet>
      <dgm:spPr/>
    </dgm:pt>
  </dgm:ptLst>
  <dgm:cxnLst>
    <dgm:cxn modelId="{A528F31B-9E9D-4B95-8B86-825CF52BF908}" type="presOf" srcId="{D4C5AE4F-22B8-4A78-9249-739EFD431210}" destId="{75D2B596-31D7-4BDB-B681-AB529FEDAFC6}" srcOrd="0" destOrd="0" presId="urn:microsoft.com/office/officeart/2005/8/layout/radial4"/>
    <dgm:cxn modelId="{AC99ED59-0B9D-48D0-8337-0F124DC856ED}" type="presOf" srcId="{0CD36619-28D2-4848-A1EB-120E647C295F}" destId="{E4D6CE6E-BB27-4D87-9B6B-45D36222367B}" srcOrd="0" destOrd="0" presId="urn:microsoft.com/office/officeart/2005/8/layout/radial4"/>
    <dgm:cxn modelId="{7185FD59-D159-4D1B-9003-4EF15C13159C}" type="presOf" srcId="{80BCE6BA-5098-4C8F-9C3F-A64556971F19}" destId="{BAD34E84-1169-4AEB-B843-D7FE2274672E}" srcOrd="0" destOrd="0" presId="urn:microsoft.com/office/officeart/2005/8/layout/radial4"/>
    <dgm:cxn modelId="{2922177B-840E-4857-9EAE-CF7C47C4B37A}" type="presOf" srcId="{5A589472-E75B-431F-9EB8-5A683F59F20B}" destId="{931A8535-DBB0-4F07-A982-932CCC552B04}" srcOrd="0" destOrd="0" presId="urn:microsoft.com/office/officeart/2005/8/layout/radial4"/>
    <dgm:cxn modelId="{CA2C65A2-3027-4EA7-B3BF-48FF67733FBA}" type="presOf" srcId="{62853C90-C2DF-4979-9F4D-6909B8117B19}" destId="{E7F9B070-7FF9-47D9-94E1-23F4C9FE8E11}" srcOrd="0" destOrd="0" presId="urn:microsoft.com/office/officeart/2005/8/layout/radial4"/>
    <dgm:cxn modelId="{8A22EBA2-9957-41FA-8968-8A3946FEF1AE}" type="presOf" srcId="{9FACFFC4-F18F-4328-987B-67674995450B}" destId="{1933BC8D-ED74-4946-B2FD-094B2220F5A1}" srcOrd="0" destOrd="0" presId="urn:microsoft.com/office/officeart/2005/8/layout/radial4"/>
    <dgm:cxn modelId="{D8E8C9C6-1E21-4BB6-A13F-CDBA6B0C7131}" srcId="{9FACFFC4-F18F-4328-987B-67674995450B}" destId="{6CB6B2D1-715E-4DC0-BAA9-AF7035B32C38}" srcOrd="0" destOrd="0" parTransId="{5A589472-E75B-431F-9EB8-5A683F59F20B}" sibTransId="{46C3ABDF-62DD-43CE-9A27-BD04EC1673B6}"/>
    <dgm:cxn modelId="{72576BC7-E3B6-4060-AD69-DF7C67A6C976}" srcId="{D4C5AE4F-22B8-4A78-9249-739EFD431210}" destId="{9FACFFC4-F18F-4328-987B-67674995450B}" srcOrd="0" destOrd="0" parTransId="{D496AC9A-ACFC-4EE3-AF83-339AFC4BC295}" sibTransId="{0FC970E5-B3B2-41A0-8463-DD90D6FEB642}"/>
    <dgm:cxn modelId="{D2F123EE-D7F3-451A-8CFF-0C232509941C}" type="presOf" srcId="{6CB6B2D1-715E-4DC0-BAA9-AF7035B32C38}" destId="{B89DE6CE-8027-4DFF-9982-B93DD20C4378}" srcOrd="0" destOrd="0" presId="urn:microsoft.com/office/officeart/2005/8/layout/radial4"/>
    <dgm:cxn modelId="{F5AB06F5-FD8A-4099-9921-4CF23B0B7535}" srcId="{9FACFFC4-F18F-4328-987B-67674995450B}" destId="{62853C90-C2DF-4979-9F4D-6909B8117B19}" srcOrd="2" destOrd="0" parTransId="{0CD36619-28D2-4848-A1EB-120E647C295F}" sibTransId="{DAC69727-42BE-47AE-BE05-BB913E86879E}"/>
    <dgm:cxn modelId="{C22369F5-C79A-4093-BCC3-D6A54DE0D1CF}" type="presOf" srcId="{FE197286-E20D-4AD3-BB38-821949A520D6}" destId="{841D6E7F-9FF2-45F9-B3B4-C238EAF7E7F6}" srcOrd="0" destOrd="0" presId="urn:microsoft.com/office/officeart/2005/8/layout/radial4"/>
    <dgm:cxn modelId="{4C46E1FA-A3EC-4641-85BA-9AEC6BCBAB94}" srcId="{9FACFFC4-F18F-4328-987B-67674995450B}" destId="{80BCE6BA-5098-4C8F-9C3F-A64556971F19}" srcOrd="1" destOrd="0" parTransId="{FE197286-E20D-4AD3-BB38-821949A520D6}" sibTransId="{8E697DDF-7C57-49F4-8D43-5C68DF4E8A89}"/>
    <dgm:cxn modelId="{B77FECC5-8B79-4847-A845-3C18664373FA}" type="presParOf" srcId="{75D2B596-31D7-4BDB-B681-AB529FEDAFC6}" destId="{1933BC8D-ED74-4946-B2FD-094B2220F5A1}" srcOrd="0" destOrd="0" presId="urn:microsoft.com/office/officeart/2005/8/layout/radial4"/>
    <dgm:cxn modelId="{0185BCD2-C0F9-4780-9116-23B7D84A8062}" type="presParOf" srcId="{75D2B596-31D7-4BDB-B681-AB529FEDAFC6}" destId="{931A8535-DBB0-4F07-A982-932CCC552B04}" srcOrd="1" destOrd="0" presId="urn:microsoft.com/office/officeart/2005/8/layout/radial4"/>
    <dgm:cxn modelId="{A3F6A702-CA6A-4B23-8ED1-6B7FDCCD2E59}" type="presParOf" srcId="{75D2B596-31D7-4BDB-B681-AB529FEDAFC6}" destId="{B89DE6CE-8027-4DFF-9982-B93DD20C4378}" srcOrd="2" destOrd="0" presId="urn:microsoft.com/office/officeart/2005/8/layout/radial4"/>
    <dgm:cxn modelId="{5002F2C7-CBF3-44D1-B9F7-DB9610E3D7FE}" type="presParOf" srcId="{75D2B596-31D7-4BDB-B681-AB529FEDAFC6}" destId="{841D6E7F-9FF2-45F9-B3B4-C238EAF7E7F6}" srcOrd="3" destOrd="0" presId="urn:microsoft.com/office/officeart/2005/8/layout/radial4"/>
    <dgm:cxn modelId="{B44084F5-63B7-4294-BAF9-4B3B37694BAA}" type="presParOf" srcId="{75D2B596-31D7-4BDB-B681-AB529FEDAFC6}" destId="{BAD34E84-1169-4AEB-B843-D7FE2274672E}" srcOrd="4" destOrd="0" presId="urn:microsoft.com/office/officeart/2005/8/layout/radial4"/>
    <dgm:cxn modelId="{82D94C6C-9EB7-4E70-BE1F-C7E0C1E696AD}" type="presParOf" srcId="{75D2B596-31D7-4BDB-B681-AB529FEDAFC6}" destId="{E4D6CE6E-BB27-4D87-9B6B-45D36222367B}" srcOrd="5" destOrd="0" presId="urn:microsoft.com/office/officeart/2005/8/layout/radial4"/>
    <dgm:cxn modelId="{5E66AE89-F4D6-4F0F-902D-C9F836C32460}" type="presParOf" srcId="{75D2B596-31D7-4BDB-B681-AB529FEDAFC6}" destId="{E7F9B070-7FF9-47D9-94E1-23F4C9FE8E1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3BC8D-ED74-4946-B2FD-094B2220F5A1}">
      <dsp:nvSpPr>
        <dsp:cNvPr id="0" name=""/>
        <dsp:cNvSpPr/>
      </dsp:nvSpPr>
      <dsp:spPr>
        <a:xfrm>
          <a:off x="2819404" y="3290369"/>
          <a:ext cx="2895591" cy="2498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গোসলের</a:t>
          </a:r>
          <a:r>
            <a:rPr lang="en-US" sz="5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ফরজ</a:t>
          </a:r>
          <a:endParaRPr lang="en-US" sz="5400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3243453" y="3656336"/>
        <a:ext cx="2047493" cy="1767045"/>
      </dsp:txXfrm>
    </dsp:sp>
    <dsp:sp modelId="{931A8535-DBB0-4F07-A982-932CCC552B04}">
      <dsp:nvSpPr>
        <dsp:cNvPr id="0" name=""/>
        <dsp:cNvSpPr/>
      </dsp:nvSpPr>
      <dsp:spPr>
        <a:xfrm rot="12900000">
          <a:off x="1138410" y="2726073"/>
          <a:ext cx="2094011" cy="71220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DE6CE-8027-4DFF-9982-B93DD20C4378}">
      <dsp:nvSpPr>
        <dsp:cNvPr id="0" name=""/>
        <dsp:cNvSpPr/>
      </dsp:nvSpPr>
      <dsp:spPr>
        <a:xfrm>
          <a:off x="140743" y="1532027"/>
          <a:ext cx="2374030" cy="18992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গড়গড়া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করে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কুলি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করা</a:t>
          </a:r>
          <a:endParaRPr lang="en-US" sz="4400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196369" y="1587653"/>
        <a:ext cx="2262778" cy="1787972"/>
      </dsp:txXfrm>
    </dsp:sp>
    <dsp:sp modelId="{841D6E7F-9FF2-45F9-B3B4-C238EAF7E7F6}">
      <dsp:nvSpPr>
        <dsp:cNvPr id="0" name=""/>
        <dsp:cNvSpPr/>
      </dsp:nvSpPr>
      <dsp:spPr>
        <a:xfrm rot="16200000">
          <a:off x="3162067" y="1700492"/>
          <a:ext cx="2210265" cy="71220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34E84-1169-4AEB-B843-D7FE2274672E}">
      <dsp:nvSpPr>
        <dsp:cNvPr id="0" name=""/>
        <dsp:cNvSpPr/>
      </dsp:nvSpPr>
      <dsp:spPr>
        <a:xfrm>
          <a:off x="2895604" y="1851"/>
          <a:ext cx="2743191" cy="18992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নাকের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নরম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জায়গা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পর্যন্ত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পানি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পৌছানো</a:t>
          </a:r>
          <a:endParaRPr lang="en-US" sz="4400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2951230" y="57477"/>
        <a:ext cx="2631939" cy="1787972"/>
      </dsp:txXfrm>
    </dsp:sp>
    <dsp:sp modelId="{E4D6CE6E-BB27-4D87-9B6B-45D36222367B}">
      <dsp:nvSpPr>
        <dsp:cNvPr id="0" name=""/>
        <dsp:cNvSpPr/>
      </dsp:nvSpPr>
      <dsp:spPr>
        <a:xfrm rot="19500000">
          <a:off x="5301978" y="2726073"/>
          <a:ext cx="2094011" cy="71220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9B070-7FF9-47D9-94E1-23F4C9FE8E11}">
      <dsp:nvSpPr>
        <dsp:cNvPr id="0" name=""/>
        <dsp:cNvSpPr/>
      </dsp:nvSpPr>
      <dsp:spPr>
        <a:xfrm>
          <a:off x="6019626" y="1532027"/>
          <a:ext cx="2374030" cy="18992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সমস্ত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শরীর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পানি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দিয়ে</a:t>
          </a:r>
          <a:r>
            <a:rPr lang="en-US" sz="4400" kern="1200" dirty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4400" kern="1200" dirty="0" err="1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ধোয়া</a:t>
          </a:r>
          <a:endParaRPr lang="en-US" sz="4400" kern="12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sp:txBody>
      <dsp:txXfrm>
        <a:off x="6075252" y="1587653"/>
        <a:ext cx="2262778" cy="1787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8BD2-9B99-4AFF-86EB-22FA4B5F1FE4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3506C-77C4-45EB-B633-67FD50E44E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1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8/9/2017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47306" y="457200"/>
            <a:ext cx="6705600" cy="5943600"/>
            <a:chOff x="1047306" y="457200"/>
            <a:chExt cx="6705600" cy="5943600"/>
          </a:xfrm>
        </p:grpSpPr>
        <p:sp>
          <p:nvSpPr>
            <p:cNvPr id="3" name="Curved Down Ribbon 2"/>
            <p:cNvSpPr/>
            <p:nvPr/>
          </p:nvSpPr>
          <p:spPr>
            <a:xfrm>
              <a:off x="1047306" y="457200"/>
              <a:ext cx="6705600" cy="1600200"/>
            </a:xfrm>
            <a:prstGeom prst="ellipseRibbo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7410" y="2286000"/>
              <a:ext cx="5525390" cy="411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647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38400" y="228600"/>
            <a:ext cx="42672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5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5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নিয়ম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219200"/>
            <a:ext cx="8229600" cy="5410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প্রথমেই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হাতের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কবজি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পর্যন্ত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ভালো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করে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ধোয়া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এরপর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aseline="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শরীরের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কোথাও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অপবিত্রতা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লেগে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থাকলে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পরিষ্কার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ওযু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ওযুতে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কুলি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কণ্ঠদেশ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নাকের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ভিতরে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পৌছানো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ওযু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মাথায়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ঢালা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295400"/>
            <a:ext cx="8686800" cy="5410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এরপর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যথাক্রমে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ডান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বাম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কাঁধে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ঢেলে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পুরো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শরীর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ভালো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ধোয়া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সবশেষে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ধোয়া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শুকনো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কাপড়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শরীরের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মুছে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ফেলা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মেয়েদের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চুলের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খোঁপা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বেণী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খোলার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দরকার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নেই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তবে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চুলের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গোড়ায়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পৌছাতে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হবে</a:t>
            </a:r>
            <a:r>
              <a:rPr lang="en-US" sz="4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38400" y="228600"/>
            <a:ext cx="42672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5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54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নিয়ম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33400" y="762000"/>
            <a:ext cx="8077200" cy="4800600"/>
            <a:chOff x="533400" y="762000"/>
            <a:chExt cx="8077200" cy="480060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1752600" y="762000"/>
              <a:ext cx="5638800" cy="838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003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নিজেকে</a:t>
              </a:r>
              <a:r>
                <a:rPr kumimoji="0" lang="en-US" sz="4400" b="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400" b="0" i="0" u="none" strike="noStrike" kern="1200" cap="none" spc="0" normalizeH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একটু</a:t>
              </a:r>
              <a:r>
                <a:rPr kumimoji="0" lang="en-US" sz="4400" b="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400" b="0" i="0" u="none" strike="noStrike" kern="1200" cap="none" spc="0" normalizeH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যাচাই</a:t>
              </a:r>
              <a:r>
                <a:rPr kumimoji="0" lang="en-US" sz="4400" b="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400" b="0" i="0" u="none" strike="noStrike" kern="1200" cap="none" spc="0" normalizeH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করি</a:t>
              </a:r>
              <a:r>
                <a:rPr kumimoji="0" lang="en-US" sz="4400" b="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…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533400" y="2209800"/>
              <a:ext cx="8077200" cy="3352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1003">
              <a:schemeClr val="dk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গোসল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করার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সময়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প্রথমেই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কবজি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পর্যন্ত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হাত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ধুতে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কেন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গোসলের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সময়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প্রথমে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কোথায়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ঢালতে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গোসলের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সময়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প্রথমেই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কোন্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কাঁধে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ঢালতে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গোসলের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সব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শেষ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কাজ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কোনটি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এবং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কেন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ছেলে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মেয়েদের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গোসলে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কী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পার্থক্য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রয়েছে</a:t>
              </a:r>
              <a:r>
                <a:rPr lang="en-US" sz="3200" dirty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200" y="152400"/>
            <a:ext cx="8991600" cy="6553200"/>
            <a:chOff x="76200" y="152400"/>
            <a:chExt cx="8991600" cy="655320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2819400" y="152400"/>
              <a:ext cx="3505200" cy="838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400" dirty="0" err="1">
                  <a:latin typeface="Nikosh" pitchFamily="2" charset="0"/>
                  <a:cs typeface="Nikosh" pitchFamily="2" charset="0"/>
                </a:rPr>
                <a:t>সম্ভাব্য</a:t>
              </a:r>
              <a:r>
                <a:rPr lang="en-US" sz="44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>
                  <a:latin typeface="Nikosh" pitchFamily="2" charset="0"/>
                  <a:cs typeface="Nikosh" pitchFamily="2" charset="0"/>
                </a:rPr>
                <a:t>উত্তর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76200" y="1295400"/>
              <a:ext cx="8991600" cy="54102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গোসল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করার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সময়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প্রথমেই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উভয়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হাত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কবজি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পর্যন্ত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ধুতে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কারণ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হাতের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ময়লায়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গোসলের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নোংরা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হতে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পারে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প্রথমেই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মাথায়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ঢালতে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ডান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কাঁধে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ঢালতে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কারণ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ঢান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দিক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থেকে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কাজ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শুরু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করা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সুন্নাত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গোসলের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সব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শেষ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কাজ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পায়ে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ঢালা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কারণ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নোংরা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পানির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ছিঁটা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পায়ে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পড়ে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অপবিত্র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থেকে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যেতে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পারে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ছেলেদের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চুল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ভিজাতে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আর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মেয়েদের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শুধু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চুলের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গোড়ায়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পৌছাতে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36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।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3505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6629400" cy="4114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গোসলের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ছেলেদের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গোসলে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3887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9756"/>
          <a:stretch>
            <a:fillRect/>
          </a:stretch>
        </p:blipFill>
        <p:spPr bwMode="auto">
          <a:xfrm>
            <a:off x="3048000" y="456078"/>
            <a:ext cx="2971800" cy="221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nip Diagonal Corner Rectangle 2"/>
          <p:cNvSpPr/>
          <p:nvPr/>
        </p:nvSpPr>
        <p:spPr>
          <a:xfrm>
            <a:off x="914400" y="2895600"/>
            <a:ext cx="7239000" cy="3124200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উপকারিতাগুলোর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বানাও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9378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76400" y="381000"/>
            <a:ext cx="5562600" cy="6019800"/>
            <a:chOff x="1676400" y="381000"/>
            <a:chExt cx="5562600" cy="6019800"/>
          </a:xfrm>
        </p:grpSpPr>
        <p:sp>
          <p:nvSpPr>
            <p:cNvPr id="3" name="Flowchart: Punched Tape 2"/>
            <p:cNvSpPr/>
            <p:nvPr/>
          </p:nvSpPr>
          <p:spPr>
            <a:xfrm>
              <a:off x="1828800" y="381000"/>
              <a:ext cx="5105400" cy="1600200"/>
            </a:xfrm>
            <a:prstGeom prst="flowChartPunchedTap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Hexagon 1"/>
            <p:cNvSpPr/>
            <p:nvPr/>
          </p:nvSpPr>
          <p:spPr>
            <a:xfrm>
              <a:off x="1676400" y="2438400"/>
              <a:ext cx="5562600" cy="3962400"/>
            </a:xfrm>
            <a:prstGeom prst="hexagon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565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9492" y="304800"/>
            <a:ext cx="7846308" cy="6371561"/>
            <a:chOff x="459492" y="304800"/>
            <a:chExt cx="7846308" cy="6371561"/>
          </a:xfrm>
        </p:grpSpPr>
        <p:sp>
          <p:nvSpPr>
            <p:cNvPr id="3" name="Oval 2"/>
            <p:cNvSpPr/>
            <p:nvPr/>
          </p:nvSpPr>
          <p:spPr>
            <a:xfrm>
              <a:off x="2004237" y="304800"/>
              <a:ext cx="5715000" cy="1066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>
              <a:off x="929813" y="4099387"/>
              <a:ext cx="5152361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3689498" y="1524000"/>
              <a:ext cx="4616302" cy="2743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এম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এনায়েত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উল্লাহ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গভর্ণমেন্ট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টেকনিক্যাল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হাই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স্কুল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সদর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নম্বর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 ০১৭১৬০২৫৪৭১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ই-মেইল-eullah</a:t>
              </a: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1970@gmail.com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066800" y="1219200"/>
              <a:ext cx="1600200" cy="2057400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33800" y="4343400"/>
              <a:ext cx="4572000" cy="2209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6ষ্ঠ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ইসলাম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নৈতিক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শিক্ষা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৩০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 descr="6-Boo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492" y="3352800"/>
              <a:ext cx="2740908" cy="32766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52400"/>
            <a:ext cx="9144000" cy="1295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ছবিটির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1600200"/>
            <a:ext cx="5105400" cy="4191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43200" y="60198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দৃশ্য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77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304800"/>
            <a:ext cx="9144000" cy="6172200"/>
            <a:chOff x="0" y="304800"/>
            <a:chExt cx="9144000" cy="6172200"/>
          </a:xfrm>
        </p:grpSpPr>
        <p:sp>
          <p:nvSpPr>
            <p:cNvPr id="2" name="Wave 1"/>
            <p:cNvSpPr/>
            <p:nvPr/>
          </p:nvSpPr>
          <p:spPr>
            <a:xfrm>
              <a:off x="2133600" y="304800"/>
              <a:ext cx="4495800" cy="1470837"/>
            </a:xfrm>
            <a:prstGeom prst="wav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6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Hexagon 8"/>
            <p:cNvSpPr/>
            <p:nvPr/>
          </p:nvSpPr>
          <p:spPr>
            <a:xfrm>
              <a:off x="0" y="2133600"/>
              <a:ext cx="9144000" cy="4343400"/>
            </a:xfrm>
            <a:prstGeom prst="hexag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u="sng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“</a:t>
              </a:r>
              <a:r>
                <a:rPr lang="en-US" sz="8000" b="1" u="sng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গোসল</a:t>
              </a:r>
              <a:r>
                <a:rPr lang="en-US" sz="8000" b="1" u="sng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”</a:t>
              </a:r>
            </a:p>
            <a:p>
              <a:pPr algn="ctr"/>
              <a:r>
                <a:rPr lang="en-US" sz="5400" b="1" u="sng" dirty="0">
                  <a:latin typeface="NikoshBAN" pitchFamily="2" charset="0"/>
                  <a:cs typeface="NikoshBAN" pitchFamily="2" charset="0"/>
                </a:rPr>
                <a:t>অধ্যায়-২</a:t>
              </a:r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         </a:t>
              </a:r>
              <a:r>
                <a:rPr lang="en-US" sz="5400" b="1" u="sng" dirty="0" err="1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5400" b="1" u="sng" dirty="0">
                  <a:latin typeface="NikoshBAN" pitchFamily="2" charset="0"/>
                  <a:cs typeface="NikoshBAN" pitchFamily="2" charset="0"/>
                </a:rPr>
                <a:t>- 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84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3886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গোসলের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সঙ্গা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গোসলের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ফরজগুলো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গোসলের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304800"/>
            <a:ext cx="48768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6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55638"/>
            <a:ext cx="8229600" cy="9445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err="1">
                <a:latin typeface="Nikosh" pitchFamily="2" charset="0"/>
                <a:cs typeface="Nikosh" pitchFamily="2" charset="0"/>
              </a:rPr>
              <a:t>এবার</a:t>
            </a:r>
            <a:r>
              <a:rPr lang="en-US" sz="5400" dirty="0">
                <a:latin typeface="Nikosh" pitchFamily="2" charset="0"/>
                <a:cs typeface="Nikosh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গোসল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সম্পর্কে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কিছু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তথ্য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জানব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209800"/>
            <a:ext cx="7924800" cy="3733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গোসল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আরবি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ভাষার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শব্দ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800" baseline="0" dirty="0" err="1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‘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ধৌত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’।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পবিত্রতা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অর্জনের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জন্য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পবিত্র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পানি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দ্বারা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সমস্ত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শরীর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ধোয়াকে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গোসল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বলে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533400"/>
          <a:ext cx="8534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33BC8D-ED74-4946-B2FD-094B2220F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933BC8D-ED74-4946-B2FD-094B2220F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1A8535-DBB0-4F07-A982-932CCC552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31A8535-DBB0-4F07-A982-932CCC552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DE6CE-8027-4DFF-9982-B93DD20C4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89DE6CE-8027-4DFF-9982-B93DD20C4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1D6E7F-9FF2-45F9-B3B4-C238EAF7E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41D6E7F-9FF2-45F9-B3B4-C238EAF7E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D34E84-1169-4AEB-B843-D7FE22746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AD34E84-1169-4AEB-B843-D7FE22746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D6CE6E-BB27-4D87-9B6B-45D362223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4D6CE6E-BB27-4D87-9B6B-45D362223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F9B070-7FF9-47D9-94E1-23F4C9FE8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E7F9B070-7FF9-47D9-94E1-23F4C9FE8E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95400" y="1143000"/>
            <a:ext cx="6553200" cy="4876800"/>
            <a:chOff x="1295400" y="1143000"/>
            <a:chExt cx="6553200" cy="487680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2209800" y="1143000"/>
              <a:ext cx="4724400" cy="838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001">
              <a:schemeClr val="dk2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খাতায়</a:t>
              </a:r>
              <a:r>
                <a:rPr kumimoji="0" lang="en-US" sz="4400" b="0" i="0" u="none" strike="noStrike" kern="1200" cap="none" spc="0" normalizeH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400" b="0" i="0" u="none" strike="noStrike" kern="1200" cap="none" spc="0" normalizeH="0" noProof="0" dirty="0" err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লিখি</a:t>
              </a:r>
              <a:r>
                <a:rPr kumimoji="0" lang="en-US" sz="4400" b="0" i="0" u="none" strike="noStrike" kern="1200" cap="none" spc="0" normalizeH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400" b="0" i="0" u="none" strike="noStrike" kern="1200" cap="none" spc="0" normalizeH="0" noProof="0" dirty="0" err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পড়া</a:t>
              </a:r>
              <a:r>
                <a:rPr kumimoji="0" lang="en-US" sz="4400" b="0" i="0" u="none" strike="noStrike" kern="1200" cap="none" spc="0" normalizeH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400" b="0" i="0" u="none" strike="noStrike" kern="1200" cap="none" spc="0" normalizeH="0" noProof="0" dirty="0" err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শিখি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1295400" y="2209800"/>
              <a:ext cx="6553200" cy="381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1001">
              <a:schemeClr val="l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গোসল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কোন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ভাষার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শব্দ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গোসল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শব্দের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অর্থ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কী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গোসল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কাকে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বলে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আমরা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কেন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গোসল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4000" b="0" i="0" u="none" strike="noStrike" kern="1200" cap="none" spc="0" normalizeH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করি</a:t>
              </a:r>
              <a:r>
                <a:rPr kumimoji="0" lang="en-US" sz="4000" b="0" i="0" u="none" strike="noStrike" kern="1200" cap="none" spc="0" normalizeH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4000" baseline="0" dirty="0" err="1">
                  <a:latin typeface="Nikosh" pitchFamily="2" charset="0"/>
                  <a:cs typeface="Nikosh" pitchFamily="2" charset="0"/>
                </a:rPr>
                <a:t>গোসলের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ফরজ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কয়টি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কি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কি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609600"/>
            <a:ext cx="8534400" cy="5486400"/>
            <a:chOff x="990600" y="152400"/>
            <a:chExt cx="7162800" cy="5486400"/>
          </a:xfrm>
        </p:grpSpPr>
        <p:sp>
          <p:nvSpPr>
            <p:cNvPr id="2" name="Title 1"/>
            <p:cNvSpPr txBox="1">
              <a:spLocks/>
            </p:cNvSpPr>
            <p:nvPr/>
          </p:nvSpPr>
          <p:spPr>
            <a:xfrm>
              <a:off x="2819400" y="152400"/>
              <a:ext cx="3505200" cy="838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সম্ভাব্য</a:t>
              </a:r>
              <a:r>
                <a:rPr lang="en-US" sz="40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>
                  <a:latin typeface="Nikosh" pitchFamily="2" charset="0"/>
                  <a:cs typeface="Nikosh" pitchFamily="2" charset="0"/>
                </a:rPr>
                <a:t>উত্তর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endParaRPr>
            </a:p>
          </p:txBody>
        </p:sp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990600" y="1143000"/>
              <a:ext cx="7162800" cy="449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গোসল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আরবি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ভাষার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শব্দ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গোসল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শব্দের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অর্থ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ধৌত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করা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পবিত্রতা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অর্জনের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জন্য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সমস্ত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শরীর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পানি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দ্বারা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ধোয়াকেই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গোসল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বলে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পবিত্রতা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অর্জনের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জন্য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এবং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আল্লাহর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সন্তুষ্টি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লাভের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 </a:t>
              </a:r>
              <a:r>
                <a:rPr kumimoji="0" lang="en-US" sz="3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জন্য</a:t>
              </a:r>
              <a:r>
                <a:rPr kumimoji="0" lang="en-US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3200" baseline="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গোসলের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ফরজ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৩টি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যথা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-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গড়গড়া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করে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কুলি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করা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নাক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পরিষ্কার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করা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সমস্ত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শরীর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দিয়ে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ধোয়া</a:t>
              </a:r>
              <a:r>
                <a:rPr lang="en-US" sz="3200" dirty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।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479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CGTHS</dc:creator>
  <cp:lastModifiedBy>ENAYET ULLAH</cp:lastModifiedBy>
  <cp:revision>133</cp:revision>
  <dcterms:created xsi:type="dcterms:W3CDTF">2006-08-16T00:00:00Z</dcterms:created>
  <dcterms:modified xsi:type="dcterms:W3CDTF">2020-10-04T06:12:48Z</dcterms:modified>
</cp:coreProperties>
</file>