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92" r:id="rId20"/>
    <p:sldId id="290" r:id="rId21"/>
    <p:sldId id="291" r:id="rId22"/>
    <p:sldId id="293" r:id="rId23"/>
    <p:sldId id="294" r:id="rId24"/>
    <p:sldId id="295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6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476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13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3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911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14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93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57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1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24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0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0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6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93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A42C49-A96D-414E-AE08-F7E5DEEACEBF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C8E38D-4F0B-44CA-AAC4-A94A670F5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453ECA4-D543-4F72-A9F8-69EB96560128}"/>
              </a:ext>
            </a:extLst>
          </p:cNvPr>
          <p:cNvSpPr/>
          <p:nvPr/>
        </p:nvSpPr>
        <p:spPr>
          <a:xfrm>
            <a:off x="7197926" y="1040742"/>
            <a:ext cx="1521304" cy="2972355"/>
          </a:xfrm>
          <a:prstGeom prst="rect">
            <a:avLst/>
          </a:prstGeom>
          <a:solidFill>
            <a:srgbClr val="BC0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994D40-A579-4919-A185-A1592647789D}"/>
              </a:ext>
            </a:extLst>
          </p:cNvPr>
          <p:cNvSpPr/>
          <p:nvPr/>
        </p:nvSpPr>
        <p:spPr>
          <a:xfrm>
            <a:off x="4932458" y="1094822"/>
            <a:ext cx="1521304" cy="2972355"/>
          </a:xfrm>
          <a:prstGeom prst="rect">
            <a:avLst/>
          </a:prstGeom>
          <a:solidFill>
            <a:srgbClr val="00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1F7677-D06B-4FD4-A75F-7DD92A8F0BE0}"/>
              </a:ext>
            </a:extLst>
          </p:cNvPr>
          <p:cNvSpPr/>
          <p:nvPr/>
        </p:nvSpPr>
        <p:spPr>
          <a:xfrm>
            <a:off x="2432221" y="1040744"/>
            <a:ext cx="1521304" cy="2972355"/>
          </a:xfrm>
          <a:prstGeom prst="rect">
            <a:avLst/>
          </a:prstGeom>
          <a:solidFill>
            <a:srgbClr val="BC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72E2B-EB8B-4DD2-9556-DD6EF77351FD}"/>
              </a:ext>
            </a:extLst>
          </p:cNvPr>
          <p:cNvSpPr/>
          <p:nvPr/>
        </p:nvSpPr>
        <p:spPr>
          <a:xfrm rot="296224">
            <a:off x="630119" y="1475234"/>
            <a:ext cx="10106025" cy="20377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77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508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139EAC-4851-42B9-B8D7-61616F30D82E}"/>
              </a:ext>
            </a:extLst>
          </p:cNvPr>
          <p:cNvSpPr/>
          <p:nvPr/>
        </p:nvSpPr>
        <p:spPr>
          <a:xfrm>
            <a:off x="1257454" y="929706"/>
            <a:ext cx="485776" cy="496140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63500" dist="2286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DD8180-F8A2-4C00-9D4C-796863C96BC0}"/>
              </a:ext>
            </a:extLst>
          </p:cNvPr>
          <p:cNvSpPr/>
          <p:nvPr/>
        </p:nvSpPr>
        <p:spPr>
          <a:xfrm>
            <a:off x="9359427" y="1075891"/>
            <a:ext cx="1521304" cy="2972355"/>
          </a:xfrm>
          <a:prstGeom prst="rect">
            <a:avLst/>
          </a:prstGeom>
          <a:solidFill>
            <a:srgbClr val="2E8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40DDD9-DF84-42E1-8E76-486D6DEA7CE3}"/>
              </a:ext>
            </a:extLst>
          </p:cNvPr>
          <p:cNvSpPr/>
          <p:nvPr/>
        </p:nvSpPr>
        <p:spPr>
          <a:xfrm>
            <a:off x="11025478" y="1075890"/>
            <a:ext cx="195643" cy="222703"/>
          </a:xfrm>
          <a:prstGeom prst="ellipse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CC7676-6666-49AD-8980-7BA682D2897D}"/>
              </a:ext>
            </a:extLst>
          </p:cNvPr>
          <p:cNvSpPr/>
          <p:nvPr/>
        </p:nvSpPr>
        <p:spPr>
          <a:xfrm>
            <a:off x="640099" y="1094820"/>
            <a:ext cx="10106025" cy="203772"/>
          </a:xfrm>
          <a:prstGeom prst="rect">
            <a:avLst/>
          </a:prstGeom>
          <a:gradFill>
            <a:gsLst>
              <a:gs pos="0">
                <a:schemeClr val="tx1"/>
              </a:gs>
              <a:gs pos="46000">
                <a:schemeClr val="bg1"/>
              </a:gs>
              <a:gs pos="68000">
                <a:schemeClr val="bg2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128264-85DE-49C6-B246-BF1E6F29F5C3}"/>
              </a:ext>
            </a:extLst>
          </p:cNvPr>
          <p:cNvGrpSpPr/>
          <p:nvPr/>
        </p:nvGrpSpPr>
        <p:grpSpPr>
          <a:xfrm>
            <a:off x="1706712" y="1040743"/>
            <a:ext cx="2308296" cy="3429555"/>
            <a:chOff x="1706712" y="1040741"/>
            <a:chExt cx="2308296" cy="342955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A9C608-EB12-4415-A812-AB327DB93F05}"/>
                </a:ext>
              </a:extLst>
            </p:cNvPr>
            <p:cNvSpPr/>
            <p:nvPr/>
          </p:nvSpPr>
          <p:spPr>
            <a:xfrm>
              <a:off x="1706712" y="1040741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9933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776DFA4-D6FC-4F12-AD56-2E303ED9BCD2}"/>
                </a:ext>
              </a:extLst>
            </p:cNvPr>
            <p:cNvSpPr txBox="1"/>
            <p:nvPr/>
          </p:nvSpPr>
          <p:spPr>
            <a:xfrm>
              <a:off x="2147826" y="1919276"/>
              <a:ext cx="11990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স্বা</a:t>
              </a:r>
              <a:endParaRPr lang="en-US" sz="80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80F4AD-CCD3-4323-8068-BEAB8C950DBB}"/>
              </a:ext>
            </a:extLst>
          </p:cNvPr>
          <p:cNvGrpSpPr/>
          <p:nvPr/>
        </p:nvGrpSpPr>
        <p:grpSpPr>
          <a:xfrm>
            <a:off x="4128111" y="1075891"/>
            <a:ext cx="2308296" cy="3429555"/>
            <a:chOff x="4128111" y="1075889"/>
            <a:chExt cx="2308296" cy="342955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D0631D5-4AAD-4FDB-9842-9DFF49378580}"/>
                </a:ext>
              </a:extLst>
            </p:cNvPr>
            <p:cNvSpPr/>
            <p:nvPr/>
          </p:nvSpPr>
          <p:spPr>
            <a:xfrm>
              <a:off x="4128111" y="1075889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0066FF"/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D0BFD0-1089-45A7-839F-B48C23C6EBEE}"/>
                </a:ext>
              </a:extLst>
            </p:cNvPr>
            <p:cNvSpPr txBox="1"/>
            <p:nvPr/>
          </p:nvSpPr>
          <p:spPr>
            <a:xfrm>
              <a:off x="4653104" y="1919277"/>
              <a:ext cx="10924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গ</a:t>
              </a:r>
              <a:endParaRPr lang="en-US" sz="80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7CA8F7-E5A8-4B9A-B01D-0B9FE30545D5}"/>
              </a:ext>
            </a:extLst>
          </p:cNvPr>
          <p:cNvGrpSpPr/>
          <p:nvPr/>
        </p:nvGrpSpPr>
        <p:grpSpPr>
          <a:xfrm>
            <a:off x="6499770" y="1040742"/>
            <a:ext cx="2308296" cy="3429555"/>
            <a:chOff x="6499770" y="1040740"/>
            <a:chExt cx="2308296" cy="342955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2252470-26CF-48EE-BFA8-56E979793FBB}"/>
                </a:ext>
              </a:extLst>
            </p:cNvPr>
            <p:cNvSpPr/>
            <p:nvPr/>
          </p:nvSpPr>
          <p:spPr>
            <a:xfrm>
              <a:off x="6499770" y="1040740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gradFill>
              <a:gsLst>
                <a:gs pos="0">
                  <a:srgbClr val="FF33CC"/>
                </a:gs>
                <a:gs pos="100000">
                  <a:srgbClr val="FF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E6D2A5-D6A4-4668-A2A7-C79A42E25970}"/>
                </a:ext>
              </a:extLst>
            </p:cNvPr>
            <p:cNvSpPr txBox="1"/>
            <p:nvPr/>
          </p:nvSpPr>
          <p:spPr>
            <a:xfrm>
              <a:off x="7076513" y="1919277"/>
              <a:ext cx="11889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ত</a:t>
              </a:r>
              <a:endParaRPr lang="en-US" sz="8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2BB545-EC06-427C-B3A7-BD7CECC887D3}"/>
              </a:ext>
            </a:extLst>
          </p:cNvPr>
          <p:cNvGrpSpPr/>
          <p:nvPr/>
        </p:nvGrpSpPr>
        <p:grpSpPr>
          <a:xfrm>
            <a:off x="8635798" y="1075890"/>
            <a:ext cx="2308296" cy="3429555"/>
            <a:chOff x="8635798" y="1075888"/>
            <a:chExt cx="2308296" cy="34295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1C4CD9-C0CC-47BC-8AB3-F7BF2B0B65CB}"/>
                </a:ext>
              </a:extLst>
            </p:cNvPr>
            <p:cNvSpPr/>
            <p:nvPr/>
          </p:nvSpPr>
          <p:spPr>
            <a:xfrm>
              <a:off x="8635798" y="1075888"/>
              <a:ext cx="2308296" cy="3429555"/>
            </a:xfrm>
            <a:custGeom>
              <a:avLst/>
              <a:gdLst>
                <a:gd name="connsiteX0" fmla="*/ 271883 w 2122098"/>
                <a:gd name="connsiteY0" fmla="*/ 0 h 3122763"/>
                <a:gd name="connsiteX1" fmla="*/ 2122098 w 2122098"/>
                <a:gd name="connsiteY1" fmla="*/ 0 h 3122763"/>
                <a:gd name="connsiteX2" fmla="*/ 1704037 w 2122098"/>
                <a:gd name="connsiteY2" fmla="*/ 298408 h 3122763"/>
                <a:gd name="connsiteX3" fmla="*/ 1704037 w 2122098"/>
                <a:gd name="connsiteY3" fmla="*/ 3121569 h 3122763"/>
                <a:gd name="connsiteX4" fmla="*/ 845389 w 2122098"/>
                <a:gd name="connsiteY4" fmla="*/ 2864704 h 3122763"/>
                <a:gd name="connsiteX5" fmla="*/ 0 w 2122098"/>
                <a:gd name="connsiteY5" fmla="*/ 3122763 h 3122763"/>
                <a:gd name="connsiteX6" fmla="*/ 0 w 2122098"/>
                <a:gd name="connsiteY6" fmla="*/ 194067 h 3122763"/>
                <a:gd name="connsiteX7" fmla="*/ 271883 w 2122098"/>
                <a:gd name="connsiteY7" fmla="*/ 0 h 31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98" h="3122763">
                  <a:moveTo>
                    <a:pt x="271883" y="0"/>
                  </a:moveTo>
                  <a:lnTo>
                    <a:pt x="2122098" y="0"/>
                  </a:lnTo>
                  <a:cubicBezTo>
                    <a:pt x="1891210" y="0"/>
                    <a:pt x="1704037" y="133602"/>
                    <a:pt x="1704037" y="298408"/>
                  </a:cubicBezTo>
                  <a:lnTo>
                    <a:pt x="1704037" y="3121569"/>
                  </a:lnTo>
                  <a:lnTo>
                    <a:pt x="845389" y="2864704"/>
                  </a:lnTo>
                  <a:lnTo>
                    <a:pt x="0" y="3122763"/>
                  </a:lnTo>
                  <a:lnTo>
                    <a:pt x="0" y="194067"/>
                  </a:lnTo>
                  <a:cubicBezTo>
                    <a:pt x="0" y="86887"/>
                    <a:pt x="121726" y="0"/>
                    <a:pt x="271883" y="0"/>
                  </a:cubicBez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81920C-0EFB-4C42-A317-8924A1BD3449}"/>
                </a:ext>
              </a:extLst>
            </p:cNvPr>
            <p:cNvSpPr txBox="1"/>
            <p:nvPr/>
          </p:nvSpPr>
          <p:spPr>
            <a:xfrm>
              <a:off x="9118366" y="1919276"/>
              <a:ext cx="11698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/>
                <a:t>ম</a:t>
              </a:r>
              <a:endParaRPr lang="en-US" sz="80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55205DF-72F2-4F89-8A6C-B86A96981314}"/>
              </a:ext>
            </a:extLst>
          </p:cNvPr>
          <p:cNvSpPr txBox="1"/>
          <p:nvPr/>
        </p:nvSpPr>
        <p:spPr>
          <a:xfrm>
            <a:off x="4015007" y="138023"/>
            <a:ext cx="57447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>
                <a:ln/>
                <a:solidFill>
                  <a:schemeClr val="accent2">
                    <a:lumMod val="50000"/>
                  </a:schemeClr>
                </a:solidFill>
              </a:rPr>
              <a:t>আজকের পাঠে সবাইকে </a:t>
            </a:r>
            <a:endParaRPr lang="en-US" sz="4000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15" grpId="0" animBg="1"/>
      <p:bldP spid="8" grpId="0" animBg="1"/>
      <p:bldP spid="12" grpId="0" animBg="1"/>
      <p:bldP spid="4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044A960-E4A0-4F67-90EF-F7AF79188EA6}"/>
              </a:ext>
            </a:extLst>
          </p:cNvPr>
          <p:cNvSpPr/>
          <p:nvPr/>
        </p:nvSpPr>
        <p:spPr>
          <a:xfrm>
            <a:off x="2622429" y="646981"/>
            <a:ext cx="2527540" cy="948905"/>
          </a:xfrm>
          <a:prstGeom prst="wedgeEllipseCallout">
            <a:avLst>
              <a:gd name="adj1" fmla="val -31071"/>
              <a:gd name="adj2" fmla="val 11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FF"/>
                </a:solidFill>
              </a:rPr>
              <a:t>আদর্শ পাঠ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861C2-0DC1-45AD-B99B-E026972D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1" y="2208361"/>
            <a:ext cx="4972898" cy="372666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AA4C56D-1FE7-4FC1-A016-CE26D93B0681}"/>
              </a:ext>
            </a:extLst>
          </p:cNvPr>
          <p:cNvSpPr/>
          <p:nvPr/>
        </p:nvSpPr>
        <p:spPr>
          <a:xfrm>
            <a:off x="8590472" y="646981"/>
            <a:ext cx="2527540" cy="948905"/>
          </a:xfrm>
          <a:prstGeom prst="wedgeEllipseCallout">
            <a:avLst>
              <a:gd name="adj1" fmla="val -35167"/>
              <a:gd name="adj2" fmla="val 10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FF"/>
                </a:solidFill>
              </a:rPr>
              <a:t>সরব পাঠ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A0783-8900-473C-B686-498534288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77" y="2208361"/>
            <a:ext cx="3815406" cy="361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02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BDFCB-57F1-4EFB-A30F-6B9B621B3291}"/>
              </a:ext>
            </a:extLst>
          </p:cNvPr>
          <p:cNvSpPr txBox="1"/>
          <p:nvPr/>
        </p:nvSpPr>
        <p:spPr>
          <a:xfrm>
            <a:off x="2882660" y="576468"/>
            <a:ext cx="642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চিত্রের সাথে কবিতার চরণের মিল করো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0249E-1DB3-473F-8FAC-70193FA54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09" y="1449238"/>
            <a:ext cx="7099539" cy="375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A6323-3FA3-4977-BDC1-6185B4472A69}"/>
              </a:ext>
            </a:extLst>
          </p:cNvPr>
          <p:cNvSpPr txBox="1"/>
          <p:nvPr/>
        </p:nvSpPr>
        <p:spPr>
          <a:xfrm>
            <a:off x="4032061" y="5408762"/>
            <a:ext cx="393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আকাশ আমায় শিক্ষা দিল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9E9A7-4B08-44E7-A5D5-870E79397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09" y="1448878"/>
            <a:ext cx="7099539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308E9-38BE-4C52-A7D5-1B4AB45CBAEC}"/>
              </a:ext>
            </a:extLst>
          </p:cNvPr>
          <p:cNvSpPr txBox="1"/>
          <p:nvPr/>
        </p:nvSpPr>
        <p:spPr>
          <a:xfrm>
            <a:off x="5253486" y="5376888"/>
            <a:ext cx="292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উদার হতে ভাইরে,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22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53EF16-930C-4CC1-9F6A-04462EAB8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42" y="910534"/>
            <a:ext cx="6941573" cy="392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D945A8-7F16-4465-A829-B595DA5DCF5E}"/>
              </a:ext>
            </a:extLst>
          </p:cNvPr>
          <p:cNvSpPr txBox="1"/>
          <p:nvPr/>
        </p:nvSpPr>
        <p:spPr>
          <a:xfrm>
            <a:off x="4218039" y="5599472"/>
            <a:ext cx="322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কর্মী হবার মন্ত্র আমি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1C8F9-5593-4888-969D-2B9C8EB9B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8" y="840655"/>
            <a:ext cx="7236542" cy="406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D3E9B9-40D4-4E25-98E8-94D50A826919}"/>
              </a:ext>
            </a:extLst>
          </p:cNvPr>
          <p:cNvSpPr txBox="1"/>
          <p:nvPr/>
        </p:nvSpPr>
        <p:spPr>
          <a:xfrm>
            <a:off x="4380270" y="5599472"/>
            <a:ext cx="343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বায়ুর কাছে পাই রে।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16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08DF9B-7875-442F-BA93-C99589CD5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16" y="938442"/>
            <a:ext cx="6849372" cy="414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178C35-6820-47FF-8AA9-FE9933A2E2D3}"/>
              </a:ext>
            </a:extLst>
          </p:cNvPr>
          <p:cNvSpPr txBox="1"/>
          <p:nvPr/>
        </p:nvSpPr>
        <p:spPr>
          <a:xfrm>
            <a:off x="3626156" y="5545662"/>
            <a:ext cx="425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পাহাড় শিখায় তাহার সমান 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C4D080-D2B8-4CCC-AED8-98B3832CE4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0" b="25979"/>
          <a:stretch/>
        </p:blipFill>
        <p:spPr>
          <a:xfrm>
            <a:off x="2671314" y="938442"/>
            <a:ext cx="6849372" cy="414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D8335B-A42D-48E1-AA4E-F824056861A1}"/>
              </a:ext>
            </a:extLst>
          </p:cNvPr>
          <p:cNvSpPr txBox="1"/>
          <p:nvPr/>
        </p:nvSpPr>
        <p:spPr>
          <a:xfrm>
            <a:off x="3794370" y="5545662"/>
            <a:ext cx="391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হই যেন ভাই মৌন মহান 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F5396C-86C7-4183-B274-BCCA0A823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27" y="895684"/>
            <a:ext cx="7358150" cy="4233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B47D14-0661-4C2A-BC11-4DE3D4CCEAC3}"/>
              </a:ext>
            </a:extLst>
          </p:cNvPr>
          <p:cNvSpPr txBox="1"/>
          <p:nvPr/>
        </p:nvSpPr>
        <p:spPr>
          <a:xfrm>
            <a:off x="4373247" y="5330218"/>
            <a:ext cx="3707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খোলা মাঠের উপদেশে-</a:t>
            </a:r>
          </a:p>
          <a:p>
            <a:r>
              <a:rPr lang="bn-BD" sz="2800" dirty="0"/>
              <a:t>দিল খোলা হই তাই রে।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10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BE67C2-649D-4853-BE91-EB0720701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914798"/>
            <a:ext cx="7185803" cy="4024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5EEF2-3AC6-42BC-931A-E3DF7E472611}"/>
              </a:ext>
            </a:extLst>
          </p:cNvPr>
          <p:cNvSpPr txBox="1"/>
          <p:nvPr/>
        </p:nvSpPr>
        <p:spPr>
          <a:xfrm>
            <a:off x="4096108" y="5232802"/>
            <a:ext cx="5426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সূর্য আমায় মন্ত্রণা দেয়</a:t>
            </a:r>
          </a:p>
          <a:p>
            <a:r>
              <a:rPr lang="bn-BD" sz="2800" dirty="0"/>
              <a:t>           আপন তেজে জ্বলতে,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51053-53CC-4461-B623-9A393FACB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74" y="684528"/>
            <a:ext cx="7332453" cy="425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C4886A-1D2A-4421-8205-3BF8B6679A1C}"/>
              </a:ext>
            </a:extLst>
          </p:cNvPr>
          <p:cNvSpPr txBox="1"/>
          <p:nvPr/>
        </p:nvSpPr>
        <p:spPr>
          <a:xfrm>
            <a:off x="3807122" y="5232801"/>
            <a:ext cx="6003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চাঁদ শিখালো হাসতে মিঠে,</a:t>
            </a:r>
          </a:p>
          <a:p>
            <a:r>
              <a:rPr lang="bn-BD" sz="2800" dirty="0"/>
              <a:t>           মধুর কথা বলতে।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063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BD026-7BB7-4D1F-927A-8E39A761C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59" y="1116013"/>
            <a:ext cx="4813540" cy="3778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3419D-E1F7-4CBA-A76A-AFB137F18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04282"/>
            <a:ext cx="6553200" cy="4005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2B5806-ECDB-4CF7-92EC-1CE87E0C7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2" y="833862"/>
            <a:ext cx="7039155" cy="414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26AF8B-51F9-4020-A248-A0BAEF5BED8D}"/>
              </a:ext>
            </a:extLst>
          </p:cNvPr>
          <p:cNvSpPr txBox="1"/>
          <p:nvPr/>
        </p:nvSpPr>
        <p:spPr>
          <a:xfrm>
            <a:off x="3548983" y="5658906"/>
            <a:ext cx="409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ঈঙ্গিতে তার শিখায় সাগর- 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F1887-EC62-4100-AB66-4FFE7C61068A}"/>
              </a:ext>
            </a:extLst>
          </p:cNvPr>
          <p:cNvSpPr txBox="1"/>
          <p:nvPr/>
        </p:nvSpPr>
        <p:spPr>
          <a:xfrm>
            <a:off x="3767797" y="5610746"/>
            <a:ext cx="362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অন্তর হোক রত্ন-আকর;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E50AC-37BE-4DBD-8CEE-EF18147FD032}"/>
              </a:ext>
            </a:extLst>
          </p:cNvPr>
          <p:cNvSpPr txBox="1"/>
          <p:nvPr/>
        </p:nvSpPr>
        <p:spPr>
          <a:xfrm>
            <a:off x="4316778" y="5264933"/>
            <a:ext cx="4738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নদীর কাছে শিক্ষা পেলাম </a:t>
            </a:r>
          </a:p>
          <a:p>
            <a:r>
              <a:rPr lang="bn-BD" sz="2800" dirty="0"/>
              <a:t>        আপন বেগে চলতে।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936127-8BCA-429F-A168-966E8B2D0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36" y="1093543"/>
            <a:ext cx="7030528" cy="3942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48FBF-1A9C-4C1B-833C-AE89377DF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36" y="860325"/>
            <a:ext cx="7030528" cy="416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0F5370-DBEC-4769-A299-937FD269C89D}"/>
              </a:ext>
            </a:extLst>
          </p:cNvPr>
          <p:cNvSpPr txBox="1"/>
          <p:nvPr/>
        </p:nvSpPr>
        <p:spPr>
          <a:xfrm>
            <a:off x="4383657" y="5567614"/>
            <a:ext cx="286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মাটির কাছে সহিষ্ণুতা 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DB932-5AA7-4DE3-9D7B-8E54CA80A809}"/>
              </a:ext>
            </a:extLst>
          </p:cNvPr>
          <p:cNvSpPr txBox="1"/>
          <p:nvPr/>
        </p:nvSpPr>
        <p:spPr>
          <a:xfrm>
            <a:off x="4583618" y="5630821"/>
            <a:ext cx="272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পেলাম আমি শিক্ষা,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34A535-08BF-4554-98D8-278B80232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33" y="828721"/>
            <a:ext cx="7573992" cy="416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CAE9EA-B20D-4344-8772-12511EE079C6}"/>
              </a:ext>
            </a:extLst>
          </p:cNvPr>
          <p:cNvSpPr txBox="1"/>
          <p:nvPr/>
        </p:nvSpPr>
        <p:spPr>
          <a:xfrm>
            <a:off x="3877456" y="5138379"/>
            <a:ext cx="5857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আপন কাজে কঠোর হতে</a:t>
            </a:r>
          </a:p>
          <a:p>
            <a:r>
              <a:rPr lang="bn-BD" sz="2800" dirty="0"/>
              <a:t>              পাষাণ দিল দীক্ষা।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431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FA538-02AC-4E6A-AEDC-7ED5A257D5D0}"/>
              </a:ext>
            </a:extLst>
          </p:cNvPr>
          <p:cNvSpPr txBox="1"/>
          <p:nvPr/>
        </p:nvSpPr>
        <p:spPr>
          <a:xfrm>
            <a:off x="4396596" y="5593323"/>
            <a:ext cx="317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ঝরনা তাহার সহজ গানে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02A9E-4367-438A-A0B4-EC2D76710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7" y="905774"/>
            <a:ext cx="7755147" cy="4237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7EDEA-001B-4439-B841-7011807D2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7" y="905774"/>
            <a:ext cx="7885602" cy="4313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BDD7C7-D287-4A42-BC0A-C5690C5E9475}"/>
              </a:ext>
            </a:extLst>
          </p:cNvPr>
          <p:cNvSpPr txBox="1"/>
          <p:nvPr/>
        </p:nvSpPr>
        <p:spPr>
          <a:xfrm>
            <a:off x="4184530" y="5593323"/>
            <a:ext cx="382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গান জাগালো আমার প্রাণে,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35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23B25C-CF16-4A75-A512-09DA071C0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88" y="1064387"/>
            <a:ext cx="6996023" cy="374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64163-82F0-40C9-BE5D-1459E734C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88" y="995376"/>
            <a:ext cx="6996022" cy="381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54F69A-6D16-45A8-89AD-C17E2B5AF4C6}"/>
              </a:ext>
            </a:extLst>
          </p:cNvPr>
          <p:cNvSpPr txBox="1"/>
          <p:nvPr/>
        </p:nvSpPr>
        <p:spPr>
          <a:xfrm>
            <a:off x="4500829" y="5397237"/>
            <a:ext cx="319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শ্যাম বনানী সরসতা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DA194-B68E-4B24-B50B-A4C3D342A45E}"/>
              </a:ext>
            </a:extLst>
          </p:cNvPr>
          <p:cNvSpPr txBox="1"/>
          <p:nvPr/>
        </p:nvSpPr>
        <p:spPr>
          <a:xfrm>
            <a:off x="4822003" y="5397237"/>
            <a:ext cx="274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আমায় দিল ভিক্ষা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97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94CC08-5017-467F-8073-04FD5965F3F2}"/>
              </a:ext>
            </a:extLst>
          </p:cNvPr>
          <p:cNvSpPr txBox="1"/>
          <p:nvPr/>
        </p:nvSpPr>
        <p:spPr>
          <a:xfrm>
            <a:off x="4935747" y="603850"/>
            <a:ext cx="232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জোড়ায় কাজ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B30A4-6C17-4946-857E-4CCDB02AA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49" y="1345721"/>
            <a:ext cx="7479102" cy="3838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B3312-0A2E-4304-B4C4-81C2AC006E69}"/>
              </a:ext>
            </a:extLst>
          </p:cNvPr>
          <p:cNvSpPr txBox="1"/>
          <p:nvPr/>
        </p:nvSpPr>
        <p:spPr>
          <a:xfrm>
            <a:off x="2162355" y="5300043"/>
            <a:ext cx="7867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এই কবিতায় প্রকৃতির কোন কোন জিনিস থেকে কবি শিক্ষা নিয়েছে তার একটি তালিকা তৈরী করো।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662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7B18E3-7663-42A0-8FA1-965B2690795A}"/>
              </a:ext>
            </a:extLst>
          </p:cNvPr>
          <p:cNvSpPr/>
          <p:nvPr/>
        </p:nvSpPr>
        <p:spPr>
          <a:xfrm>
            <a:off x="1052424" y="224288"/>
            <a:ext cx="4796285" cy="496018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37D8F0E1-8A8F-49C3-8F6D-E11B30E33AD1}"/>
              </a:ext>
            </a:extLst>
          </p:cNvPr>
          <p:cNvSpPr/>
          <p:nvPr/>
        </p:nvSpPr>
        <p:spPr>
          <a:xfrm>
            <a:off x="1052424" y="4304581"/>
            <a:ext cx="4796285" cy="90577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219A717F-2C92-4F7B-996C-96CB86FFC977}"/>
              </a:ext>
            </a:extLst>
          </p:cNvPr>
          <p:cNvSpPr/>
          <p:nvPr/>
        </p:nvSpPr>
        <p:spPr>
          <a:xfrm flipH="1" flipV="1">
            <a:off x="1268082" y="4278702"/>
            <a:ext cx="4339088" cy="1164566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AA6F26FF-32A9-43EE-B670-47CF7A9B1709}"/>
              </a:ext>
            </a:extLst>
          </p:cNvPr>
          <p:cNvSpPr/>
          <p:nvPr/>
        </p:nvSpPr>
        <p:spPr>
          <a:xfrm flipH="1">
            <a:off x="1557068" y="4813540"/>
            <a:ext cx="3761117" cy="629728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072BDB1-02D7-46D7-A931-433922F344EA}"/>
              </a:ext>
            </a:extLst>
          </p:cNvPr>
          <p:cNvSpPr/>
          <p:nvPr/>
        </p:nvSpPr>
        <p:spPr>
          <a:xfrm flipV="1">
            <a:off x="1699405" y="4813540"/>
            <a:ext cx="3467818" cy="15527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41D612-E5EE-4021-939C-BCEEEC5287A3}"/>
              </a:ext>
            </a:extLst>
          </p:cNvPr>
          <p:cNvGrpSpPr/>
          <p:nvPr/>
        </p:nvGrpSpPr>
        <p:grpSpPr>
          <a:xfrm>
            <a:off x="1096991" y="313288"/>
            <a:ext cx="4612260" cy="3876419"/>
            <a:chOff x="6987396" y="957532"/>
            <a:chExt cx="4612260" cy="46323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E9469-2C8F-4C77-974B-9E92AF5DDC65}"/>
                </a:ext>
              </a:extLst>
            </p:cNvPr>
            <p:cNvSpPr/>
            <p:nvPr/>
          </p:nvSpPr>
          <p:spPr>
            <a:xfrm>
              <a:off x="7062161" y="957532"/>
              <a:ext cx="4537495" cy="4632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BD918-D5D7-43A6-BB02-3DF7689AB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8" t="7205" r="13700" b="24239"/>
            <a:stretch/>
          </p:blipFill>
          <p:spPr>
            <a:xfrm>
              <a:off x="8592606" y="996727"/>
              <a:ext cx="1260938" cy="17987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8AA74F-4B20-411B-A0C0-536C7E88E931}"/>
                </a:ext>
              </a:extLst>
            </p:cNvPr>
            <p:cNvSpPr txBox="1"/>
            <p:nvPr/>
          </p:nvSpPr>
          <p:spPr>
            <a:xfrm>
              <a:off x="6987396" y="3065509"/>
              <a:ext cx="4471359" cy="2317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/>
                <a:t>শাহনাজ আক্তার(এম.এ,এম.এড)</a:t>
              </a:r>
            </a:p>
            <a:p>
              <a:pPr algn="ctr"/>
              <a:r>
                <a:rPr lang="bn-BD" sz="2000" b="1" dirty="0"/>
                <a:t>সিনিয়র শিক্ষক(বাংলা)</a:t>
              </a:r>
            </a:p>
            <a:p>
              <a:pPr algn="ctr"/>
              <a:r>
                <a:rPr lang="bn-BD" sz="2000" b="1" dirty="0"/>
                <a:t>কোনাবাড়ী এম.এ কুদ্দুছ উচ্চ বিদ্যালয়</a:t>
              </a:r>
            </a:p>
            <a:p>
              <a:pPr algn="ctr"/>
              <a:r>
                <a:rPr lang="bn-BD" sz="2000" b="1" dirty="0"/>
                <a:t>গাজীপুর সদর,গাজীপুর ৷</a:t>
              </a:r>
            </a:p>
            <a:p>
              <a:pPr algn="ctr"/>
              <a:r>
                <a:rPr lang="bn-BD" sz="2000" b="1" dirty="0"/>
                <a:t>ইমেইলঃ</a:t>
              </a:r>
              <a:r>
                <a:rPr lang="en-US" sz="2000" b="1" dirty="0"/>
                <a:t>shahnazakternomi@gmail.com</a:t>
              </a:r>
              <a:endParaRPr lang="bn-BD" sz="2000" b="1" dirty="0"/>
            </a:p>
            <a:p>
              <a:pPr algn="ctr"/>
              <a:r>
                <a:rPr lang="bn-BD" sz="2000" b="1" dirty="0"/>
                <a:t>মোবাইলঃ01717871696</a:t>
              </a:r>
              <a:endParaRPr lang="en-US" sz="16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812A19-E44D-4149-A38D-7F89F7F9D351}"/>
              </a:ext>
            </a:extLst>
          </p:cNvPr>
          <p:cNvGrpSpPr/>
          <p:nvPr/>
        </p:nvGrpSpPr>
        <p:grpSpPr>
          <a:xfrm>
            <a:off x="6846450" y="224288"/>
            <a:ext cx="4796285" cy="4809739"/>
            <a:chOff x="6846451" y="73839"/>
            <a:chExt cx="4796285" cy="49601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E1E82B-F193-4097-BEA1-9B446AE740EE}"/>
                </a:ext>
              </a:extLst>
            </p:cNvPr>
            <p:cNvSpPr/>
            <p:nvPr/>
          </p:nvSpPr>
          <p:spPr>
            <a:xfrm>
              <a:off x="6846451" y="73839"/>
              <a:ext cx="4796285" cy="4960188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443D29-3E7D-45CC-A77E-47B2BC05AAFF}"/>
                </a:ext>
              </a:extLst>
            </p:cNvPr>
            <p:cNvGrpSpPr/>
            <p:nvPr/>
          </p:nvGrpSpPr>
          <p:grpSpPr>
            <a:xfrm>
              <a:off x="7013226" y="162839"/>
              <a:ext cx="4537495" cy="3876419"/>
              <a:chOff x="7013224" y="162837"/>
              <a:chExt cx="4537495" cy="3876419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C49A679-910C-4D1F-AA83-4E1EA0CD9A0D}"/>
                  </a:ext>
                </a:extLst>
              </p:cNvPr>
              <p:cNvGrpSpPr/>
              <p:nvPr/>
            </p:nvGrpSpPr>
            <p:grpSpPr>
              <a:xfrm>
                <a:off x="7013224" y="162837"/>
                <a:ext cx="4537495" cy="3876419"/>
                <a:chOff x="7013224" y="162837"/>
                <a:chExt cx="4537495" cy="3876419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B91E88C-AE59-4AAE-BDE8-545E4E51FDA5}"/>
                    </a:ext>
                  </a:extLst>
                </p:cNvPr>
                <p:cNvSpPr/>
                <p:nvPr/>
              </p:nvSpPr>
              <p:spPr>
                <a:xfrm>
                  <a:off x="7013224" y="162837"/>
                  <a:ext cx="4537495" cy="38764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EE8FFC3-FAAA-47E1-899B-9853D212F5A1}"/>
                    </a:ext>
                  </a:extLst>
                </p:cNvPr>
                <p:cNvSpPr txBox="1"/>
                <p:nvPr/>
              </p:nvSpPr>
              <p:spPr>
                <a:xfrm>
                  <a:off x="7239696" y="2251495"/>
                  <a:ext cx="3899881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400" dirty="0"/>
                    <a:t>সপ্তবর্ণ</a:t>
                  </a:r>
                </a:p>
                <a:p>
                  <a:pPr algn="ctr"/>
                  <a:r>
                    <a:rPr lang="bn-BD" sz="2400" dirty="0"/>
                    <a:t>সপ্তম-শ্রেণি </a:t>
                  </a:r>
                </a:p>
                <a:p>
                  <a:pPr algn="ctr"/>
                  <a:r>
                    <a:rPr lang="bn-BD" sz="2400" dirty="0"/>
                    <a:t>শিক্ষার্থী-৫০জন</a:t>
                  </a:r>
                </a:p>
                <a:p>
                  <a:pPr algn="ctr"/>
                  <a:r>
                    <a:rPr lang="bn-BD" sz="2400" dirty="0"/>
                    <a:t>সময়-৪৫মিনিট</a:t>
                  </a:r>
                  <a:endParaRPr lang="en-US" sz="2400" dirty="0"/>
                </a:p>
              </p:txBody>
            </p:sp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2C4155C-88F8-44C7-B843-03BA41E78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272" y="224288"/>
                <a:ext cx="1337094" cy="14147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sp>
        <p:nvSpPr>
          <p:cNvPr id="15" name="Trapezoid 14">
            <a:extLst>
              <a:ext uri="{FF2B5EF4-FFF2-40B4-BE49-F238E27FC236}">
                <a16:creationId xmlns:a16="http://schemas.microsoft.com/office/drawing/2014/main" id="{7C4B860D-6748-422D-AF6F-5FDEAF3C5091}"/>
              </a:ext>
            </a:extLst>
          </p:cNvPr>
          <p:cNvSpPr/>
          <p:nvPr/>
        </p:nvSpPr>
        <p:spPr>
          <a:xfrm>
            <a:off x="6846450" y="4128253"/>
            <a:ext cx="4796285" cy="90577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A37C0D29-5F4D-451E-B3B6-79B1ED2723DE}"/>
              </a:ext>
            </a:extLst>
          </p:cNvPr>
          <p:cNvSpPr/>
          <p:nvPr/>
        </p:nvSpPr>
        <p:spPr>
          <a:xfrm flipH="1" flipV="1">
            <a:off x="7075046" y="4128253"/>
            <a:ext cx="4339088" cy="1164566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5B2A612F-4D87-4150-BDB6-754C4B95A294}"/>
              </a:ext>
            </a:extLst>
          </p:cNvPr>
          <p:cNvSpPr/>
          <p:nvPr/>
        </p:nvSpPr>
        <p:spPr>
          <a:xfrm flipH="1">
            <a:off x="7364033" y="4663091"/>
            <a:ext cx="3761117" cy="629728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E900D8B-26D0-4395-AB45-78ACADE7C35D}"/>
              </a:ext>
            </a:extLst>
          </p:cNvPr>
          <p:cNvSpPr/>
          <p:nvPr/>
        </p:nvSpPr>
        <p:spPr>
          <a:xfrm flipV="1">
            <a:off x="7516485" y="4663091"/>
            <a:ext cx="3467818" cy="15527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4B87FD-F4A2-4F29-85D4-9154E8739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609" y="1118805"/>
            <a:ext cx="6952891" cy="3804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3BF06-ACB8-4C2C-9E47-5B019B234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30" y="977902"/>
            <a:ext cx="7131169" cy="401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CA9FEA-07D1-47E5-ADC0-26F1E81A1E7A}"/>
              </a:ext>
            </a:extLst>
          </p:cNvPr>
          <p:cNvSpPr txBox="1"/>
          <p:nvPr/>
        </p:nvSpPr>
        <p:spPr>
          <a:xfrm>
            <a:off x="4165039" y="5441854"/>
            <a:ext cx="399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বিশ্ব-জোড়া পাঠশালা মোর,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D15D1-A7D7-450B-9288-730DC5DE1836}"/>
              </a:ext>
            </a:extLst>
          </p:cNvPr>
          <p:cNvSpPr txBox="1"/>
          <p:nvPr/>
        </p:nvSpPr>
        <p:spPr>
          <a:xfrm>
            <a:off x="4741652" y="5460704"/>
            <a:ext cx="258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সবার আমি ছাত্র, 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13D756-63A7-4452-AC29-E1D60BD65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23" y="845641"/>
            <a:ext cx="7329577" cy="401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BFD4B3-35A4-4637-86D7-5B3779131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23" y="842871"/>
            <a:ext cx="7464721" cy="41463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45C033-59C8-4A6D-BF37-D3F0064F2FFB}"/>
              </a:ext>
            </a:extLst>
          </p:cNvPr>
          <p:cNvSpPr txBox="1"/>
          <p:nvPr/>
        </p:nvSpPr>
        <p:spPr>
          <a:xfrm>
            <a:off x="4439031" y="5441854"/>
            <a:ext cx="416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নানান ভাবের নতুন জিনিস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5D44A-F3C0-423C-8115-9F7F1D46749A}"/>
              </a:ext>
            </a:extLst>
          </p:cNvPr>
          <p:cNvSpPr txBox="1"/>
          <p:nvPr/>
        </p:nvSpPr>
        <p:spPr>
          <a:xfrm>
            <a:off x="5035673" y="5451279"/>
            <a:ext cx="265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শিখছি দিবারাত্র;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11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3" grpId="0"/>
      <p:bldP spid="13" grpId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C242DB-F049-4717-B187-576E46D41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62" y="928402"/>
            <a:ext cx="7832785" cy="388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3631A-9210-40CC-B0BA-92261D695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62" y="896726"/>
            <a:ext cx="7832785" cy="3950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590EF-D8C8-47CE-9443-5C718D626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62" y="848103"/>
            <a:ext cx="8039818" cy="40113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7FCF1C-8341-4542-A464-0C848C1A3EED}"/>
              </a:ext>
            </a:extLst>
          </p:cNvPr>
          <p:cNvSpPr txBox="1"/>
          <p:nvPr/>
        </p:nvSpPr>
        <p:spPr>
          <a:xfrm>
            <a:off x="4378601" y="5529508"/>
            <a:ext cx="433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এই পৃথিবীর বিরাট খাতায়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ABC29-86E5-490F-A833-FD8B460FB7F0}"/>
              </a:ext>
            </a:extLst>
          </p:cNvPr>
          <p:cNvSpPr txBox="1"/>
          <p:nvPr/>
        </p:nvSpPr>
        <p:spPr>
          <a:xfrm>
            <a:off x="4099958" y="5529508"/>
            <a:ext cx="433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পাঠ্য যে-সব পাতায় পাতায়, 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3FF3C-4242-4ACE-9A5B-F0CFB47FD8A8}"/>
              </a:ext>
            </a:extLst>
          </p:cNvPr>
          <p:cNvSpPr txBox="1"/>
          <p:nvPr/>
        </p:nvSpPr>
        <p:spPr>
          <a:xfrm>
            <a:off x="4378601" y="5238098"/>
            <a:ext cx="4525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শিখছি সে-সব কৌতূহলে-</a:t>
            </a:r>
          </a:p>
          <a:p>
            <a:r>
              <a:rPr lang="bn-BD" sz="2800" dirty="0"/>
              <a:t>         সন্দেহ নাই মাত্র।</a:t>
            </a:r>
            <a:r>
              <a:rPr lang="bn-BD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08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796C4F-A4A2-4DB0-8246-B5CF036C3637}"/>
              </a:ext>
            </a:extLst>
          </p:cNvPr>
          <p:cNvSpPr txBox="1"/>
          <p:nvPr/>
        </p:nvSpPr>
        <p:spPr>
          <a:xfrm>
            <a:off x="5030638" y="603849"/>
            <a:ext cx="2130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দলীয় কাজ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F8AF1-FCEB-4CE7-BE3B-0AF98E39A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20" y="1188624"/>
            <a:ext cx="7316159" cy="410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081A7-4946-4DEA-A228-F07DBFCF462B}"/>
              </a:ext>
            </a:extLst>
          </p:cNvPr>
          <p:cNvSpPr txBox="1"/>
          <p:nvPr/>
        </p:nvSpPr>
        <p:spPr>
          <a:xfrm>
            <a:off x="2347821" y="5423154"/>
            <a:ext cx="7496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‘সবার আমি ছাত্র’কবিতায় কোন শিক্ষণীয় দিক ফুটে উঠেছে ব্যাখ্যা করো।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4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A9C817-70DE-487C-9D9E-48644059FB6B}"/>
              </a:ext>
            </a:extLst>
          </p:cNvPr>
          <p:cNvSpPr txBox="1"/>
          <p:nvPr/>
        </p:nvSpPr>
        <p:spPr>
          <a:xfrm>
            <a:off x="5190226" y="534838"/>
            <a:ext cx="1811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মূল্যায়ন 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45718-82A5-49B1-B1D8-421AB18CCDD2}"/>
              </a:ext>
            </a:extLst>
          </p:cNvPr>
          <p:cNvSpPr txBox="1"/>
          <p:nvPr/>
        </p:nvSpPr>
        <p:spPr>
          <a:xfrm>
            <a:off x="1485180" y="1457864"/>
            <a:ext cx="92216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১।শ্যাম-বনানী শব্দের অর্থ কি?</a:t>
            </a:r>
          </a:p>
          <a:p>
            <a:r>
              <a:rPr lang="bn-BD" sz="2400" dirty="0"/>
              <a:t>ক)সবুজ বন                   খ)বনের টিয়ে</a:t>
            </a:r>
          </a:p>
          <a:p>
            <a:r>
              <a:rPr lang="bn-BD" sz="2400" dirty="0"/>
              <a:t>গ)সবুজ মাঠ                   ঘ)সবুজ ধান।</a:t>
            </a:r>
          </a:p>
          <a:p>
            <a:endParaRPr lang="bn-BD" dirty="0"/>
          </a:p>
          <a:p>
            <a:r>
              <a:rPr lang="bn-BD" sz="2800" dirty="0"/>
              <a:t>২।কবি পাঠশালা বলতে কোনটিকে বুঝিয়েছেন? </a:t>
            </a:r>
          </a:p>
          <a:p>
            <a:r>
              <a:rPr lang="bn-BD" sz="2400" dirty="0"/>
              <a:t>ক)বাড়ির পাশেরটিকে              খ)সারা বিশ্ব্কে</a:t>
            </a:r>
          </a:p>
          <a:p>
            <a:r>
              <a:rPr lang="bn-BD" sz="2400" dirty="0"/>
              <a:t>গ)পাশের গ্রামেরটিকে               ঘ)কানাই মশায়েরটিকে।</a:t>
            </a:r>
          </a:p>
          <a:p>
            <a:endParaRPr lang="bn-BD" sz="2400" dirty="0"/>
          </a:p>
          <a:p>
            <a:r>
              <a:rPr lang="bn-BD" sz="2800" dirty="0"/>
              <a:t>৩।কবিতায় আপন বেগে চলতে শিক্ষা দেয় কোনটি? </a:t>
            </a:r>
          </a:p>
          <a:p>
            <a:r>
              <a:rPr lang="bn-BD" sz="2400" dirty="0"/>
              <a:t>ক)নদী                        খ)সাগর</a:t>
            </a:r>
          </a:p>
          <a:p>
            <a:r>
              <a:rPr lang="bn-BD" sz="2400" dirty="0"/>
              <a:t>গ)রাস্তা                        ঘ)পাহাড়।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2B5B6-9D93-4492-A7D5-12168EEF27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544" y1="59174" x2="40092" y2="4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85" y="1587677"/>
            <a:ext cx="1157933" cy="1136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AB22A9-089F-4B24-BFCD-523631D5BA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544" y1="59174" x2="40092" y2="4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274" y="3013484"/>
            <a:ext cx="1157933" cy="1136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498DB-134D-4AD6-A0F7-F8BFED54EB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544" y1="59174" x2="40092" y2="4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85" y="4508303"/>
            <a:ext cx="1157933" cy="11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D1D62-E267-423A-A0FC-EA268859D908}"/>
              </a:ext>
            </a:extLst>
          </p:cNvPr>
          <p:cNvSpPr txBox="1"/>
          <p:nvPr/>
        </p:nvSpPr>
        <p:spPr>
          <a:xfrm>
            <a:off x="4638136" y="664234"/>
            <a:ext cx="291572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বাড়ির কাজ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E8D51-A1D8-4D6F-A44F-0D01B6CE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98" y="1621765"/>
            <a:ext cx="4580627" cy="339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EB57C7-18D5-4F92-BBD1-1E7403A2EB06}"/>
              </a:ext>
            </a:extLst>
          </p:cNvPr>
          <p:cNvSpPr txBox="1"/>
          <p:nvPr/>
        </p:nvSpPr>
        <p:spPr>
          <a:xfrm>
            <a:off x="2191110" y="5124091"/>
            <a:ext cx="840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একজন সৎ মানুষ হতে হলে কি কি গুণ  থাকতে হয় তা লিখে আনবে।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993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D79F9C-02ED-4B2F-AD25-BED31A871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" y="508958"/>
            <a:ext cx="10679502" cy="575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D66B68-474A-4979-BB52-FC9708D90367}"/>
              </a:ext>
            </a:extLst>
          </p:cNvPr>
          <p:cNvSpPr txBox="1"/>
          <p:nvPr/>
        </p:nvSpPr>
        <p:spPr>
          <a:xfrm>
            <a:off x="1578634" y="701436"/>
            <a:ext cx="6970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</a:rPr>
              <a:t>সবাইকে ধন্যবাদ</a:t>
            </a:r>
          </a:p>
          <a:p>
            <a:r>
              <a:rPr lang="bn-BD" sz="3600" dirty="0">
                <a:solidFill>
                  <a:srgbClr val="FFFF00"/>
                </a:solidFill>
              </a:rPr>
              <a:t>     নিরাপদে থেকো,ভালো থেকো।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9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54C03D-0D0D-4EB7-8A91-209763038602}"/>
              </a:ext>
            </a:extLst>
          </p:cNvPr>
          <p:cNvSpPr txBox="1"/>
          <p:nvPr/>
        </p:nvSpPr>
        <p:spPr>
          <a:xfrm>
            <a:off x="2424023" y="479379"/>
            <a:ext cx="6892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দেখে কি বুঝতে পারলে?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A8790-1FBC-427F-BE66-C2812F6A7A5A}"/>
              </a:ext>
            </a:extLst>
          </p:cNvPr>
          <p:cNvSpPr txBox="1"/>
          <p:nvPr/>
        </p:nvSpPr>
        <p:spPr>
          <a:xfrm>
            <a:off x="2928668" y="465964"/>
            <a:ext cx="588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চিত্রগুলো দেখো এবং বলো-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B8145-774B-420F-A91D-61E80DFB2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23" y="1145492"/>
            <a:ext cx="7470475" cy="409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F57AD-2E69-44E7-B385-6B1915CD1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23" y="1160715"/>
            <a:ext cx="7470475" cy="4099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D5D68-3E73-46EA-8177-57C556A37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88" y="1080738"/>
            <a:ext cx="7767223" cy="427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2B0118-51CD-4D34-84A2-EB440371A4C0}"/>
              </a:ext>
            </a:extLst>
          </p:cNvPr>
          <p:cNvSpPr txBox="1"/>
          <p:nvPr/>
        </p:nvSpPr>
        <p:spPr>
          <a:xfrm>
            <a:off x="4742228" y="5697285"/>
            <a:ext cx="141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আকাশ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7EF543-8669-4975-806C-BFA775939CDE}"/>
              </a:ext>
            </a:extLst>
          </p:cNvPr>
          <p:cNvSpPr txBox="1"/>
          <p:nvPr/>
        </p:nvSpPr>
        <p:spPr>
          <a:xfrm>
            <a:off x="5001021" y="5734388"/>
            <a:ext cx="115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পাহাড়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544B9-0F69-4A00-B1A9-0F4FDD2934DF}"/>
              </a:ext>
            </a:extLst>
          </p:cNvPr>
          <p:cNvSpPr txBox="1"/>
          <p:nvPr/>
        </p:nvSpPr>
        <p:spPr>
          <a:xfrm>
            <a:off x="5689120" y="5746614"/>
            <a:ext cx="17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খোলা মাঠ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1D4257-7D21-4F46-A978-F6856DACA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04" y="1068754"/>
            <a:ext cx="7815790" cy="430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1D27B2-AE78-4187-9F1C-7915A549C691}"/>
              </a:ext>
            </a:extLst>
          </p:cNvPr>
          <p:cNvSpPr txBox="1"/>
          <p:nvPr/>
        </p:nvSpPr>
        <p:spPr>
          <a:xfrm>
            <a:off x="6232668" y="5755466"/>
            <a:ext cx="84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ছাত্র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822A48-3DB9-4429-A7CD-E5A5845C6963}"/>
              </a:ext>
            </a:extLst>
          </p:cNvPr>
          <p:cNvSpPr txBox="1"/>
          <p:nvPr/>
        </p:nvSpPr>
        <p:spPr>
          <a:xfrm>
            <a:off x="1939218" y="5685302"/>
            <a:ext cx="776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ছবির সাথে তোমাদের পাঠের কোন মিল রয়েছে কি?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B4EC14-668F-496E-BDD4-81FB0B16C39C}"/>
              </a:ext>
            </a:extLst>
          </p:cNvPr>
          <p:cNvSpPr txBox="1"/>
          <p:nvPr/>
        </p:nvSpPr>
        <p:spPr>
          <a:xfrm>
            <a:off x="2869721" y="467908"/>
            <a:ext cx="660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বলতে পারো মানুষ শিক্ষা নেয় কোথা থেকে?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CB0E8-C6FB-4180-8D29-F40350F9D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36" y="1181818"/>
            <a:ext cx="7284528" cy="403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F2DFBA-A3BA-4DB0-A1AB-81234B5F97EE}"/>
              </a:ext>
            </a:extLst>
          </p:cNvPr>
          <p:cNvSpPr txBox="1"/>
          <p:nvPr/>
        </p:nvSpPr>
        <p:spPr>
          <a:xfrm>
            <a:off x="3027872" y="5564038"/>
            <a:ext cx="281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শিক্ষকের কাছ থেকে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7C9380-55BC-4322-B6F1-A329CA59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46" y="1124308"/>
            <a:ext cx="7402948" cy="415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EB6CCC-A533-4C7F-BBF8-6AAC174A6FB1}"/>
              </a:ext>
            </a:extLst>
          </p:cNvPr>
          <p:cNvSpPr txBox="1"/>
          <p:nvPr/>
        </p:nvSpPr>
        <p:spPr>
          <a:xfrm>
            <a:off x="5650302" y="5564037"/>
            <a:ext cx="291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মা-বাবার কাছ থেকে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A5818-17D5-4735-A4D1-BECCCD00A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20" y="1109817"/>
            <a:ext cx="7620000" cy="429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FB2E05-B7FA-4353-B60C-713A8130480E}"/>
              </a:ext>
            </a:extLst>
          </p:cNvPr>
          <p:cNvSpPr txBox="1"/>
          <p:nvPr/>
        </p:nvSpPr>
        <p:spPr>
          <a:xfrm>
            <a:off x="5269781" y="5564037"/>
            <a:ext cx="446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সমাজ,প্রকৃতি ও পরিবেশ থেকে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4687C-1934-4CF5-8BCA-4651E35348A0}"/>
              </a:ext>
            </a:extLst>
          </p:cNvPr>
          <p:cNvSpPr txBox="1"/>
          <p:nvPr/>
        </p:nvSpPr>
        <p:spPr>
          <a:xfrm>
            <a:off x="1682104" y="5527451"/>
            <a:ext cx="8827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dirty="0"/>
              <a:t>বলতে পারো আমাদের পাঠের বিষয় কি হতে পারে?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  <p:bldP spid="8" grpId="1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45AEB-F9FF-4A45-910B-282B13DA9692}"/>
              </a:ext>
            </a:extLst>
          </p:cNvPr>
          <p:cNvSpPr txBox="1"/>
          <p:nvPr/>
        </p:nvSpPr>
        <p:spPr>
          <a:xfrm>
            <a:off x="3710796" y="552090"/>
            <a:ext cx="4770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আমাদের আজকের পাঠ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1B1D9-5C3C-4595-8B5C-2D1511DB9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51" y="1432505"/>
            <a:ext cx="3493698" cy="339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0C58A-4699-4AAC-BF19-C0DB403F28B4}"/>
              </a:ext>
            </a:extLst>
          </p:cNvPr>
          <p:cNvSpPr txBox="1"/>
          <p:nvPr/>
        </p:nvSpPr>
        <p:spPr>
          <a:xfrm>
            <a:off x="4451229" y="4886886"/>
            <a:ext cx="4649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200" dirty="0"/>
              <a:t>সুনির্মল বসুর লেখা </a:t>
            </a:r>
            <a:endParaRPr lang="bn-BD" dirty="0"/>
          </a:p>
          <a:p>
            <a:r>
              <a:rPr lang="bn-BD" dirty="0"/>
              <a:t>            </a:t>
            </a:r>
            <a:r>
              <a:rPr lang="bn-BD" sz="3200" dirty="0"/>
              <a:t>সবার আমি ছাত্র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C95D1-C17D-4BCB-A877-A7BC26D52BAD}"/>
              </a:ext>
            </a:extLst>
          </p:cNvPr>
          <p:cNvSpPr txBox="1"/>
          <p:nvPr/>
        </p:nvSpPr>
        <p:spPr>
          <a:xfrm>
            <a:off x="4987505" y="552090"/>
            <a:ext cx="221698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dirty="0">
                <a:solidFill>
                  <a:srgbClr val="C00000"/>
                </a:solidFill>
              </a:rPr>
              <a:t>শিখনফল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41C44-D92E-486A-A187-6F104373D608}"/>
              </a:ext>
            </a:extLst>
          </p:cNvPr>
          <p:cNvSpPr txBox="1"/>
          <p:nvPr/>
        </p:nvSpPr>
        <p:spPr>
          <a:xfrm>
            <a:off x="3122763" y="1869374"/>
            <a:ext cx="461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এই পাঠ শেষে শিক্ষার্থীরা-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AC649-5372-4FD6-B9B5-7A26A7DD2D85}"/>
              </a:ext>
            </a:extLst>
          </p:cNvPr>
          <p:cNvSpPr txBox="1"/>
          <p:nvPr/>
        </p:nvSpPr>
        <p:spPr>
          <a:xfrm>
            <a:off x="2760453" y="3161996"/>
            <a:ext cx="7522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dirty="0"/>
              <a:t>কবি সম্পর্কে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dirty="0"/>
              <a:t>নতুন শব্দের অর্থ বলতে পারবে।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dirty="0"/>
              <a:t>প্রমিত উচ্চারনে কবিতাটি আবৃত্তি করতে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dirty="0"/>
              <a:t>প্রকৃতি যে শিক্ষার উপকরণ শিক্ষার্থীরা তা বলতে পারবে।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72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4BD7BF-6BD9-4072-BDB7-94ED21E5ACDC}"/>
              </a:ext>
            </a:extLst>
          </p:cNvPr>
          <p:cNvSpPr txBox="1"/>
          <p:nvPr/>
        </p:nvSpPr>
        <p:spPr>
          <a:xfrm>
            <a:off x="7653059" y="553997"/>
            <a:ext cx="263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কবি পরিচিতি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0AE9E-DB8B-4567-888C-4E6DB9513B91}"/>
              </a:ext>
            </a:extLst>
          </p:cNvPr>
          <p:cNvSpPr txBox="1"/>
          <p:nvPr/>
        </p:nvSpPr>
        <p:spPr>
          <a:xfrm>
            <a:off x="1086930" y="738663"/>
            <a:ext cx="307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বলতে পারো তিনি কে?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EF13B-094D-4241-81A4-B872BCC17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3" y="1716657"/>
            <a:ext cx="2306849" cy="239742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17DB7-2027-4D2B-AD6C-7BD52F589802}"/>
              </a:ext>
            </a:extLst>
          </p:cNvPr>
          <p:cNvSpPr txBox="1"/>
          <p:nvPr/>
        </p:nvSpPr>
        <p:spPr>
          <a:xfrm>
            <a:off x="780692" y="738662"/>
            <a:ext cx="368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তিনি কবি ও শিশুসাহিত্যিক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F5757-E635-4A44-A1AE-AFD19CE2FDAB}"/>
              </a:ext>
            </a:extLst>
          </p:cNvPr>
          <p:cNvSpPr txBox="1"/>
          <p:nvPr/>
        </p:nvSpPr>
        <p:spPr>
          <a:xfrm>
            <a:off x="1271680" y="4606506"/>
            <a:ext cx="230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সুনির্মল বসু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EBE799-CDB0-464B-A458-75C6612F2062}"/>
              </a:ext>
            </a:extLst>
          </p:cNvPr>
          <p:cNvSpPr/>
          <p:nvPr/>
        </p:nvSpPr>
        <p:spPr>
          <a:xfrm>
            <a:off x="6095999" y="646331"/>
            <a:ext cx="45719" cy="5564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BE390D-36D0-424E-8A76-D8B8FE54670C}"/>
              </a:ext>
            </a:extLst>
          </p:cNvPr>
          <p:cNvSpPr/>
          <p:nvPr/>
        </p:nvSpPr>
        <p:spPr>
          <a:xfrm>
            <a:off x="6003406" y="646331"/>
            <a:ext cx="45719" cy="55646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1CB885-BA7A-4C8C-9801-34ADCAE1FC8E}"/>
              </a:ext>
            </a:extLst>
          </p:cNvPr>
          <p:cNvSpPr txBox="1"/>
          <p:nvPr/>
        </p:nvSpPr>
        <p:spPr>
          <a:xfrm>
            <a:off x="6558596" y="2174665"/>
            <a:ext cx="4675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জন্ম-১৯০২সালে পশ্চিমবঙ্গের বিহারে।</a:t>
            </a:r>
          </a:p>
          <a:p>
            <a:r>
              <a:rPr lang="bn-BD" sz="2400" dirty="0"/>
              <a:t>পৈতৃক নিবাস-বৃহত্তর ঢাকা জেলার বিক্রমপুরে। </a:t>
            </a:r>
          </a:p>
          <a:p>
            <a:r>
              <a:rPr lang="bn-BD" sz="2400" dirty="0"/>
              <a:t>তিনি ১৯৫৭সালে মৃত্যুবরণ করেন।  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6FCB0-6AA4-4741-8646-44179A72E721}"/>
              </a:ext>
            </a:extLst>
          </p:cNvPr>
          <p:cNvSpPr txBox="1"/>
          <p:nvPr/>
        </p:nvSpPr>
        <p:spPr>
          <a:xfrm>
            <a:off x="6188592" y="2228346"/>
            <a:ext cx="5250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তিনি শিশু ও কিশোর উপযোগী সাহিত্য </a:t>
            </a:r>
          </a:p>
          <a:p>
            <a:r>
              <a:rPr lang="bn-BD" sz="2400" dirty="0"/>
              <a:t>রচনা করেছেন-কবিতা গল্পকাহিনী,উপন্যাস,</a:t>
            </a:r>
          </a:p>
          <a:p>
            <a:r>
              <a:rPr lang="bn-BD" sz="2400" dirty="0"/>
              <a:t>ভ্রমণকাহিনী ইত্যাদি।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18651-3994-4C21-8261-BC942E69EAAD}"/>
              </a:ext>
            </a:extLst>
          </p:cNvPr>
          <p:cNvSpPr txBox="1"/>
          <p:nvPr/>
        </p:nvSpPr>
        <p:spPr>
          <a:xfrm>
            <a:off x="6640907" y="2332490"/>
            <a:ext cx="4510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তাঁর উল্লেখ্যযোগ্য গ্রন্থ হলো-</a:t>
            </a:r>
          </a:p>
          <a:p>
            <a:r>
              <a:rPr lang="bn-BD" sz="2400" dirty="0"/>
              <a:t>‘ছানাভরা’ ‘বেড়ে মজা’ ‘হৈচৈ’ ‘হুলুস্থুল’ ‘কথাশেখা’ ‘পাততাড়ি’</a:t>
            </a:r>
          </a:p>
          <a:p>
            <a:r>
              <a:rPr lang="bn-BD" sz="2400" dirty="0"/>
              <a:t>ইত্যাদি।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69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  <p:bldP spid="7" grpId="0"/>
      <p:bldP spid="10" grpId="0"/>
      <p:bldP spid="10" grpId="1"/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AECA9-9839-454D-A795-072E191EEBFC}"/>
              </a:ext>
            </a:extLst>
          </p:cNvPr>
          <p:cNvSpPr txBox="1"/>
          <p:nvPr/>
        </p:nvSpPr>
        <p:spPr>
          <a:xfrm>
            <a:off x="4750279" y="638355"/>
            <a:ext cx="2691442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একক কাজ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69D0C-3D44-466B-B7C8-8D04A4C95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64" y="1550858"/>
            <a:ext cx="7142671" cy="3687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63CC2-AE23-4256-AA32-A8EDAADDDB62}"/>
              </a:ext>
            </a:extLst>
          </p:cNvPr>
          <p:cNvSpPr txBox="1"/>
          <p:nvPr/>
        </p:nvSpPr>
        <p:spPr>
          <a:xfrm>
            <a:off x="2156604" y="5443268"/>
            <a:ext cx="787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কবির জন্ম,পৈতৃকনিবাস,ও উল্লেখ্যযোগ্য দুটি গ্রন্থের নাম লিখো।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79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B06E1-126E-4D86-A44A-1432A6EDC0AA}"/>
              </a:ext>
            </a:extLst>
          </p:cNvPr>
          <p:cNvSpPr txBox="1"/>
          <p:nvPr/>
        </p:nvSpPr>
        <p:spPr>
          <a:xfrm>
            <a:off x="3370052" y="586596"/>
            <a:ext cx="643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</a:rPr>
              <a:t>চলো নতুন শব্দের অর্থ জেনে নেই </a:t>
            </a:r>
            <a:endParaRPr lang="en-US" sz="3200" dirty="0">
              <a:solidFill>
                <a:srgbClr val="0000FF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12E535-AEB1-4CD4-A615-573468688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94625"/>
              </p:ext>
            </p:extLst>
          </p:nvPr>
        </p:nvGraphicFramePr>
        <p:xfrm>
          <a:off x="2042543" y="1427032"/>
          <a:ext cx="8106912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912">
                  <a:extLst>
                    <a:ext uri="{9D8B030D-6E8A-4147-A177-3AD203B41FA5}">
                      <a16:colId xmlns:a16="http://schemas.microsoft.com/office/drawing/2014/main" val="8676689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12250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/>
                        <a:t>                           </a:t>
                      </a:r>
                      <a:r>
                        <a:rPr lang="bn-BD" sz="4000" dirty="0"/>
                        <a:t>শব্দ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                   </a:t>
                      </a:r>
                      <a:r>
                        <a:rPr lang="bn-BD" sz="4000" dirty="0"/>
                        <a:t>অর্থ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80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/>
                        <a:t> ১। দিল-খোলা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/>
                        <a:t>মন খোলা।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06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r>
                        <a:rPr lang="bn-BD" sz="2400" dirty="0"/>
                        <a:t>২।মন্ত্রণা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r>
                        <a:rPr lang="bn-BD" sz="2400" dirty="0"/>
                        <a:t>উপদেশ,যুক্তি-পরামর্শ।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56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r>
                        <a:rPr lang="bn-BD" sz="2400" dirty="0"/>
                        <a:t>৩।সহিষ্ণুতা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r>
                        <a:rPr lang="bn-BD" sz="2400" dirty="0"/>
                        <a:t>সহ্য করার ক্ষমতা।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8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r>
                        <a:rPr lang="bn-BD" sz="2400" dirty="0"/>
                        <a:t>৪।পাষাণ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r>
                        <a:rPr lang="bn-BD" sz="2400" dirty="0"/>
                        <a:t>পাথর।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099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r>
                        <a:rPr lang="bn-BD" sz="2400" dirty="0"/>
                        <a:t>৫।শ্যাম বনানী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r>
                        <a:rPr lang="bn-BD" sz="2400" dirty="0"/>
                        <a:t>সবুজ বন।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36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r>
                        <a:rPr lang="bn-BD" sz="2400" dirty="0"/>
                        <a:t>৬।মৌন-মহান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r>
                        <a:rPr lang="bn-BD" sz="2400" dirty="0"/>
                        <a:t>ধৈর্যে-স্থৈর্যে পাহাড়ের মত মৌন বা নীরব।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25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0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599</TotalTime>
  <Words>566</Words>
  <Application>Microsoft Office PowerPoint</Application>
  <PresentationFormat>Widescreen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62</cp:revision>
  <dcterms:created xsi:type="dcterms:W3CDTF">2020-12-26T11:21:01Z</dcterms:created>
  <dcterms:modified xsi:type="dcterms:W3CDTF">2020-12-31T16:54:57Z</dcterms:modified>
</cp:coreProperties>
</file>