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68" r:id="rId2"/>
    <p:sldId id="286" r:id="rId3"/>
    <p:sldId id="263" r:id="rId4"/>
    <p:sldId id="271" r:id="rId5"/>
    <p:sldId id="275" r:id="rId6"/>
    <p:sldId id="258" r:id="rId7"/>
    <p:sldId id="259" r:id="rId8"/>
    <p:sldId id="274" r:id="rId9"/>
    <p:sldId id="265" r:id="rId10"/>
    <p:sldId id="287" r:id="rId11"/>
    <p:sldId id="273" r:id="rId12"/>
    <p:sldId id="267" r:id="rId13"/>
    <p:sldId id="276" r:id="rId14"/>
    <p:sldId id="277" r:id="rId15"/>
    <p:sldId id="280" r:id="rId16"/>
    <p:sldId id="279" r:id="rId17"/>
    <p:sldId id="278" r:id="rId18"/>
    <p:sldId id="282" r:id="rId19"/>
    <p:sldId id="281" r:id="rId20"/>
    <p:sldId id="269" r:id="rId21"/>
  </p:sldIdLst>
  <p:sldSz cx="10058400" cy="64008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02" autoAdjust="0"/>
  </p:normalViewPr>
  <p:slideViewPr>
    <p:cSldViewPr>
      <p:cViewPr varScale="1">
        <p:scale>
          <a:sx n="72" d="100"/>
          <a:sy n="72" d="100"/>
        </p:scale>
        <p:origin x="-1122" y="-108"/>
      </p:cViewPr>
      <p:guideLst>
        <p:guide orient="horz" pos="2016"/>
        <p:guide pos="3168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ADA06-E084-4371-A59C-AA76B57AA210}" type="datetimeFigureOut">
              <a:rPr lang="en-US" smtClean="0"/>
              <a:pPr/>
              <a:t>30/12/2020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685800"/>
            <a:ext cx="53879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C82A7-2EB6-45D6-B7C2-B3F4B2D8BB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34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685800"/>
            <a:ext cx="53879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C82A7-2EB6-45D6-B7C2-B3F4B2D8BB7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98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C82A7-2EB6-45D6-B7C2-B3F4B2D8BB7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80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C82A7-2EB6-45D6-B7C2-B3F4B2D8BB7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67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C82A7-2EB6-45D6-B7C2-B3F4B2D8BB7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69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C82A7-2EB6-45D6-B7C2-B3F4B2D8BB7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69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I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১৯১১ খ্রিষ্টাব্দে আলফা কণা (হিলিয়াম নিউক্লিয়াস ) বিচ্ছুরণ পরীক্ষার সিদ্ধান্তের উপর ভিত্তি করে রাদারফোর্ড পরমাণুর গঠন সম্পর্কে একটি মডেল প্রদান করেন। 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C82A7-2EB6-45D6-B7C2-B3F4B2D8BB7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60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I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C82A7-2EB6-45D6-B7C2-B3F4B2D8BB7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54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I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C82A7-2EB6-45D6-B7C2-B3F4B2D8BB7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89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C82A7-2EB6-45D6-B7C2-B3F4B2D8BB7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23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C82A7-2EB6-45D6-B7C2-B3F4B2D8BB7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41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C82A7-2EB6-45D6-B7C2-B3F4B2D8BB7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55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81051" y="136550"/>
            <a:ext cx="9696298" cy="233842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10657" y="355601"/>
            <a:ext cx="9052560" cy="206248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46960" y="2631440"/>
            <a:ext cx="7216257" cy="163576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118860" y="6075070"/>
            <a:ext cx="3302508" cy="256032"/>
          </a:xfrm>
        </p:spPr>
        <p:txBody>
          <a:bodyPr vert="horz" rtlCol="0"/>
          <a:lstStyle>
            <a:extLst/>
          </a:lstStyle>
          <a:p>
            <a:fld id="{9271013A-6030-42D3-AE5C-A04A32B946DD}" type="datetimeFigureOut">
              <a:rPr lang="en-US" smtClean="0"/>
              <a:pPr/>
              <a:t>30/12/2020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9502847" y="6075070"/>
            <a:ext cx="510717" cy="256032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1D1823B-7967-4C5F-9ECA-034BF82E08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760220" y="6075070"/>
            <a:ext cx="4298210" cy="256032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71013A-6030-42D3-AE5C-A04A32B946DD}" type="datetimeFigureOut">
              <a:rPr lang="en-US" smtClean="0"/>
              <a:pPr/>
              <a:t>30/12/2020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D1823B-7967-4C5F-9ECA-034BF82E0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256329"/>
            <a:ext cx="2263140" cy="5461423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56329"/>
            <a:ext cx="6621780" cy="546142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71013A-6030-42D3-AE5C-A04A32B946DD}" type="datetimeFigureOut">
              <a:rPr lang="en-US" smtClean="0"/>
              <a:pPr/>
              <a:t>30/12/2020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D1823B-7967-4C5F-9ECA-034BF82E0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7231" y="1329616"/>
            <a:ext cx="8801100" cy="853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71013A-6030-42D3-AE5C-A04A32B946DD}" type="datetimeFigureOut">
              <a:rPr lang="en-US" smtClean="0"/>
              <a:pPr/>
              <a:t>30/12/2020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D1823B-7967-4C5F-9ECA-034BF82E0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00141" y="3049626"/>
            <a:ext cx="8147304" cy="853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614" y="465015"/>
            <a:ext cx="8549640" cy="2548941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068532"/>
            <a:ext cx="8549640" cy="1409065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118860" y="6079425"/>
            <a:ext cx="3302508" cy="256032"/>
          </a:xfrm>
        </p:spPr>
        <p:txBody>
          <a:bodyPr vert="horz" rtlCol="0"/>
          <a:lstStyle>
            <a:extLst/>
          </a:lstStyle>
          <a:p>
            <a:fld id="{9271013A-6030-42D3-AE5C-A04A32B946DD}" type="datetimeFigureOut">
              <a:rPr lang="en-US" smtClean="0"/>
              <a:pPr/>
              <a:t>30/12/2020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9502847" y="6079425"/>
            <a:ext cx="510717" cy="256032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1D1823B-7967-4C5F-9ECA-034BF82E08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760220" y="6079425"/>
            <a:ext cx="4298210" cy="256032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536192"/>
            <a:ext cx="4442460" cy="42245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536192"/>
            <a:ext cx="4442460" cy="42245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71013A-6030-42D3-AE5C-A04A32B946DD}" type="datetimeFigureOut">
              <a:rPr lang="en-US" smtClean="0"/>
              <a:pPr/>
              <a:t>30/12/2020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505188" y="6080263"/>
            <a:ext cx="510717" cy="256032"/>
          </a:xfrm>
        </p:spPr>
        <p:txBody>
          <a:bodyPr/>
          <a:lstStyle>
            <a:extLst/>
          </a:lstStyle>
          <a:p>
            <a:fld id="{31D1823B-7967-4C5F-9ECA-034BF82E08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7231" y="1329616"/>
            <a:ext cx="8801100" cy="853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78418" y="2020868"/>
            <a:ext cx="4123944" cy="853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5280660" y="2020868"/>
            <a:ext cx="4123944" cy="853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35151"/>
            <a:ext cx="9052560" cy="10668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432772"/>
            <a:ext cx="4444207" cy="597111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09528" y="1432772"/>
            <a:ext cx="4445953" cy="597111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2920" y="2204720"/>
            <a:ext cx="4444207" cy="3678979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204720"/>
            <a:ext cx="4445953" cy="367897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71013A-6030-42D3-AE5C-A04A32B946DD}" type="datetimeFigureOut">
              <a:rPr lang="en-US" smtClean="0"/>
              <a:pPr/>
              <a:t>30/12/2020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505188" y="6080263"/>
            <a:ext cx="510717" cy="256032"/>
          </a:xfrm>
        </p:spPr>
        <p:txBody>
          <a:bodyPr/>
          <a:lstStyle>
            <a:extLst/>
          </a:lstStyle>
          <a:p>
            <a:fld id="{31D1823B-7967-4C5F-9ECA-034BF82E08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36337"/>
            <a:ext cx="9052560" cy="10668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71013A-6030-42D3-AE5C-A04A32B946DD}" type="datetimeFigureOut">
              <a:rPr lang="en-US" smtClean="0"/>
              <a:pPr/>
              <a:t>30/12/2020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D1823B-7967-4C5F-9ECA-034BF82E08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7231" y="1329616"/>
            <a:ext cx="8801100" cy="853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71013A-6030-42D3-AE5C-A04A32B946DD}" type="datetimeFigureOut">
              <a:rPr lang="en-US" smtClean="0"/>
              <a:pPr/>
              <a:t>30/12/2020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D1823B-7967-4C5F-9ECA-034BF82E08C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E:\Images\Gif\atom_animated.gif"/>
          <p:cNvPicPr>
            <a:picLocks noChangeAspect="1" noChangeArrowheads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740" y="213361"/>
            <a:ext cx="754380" cy="61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63307" y="987146"/>
            <a:ext cx="4123944" cy="853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9450" y="284480"/>
            <a:ext cx="4325112" cy="7112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459450" y="1033723"/>
            <a:ext cx="4325112" cy="99568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1460" y="2062480"/>
            <a:ext cx="9533102" cy="3712464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118860" y="6079425"/>
            <a:ext cx="3302508" cy="256032"/>
          </a:xfrm>
        </p:spPr>
        <p:txBody>
          <a:bodyPr vert="horz" rtlCol="0"/>
          <a:lstStyle>
            <a:extLst/>
          </a:lstStyle>
          <a:p>
            <a:fld id="{9271013A-6030-42D3-AE5C-A04A32B946DD}" type="datetimeFigureOut">
              <a:rPr lang="en-US" smtClean="0"/>
              <a:pPr/>
              <a:t>30/12/2020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9502847" y="6079425"/>
            <a:ext cx="510717" cy="256032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1D1823B-7967-4C5F-9ECA-034BF82E08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760220" y="6079425"/>
            <a:ext cx="4298210" cy="256032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487" y="4409440"/>
            <a:ext cx="6035040" cy="620234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44487" y="5029674"/>
            <a:ext cx="6035040" cy="851438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35280" y="233206"/>
            <a:ext cx="9387840" cy="405384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118860" y="6075070"/>
            <a:ext cx="3302508" cy="256032"/>
          </a:xfrm>
        </p:spPr>
        <p:txBody>
          <a:bodyPr vert="horz" rtlCol="0"/>
          <a:lstStyle>
            <a:extLst/>
          </a:lstStyle>
          <a:p>
            <a:fld id="{9271013A-6030-42D3-AE5C-A04A32B946DD}" type="datetimeFigureOut">
              <a:rPr lang="en-US" smtClean="0"/>
              <a:pPr/>
              <a:t>30/12/2020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9502847" y="6075070"/>
            <a:ext cx="510717" cy="256032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1D1823B-7967-4C5F-9ECA-034BF82E08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760220" y="6075070"/>
            <a:ext cx="4298210" cy="256032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81051" y="137279"/>
            <a:ext cx="9691931" cy="6127699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24940" y="5974080"/>
            <a:ext cx="4633490" cy="256032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18860" y="5974080"/>
            <a:ext cx="3302508" cy="256032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271013A-6030-42D3-AE5C-A04A32B946DD}" type="datetimeFigureOut">
              <a:rPr lang="en-US" smtClean="0"/>
              <a:pPr/>
              <a:t>30/12/2020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9502847" y="6080263"/>
            <a:ext cx="510717" cy="256032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1D1823B-7967-4C5F-9ECA-034BF82E08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02920" y="236634"/>
            <a:ext cx="9052560" cy="10668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02920" y="1536488"/>
            <a:ext cx="9052560" cy="4224528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05064" y="2264296"/>
            <a:ext cx="30203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40318"/>
      </p:ext>
    </p:extLst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6912" y="680120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0888" y="2480320"/>
            <a:ext cx="52565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পরমাণুতে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কণিকা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296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719902"/>
            <a:ext cx="9448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প্রস্তাবনা-৩</a:t>
            </a:r>
            <a:endParaRPr lang="bn-IN" sz="3600" b="1" u="sng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সৌরজগতের </a:t>
            </a:r>
            <a:r>
              <a:rPr lang="bn-IN" sz="3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সূর্যের চারিদিকে ঘূর্ণায়মান গ্রহসমূহের মতো পরমাণুর ইলেকট্রনগুলো নিউক্লিয়াসের চারিদিকে অবিরাম ঘু্রছে।</a:t>
            </a:r>
            <a:endParaRPr lang="en-US" sz="2800" dirty="0"/>
          </a:p>
        </p:txBody>
      </p:sp>
      <p:pic>
        <p:nvPicPr>
          <p:cNvPr id="6" name="Picture 2" descr="E:\Images\Gif\Rutherford's model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339" y="165922"/>
            <a:ext cx="2667001" cy="246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14386" y="2618970"/>
            <a:ext cx="65069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নিউক্লিয়াসের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চারিদিকে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ইলেকট্রনের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ঘূর্ণন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42699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4569" y="2408312"/>
            <a:ext cx="8161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পরমা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ণু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বৈদ্যুতিকভাবে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550492" y="2979086"/>
            <a:ext cx="7723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পরমা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ণুর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কণিকার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দেখাও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3373016" y="734942"/>
            <a:ext cx="295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601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414270"/>
            <a:ext cx="25234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সীমাবদ্ধতাসমূহ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9732" y="4495800"/>
            <a:ext cx="9050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সৌরজগতের গ্রহসমূহ সামগ্রিকভাবে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আধানবিহীন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ইলেকট্রনসমূহ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আধানযুক্ত।</a:t>
            </a:r>
            <a:endParaRPr lang="en-US" sz="2800" dirty="0"/>
          </a:p>
        </p:txBody>
      </p:sp>
      <p:pic>
        <p:nvPicPr>
          <p:cNvPr id="7" name="Picture 2" descr="E:\Images\Gif\solarsystem.gifanim-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57350"/>
            <a:ext cx="28098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Images\Gif\atom_orbitals_animation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57350"/>
            <a:ext cx="2749754" cy="274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207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414270"/>
            <a:ext cx="25234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সীমাবদ্ধতাসমূহ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732" y="4495800"/>
            <a:ext cx="98224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আধানযুক্ত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বস্তু বৃত্তাকার পথে ঘুরতে থাকলে ক্রমাগত শক্তি বিকিরণ করবে এবং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ইলেকট্রনসমূহ শক্তি হারাতে হারাতে নিউক্লিয়াসে প্রবেশ করবে। অথচ পরমাণু হতে ক্রমাগত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শক্তি বিকিরণ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ইলেকট্রনের নিউক্লিয়াসে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প্রবেশ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কখনই ঘটে না।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7800"/>
            <a:ext cx="522922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Connector 5"/>
          <p:cNvSpPr/>
          <p:nvPr/>
        </p:nvSpPr>
        <p:spPr>
          <a:xfrm>
            <a:off x="4343400" y="2705100"/>
            <a:ext cx="457200" cy="419100"/>
          </a:xfrm>
          <a:prstGeom prst="flowChartConnector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6981826" y="2781300"/>
            <a:ext cx="304799" cy="307067"/>
          </a:xfrm>
          <a:prstGeom prst="flowChartConnector">
            <a:avLst/>
          </a:prstGeom>
          <a:solidFill>
            <a:srgbClr val="00B0F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013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303E-7 0.00968 C 0.00805 -0.10838 -0.0928 -0.21081 -0.22806 -0.21775 C -0.35685 -0.22569 -0.47822 -0.14732 -0.48611 -0.03298 C -0.49621 0.07292 -0.41177 0.17163 -0.2904 0.17857 C -0.17961 0.18453 -0.07481 0.11905 -0.0666 0.02009 C -0.05871 -0.06944 -0.12926 -0.15451 -0.23217 -0.16145 C -0.3267 -0.16666 -0.4154 -0.1116 -0.42156 -0.02901 C -0.42756 0.04465 -0.37121 0.11731 -0.28646 0.12029 C -0.20975 0.1255 -0.13747 0.08334 -0.13131 0.01662 C -0.12705 -0.0434 -0.16967 -0.10144 -0.23595 -0.10516 C -0.29451 -0.10838 -0.35306 -0.07663 -0.35685 -0.02604 C -0.36111 0.01811 -0.33097 0.06077 -0.28251 0.06399 C -0.24195 0.06796 -0.19965 0.04787 -0.19776 0.0129 C -0.19365 -0.01513 -0.20975 -0.04514 -0.24021 -0.04836 C -0.26436 -0.04836 -0.28851 -0.04142 -0.29261 -0.02257 C -0.29451 -0.00967 -0.2904 0.00273 -0.27841 0.00794 C -0.27225 0.00968 -0.26847 0.00968 -0.26231 0.00794 " pathEditMode="relative" rAng="0" ptsTypes="fffffffffffffffff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16" y="-30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414270"/>
            <a:ext cx="25234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সীমাবদ্ধতাসমূহ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4572000"/>
            <a:ext cx="9010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পরমাণুর বর্ণালি গঠণের কোনো সূষ্ঠু ব্যাখ্যা এ মডেল দিতে পারে না ।</a:t>
            </a:r>
            <a:endParaRPr lang="en-US" sz="3200" dirty="0"/>
          </a:p>
        </p:txBody>
      </p:sp>
      <p:pic>
        <p:nvPicPr>
          <p:cNvPr id="7170" name="Picture 2" descr="http://www.profstelmark.com/_RefFiles/image00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930" y="1030711"/>
            <a:ext cx="3038475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206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32082" y="206514"/>
            <a:ext cx="25234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সীমাবদ্ধতাসমূহ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732" y="4495800"/>
            <a:ext cx="952857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৪। আবর্তনশীল ইলেকট্রনের কক্ষপথের আকার ও আকৃতি সম্বন্ধে কোনো ধারণা এ মডেল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দিতে পারে না।</a:t>
            </a:r>
            <a:endParaRPr lang="en-US" sz="2800" dirty="0"/>
          </a:p>
        </p:txBody>
      </p:sp>
      <p:pic>
        <p:nvPicPr>
          <p:cNvPr id="8193" name="Picture 1" descr="E:\Images\Gif\helium-anim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317" y="10668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398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414270"/>
            <a:ext cx="27366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সীমাবদ্ধতাসমূহঃ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3" name="Picture 3" descr="E:\Images\Gif\Krypt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560" y="1309691"/>
            <a:ext cx="2447925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9732" y="4801673"/>
            <a:ext cx="98652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৫। একাধিক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ইলেকট্রনবিশিষ্ট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পরমাণুতে ইলেকট্রনগুলো কীভাবে পরিভ্রমণ করে তার কোনো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উল্লেখ এ মডেলে নেই।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68492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17032" y="320080"/>
            <a:ext cx="2514600" cy="798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1364228"/>
            <a:ext cx="601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রাদারফোর্ডের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পরমাণু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মডেলের ভিত্তি কী?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066800" y="2336304"/>
            <a:ext cx="808105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রাদারফোর্ডের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পরমাণু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মডেল অনুসারে নিউক্লিয়াস ও ইলেকট্রনের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মধ্যে কোন দুটি বল পরস্পর সমান ও বিপরীত মুখী 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10270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7209" y="2550964"/>
            <a:ext cx="18473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949525" y="2720241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রাদারফোর্ডের পরমাণু মডেলের প্রতিটি প্রস্তাবনা ভালোভাবে বিশ্লেষণ কর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এবং কী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কী সীমাবদ্ধতা পেলে লিখ।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3276600" y="685800"/>
            <a:ext cx="3505200" cy="798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359853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     শিক্ষক </a:t>
            </a:r>
            <a:r>
              <a:rPr lang="bn-BD" dirty="0" smtClean="0"/>
              <a:t>পরিচিতি 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4664" y="3128392"/>
            <a:ext cx="5544616" cy="3024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সামসুর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বি.এস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এম.এস.সি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শিক্ষক-বিজ্ঞান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বকসীগন্জ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রাজিবিয়া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বিদ্যালয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়,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উলিপুর,কুড়িগ্রাম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endParaRPr lang="bn-BD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মোবাইল :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০১৭৩৮৭৭১৮৬৩</a:t>
            </a: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sumonchembrur@gmail.com</a:t>
            </a:r>
            <a:endParaRPr lang="en-US" sz="2400" dirty="0"/>
          </a:p>
          <a:p>
            <a:pPr marL="0" indent="0">
              <a:buNone/>
            </a:pP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7312" y="1328192"/>
            <a:ext cx="4021088" cy="4680520"/>
          </a:xfrm>
        </p:spPr>
        <p:txBody>
          <a:bodyPr>
            <a:normAutofit/>
          </a:bodyPr>
          <a:lstStyle/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pPr marL="0" indent="0">
              <a:buNone/>
            </a:pPr>
            <a:r>
              <a:rPr lang="bn-BD" dirty="0" smtClean="0"/>
              <a:t>শ্রেণিঃনবম </a:t>
            </a:r>
          </a:p>
          <a:p>
            <a:pPr marL="0" indent="0">
              <a:buNone/>
            </a:pPr>
            <a:r>
              <a:rPr lang="bn-BD" dirty="0" smtClean="0"/>
              <a:t>বিষয়ঃরসায়ন </a:t>
            </a:r>
          </a:p>
          <a:p>
            <a:pPr marL="0" indent="0">
              <a:buNone/>
            </a:pPr>
            <a:r>
              <a:rPr lang="bn-BD" dirty="0" smtClean="0"/>
              <a:t>অধ্যায়ঃ৩য় </a:t>
            </a:r>
          </a:p>
        </p:txBody>
      </p:sp>
    </p:spTree>
  </p:cSld>
  <p:clrMapOvr>
    <a:masterClrMapping/>
  </p:clrMapOvr>
  <p:transition>
    <p:wheel spokes="3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6000" b="-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419100" y="1267583"/>
            <a:ext cx="9387840" cy="38500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s-IN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>
                  <a:blip r:embed="rId5"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NikoshBAN"/>
                <a:cs typeface="NikoshBAN"/>
              </a:rPr>
              <a:t>ধন্যবাদ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blipFill>
                <a:blip r:embed="rId5"/>
                <a:tile tx="0" ty="0" sx="100000" sy="100000" flip="none" algn="tl"/>
              </a:blip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NikoshBAN"/>
              <a:cs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964682699"/>
      </p:ext>
    </p:extLst>
  </p:cSld>
  <p:clrMapOvr>
    <a:masterClrMapping/>
  </p:clrMapOvr>
  <p:transition>
    <p:wedg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897723" y="524359"/>
            <a:ext cx="806958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A6DFF8"/>
                    </a:gs>
                    <a:gs pos="100000">
                      <a:srgbClr val="A6C3E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9pPr>
          </a:lstStyle>
          <a:p>
            <a:pPr eaLnBrk="1" hangingPunct="1"/>
            <a:r>
              <a:rPr lang="bn-BD" sz="5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পদার্থকে ভাঙলে </a:t>
            </a:r>
            <a:r>
              <a:rPr lang="bn-IN" sz="5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কী </a:t>
            </a:r>
            <a:r>
              <a:rPr lang="bn-BD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পাওয়া যায়?</a:t>
            </a:r>
            <a:endParaRPr lang="en-US" sz="5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760220" y="2080221"/>
            <a:ext cx="1257300" cy="1367579"/>
            <a:chOff x="720" y="1536"/>
            <a:chExt cx="720" cy="923"/>
          </a:xfrm>
        </p:grpSpPr>
        <p:sp>
          <p:nvSpPr>
            <p:cNvPr id="5" name="Oval 11"/>
            <p:cNvSpPr>
              <a:spLocks noChangeArrowheads="1"/>
            </p:cNvSpPr>
            <p:nvPr/>
          </p:nvSpPr>
          <p:spPr bwMode="auto">
            <a:xfrm>
              <a:off x="816" y="1536"/>
              <a:ext cx="480" cy="48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4000" dirty="0">
                  <a:latin typeface="NikoshBAN" pitchFamily="2" charset="0"/>
                  <a:cs typeface="NikoshBAN" pitchFamily="2" charset="0"/>
                </a:rPr>
                <a:t>H</a:t>
              </a:r>
            </a:p>
          </p:txBody>
        </p:sp>
        <p:sp>
          <p:nvSpPr>
            <p:cNvPr id="6" name="Text Box 28"/>
            <p:cNvSpPr txBox="1">
              <a:spLocks noChangeArrowheads="1"/>
            </p:cNvSpPr>
            <p:nvPr/>
          </p:nvSpPr>
          <p:spPr bwMode="auto">
            <a:xfrm>
              <a:off x="720" y="2064"/>
              <a:ext cx="720" cy="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NikoshLightBAN" pitchFamily="2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NikoshLightBAN" pitchFamily="2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NikoshLightBAN" pitchFamily="2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NikoshLightBAN" pitchFamily="2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NikoshLightBAN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NikoshLightBAN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NikoshLightBAN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NikoshLightBAN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NikoshLightBAN" pitchFamily="2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পরমানু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5897087" y="1920241"/>
            <a:ext cx="3787616" cy="2385483"/>
            <a:chOff x="3425" y="1414"/>
            <a:chExt cx="2169" cy="1610"/>
          </a:xfrm>
        </p:grpSpPr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3425" y="1414"/>
              <a:ext cx="2169" cy="1610"/>
              <a:chOff x="3425" y="1414"/>
              <a:chExt cx="2169" cy="1610"/>
            </a:xfrm>
          </p:grpSpPr>
          <p:sp>
            <p:nvSpPr>
              <p:cNvPr id="10" name="Oval 19"/>
              <p:cNvSpPr>
                <a:spLocks noChangeArrowheads="1"/>
              </p:cNvSpPr>
              <p:nvPr/>
            </p:nvSpPr>
            <p:spPr bwMode="auto">
              <a:xfrm>
                <a:off x="4250" y="1728"/>
                <a:ext cx="480" cy="471"/>
              </a:xfrm>
              <a:prstGeom prst="ellipse">
                <a:avLst/>
              </a:prstGeom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N</a:t>
                </a:r>
              </a:p>
            </p:txBody>
          </p:sp>
          <p:sp>
            <p:nvSpPr>
              <p:cNvPr id="11" name="Oval 20"/>
              <p:cNvSpPr>
                <a:spLocks noChangeArrowheads="1"/>
              </p:cNvSpPr>
              <p:nvPr/>
            </p:nvSpPr>
            <p:spPr bwMode="auto">
              <a:xfrm>
                <a:off x="3425" y="1440"/>
                <a:ext cx="480" cy="47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4000">
                    <a:latin typeface="NikoshBAN" pitchFamily="2" charset="0"/>
                    <a:cs typeface="NikoshBAN" pitchFamily="2" charset="0"/>
                  </a:rPr>
                  <a:t>H</a:t>
                </a:r>
              </a:p>
            </p:txBody>
          </p:sp>
          <p:sp>
            <p:nvSpPr>
              <p:cNvPr id="12" name="Oval 21"/>
              <p:cNvSpPr>
                <a:spLocks noChangeArrowheads="1"/>
              </p:cNvSpPr>
              <p:nvPr/>
            </p:nvSpPr>
            <p:spPr bwMode="auto">
              <a:xfrm>
                <a:off x="5114" y="1414"/>
                <a:ext cx="480" cy="47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H</a:t>
                </a:r>
              </a:p>
            </p:txBody>
          </p:sp>
          <p:sp>
            <p:nvSpPr>
              <p:cNvPr id="13" name="Oval 22"/>
              <p:cNvSpPr>
                <a:spLocks noChangeArrowheads="1"/>
              </p:cNvSpPr>
              <p:nvPr/>
            </p:nvSpPr>
            <p:spPr bwMode="auto">
              <a:xfrm>
                <a:off x="4250" y="2553"/>
                <a:ext cx="480" cy="47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4000">
                    <a:latin typeface="NikoshBAN" pitchFamily="2" charset="0"/>
                    <a:cs typeface="NikoshBAN" pitchFamily="2" charset="0"/>
                  </a:rPr>
                  <a:t>H</a:t>
                </a:r>
              </a:p>
            </p:txBody>
          </p:sp>
          <p:sp>
            <p:nvSpPr>
              <p:cNvPr id="14" name="Line 23"/>
              <p:cNvSpPr>
                <a:spLocks noChangeShapeType="1"/>
              </p:cNvSpPr>
              <p:nvPr/>
            </p:nvSpPr>
            <p:spPr bwMode="auto">
              <a:xfrm>
                <a:off x="3888" y="1731"/>
                <a:ext cx="384" cy="14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4"/>
              <p:cNvSpPr>
                <a:spLocks noChangeShapeType="1"/>
              </p:cNvSpPr>
              <p:nvPr/>
            </p:nvSpPr>
            <p:spPr bwMode="auto">
              <a:xfrm flipH="1">
                <a:off x="4704" y="1779"/>
                <a:ext cx="480" cy="14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5"/>
              <p:cNvSpPr>
                <a:spLocks noChangeShapeType="1"/>
              </p:cNvSpPr>
              <p:nvPr/>
            </p:nvSpPr>
            <p:spPr bwMode="auto">
              <a:xfrm>
                <a:off x="4512" y="2214"/>
                <a:ext cx="1" cy="33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 Box 30"/>
            <p:cNvSpPr txBox="1">
              <a:spLocks noChangeArrowheads="1"/>
            </p:cNvSpPr>
            <p:nvPr/>
          </p:nvSpPr>
          <p:spPr bwMode="auto">
            <a:xfrm>
              <a:off x="4704" y="2208"/>
              <a:ext cx="816" cy="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NikoshLightBAN" pitchFamily="2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NikoshLightBAN" pitchFamily="2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NikoshLightBAN" pitchFamily="2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NikoshLightBAN" pitchFamily="2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NikoshLightBAN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NikoshLightBAN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NikoshLightBAN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NikoshLightBAN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NikoshLightBAN" pitchFamily="2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bn-BD" sz="3200">
                  <a:latin typeface="NikoshBAN" pitchFamily="2" charset="0"/>
                  <a:cs typeface="NikoshBAN" pitchFamily="2" charset="0"/>
                </a:rPr>
                <a:t>অনু</a:t>
              </a:r>
              <a:endParaRPr lang="en-US" sz="320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8" name="Picture 2" descr="http://ts4.mm.bing.net/th?id=HN.608007528138083795&amp;pid=15.1&amp;H=160&amp;W=16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000" y="3681942"/>
            <a:ext cx="2321969" cy="215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558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762000" y="1357745"/>
            <a:ext cx="9121140" cy="419608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n-BD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pPr>
              <a:buFont typeface="Arial" pitchFamily="34" charset="0"/>
              <a:buNone/>
            </a:pPr>
            <a:r>
              <a:rPr lang="bn-BD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ক)</a:t>
            </a:r>
            <a:r>
              <a:rPr lang="bn-IN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পরমাণুর গঠন বর্ণনা করতে </a:t>
            </a:r>
            <a:r>
              <a:rPr lang="bn-BD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</a:p>
          <a:p>
            <a:pPr>
              <a:buFont typeface="Arial" pitchFamily="34" charset="0"/>
              <a:buNone/>
            </a:pPr>
            <a:r>
              <a:rPr lang="bn-BD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খ)</a:t>
            </a:r>
            <a:r>
              <a:rPr lang="bn-IN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রাদারফোর্ডের পরমাণু মডেলের প্রস্তাবনাগুলো ব্যাখ্যা</a:t>
            </a:r>
            <a:r>
              <a:rPr lang="en-S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করতে পারবে।</a:t>
            </a:r>
            <a:r>
              <a:rPr lang="bn-IN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Arial" pitchFamily="34" charset="0"/>
              <a:buNone/>
            </a:pPr>
            <a:r>
              <a:rPr lang="bn-IN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গ)</a:t>
            </a:r>
            <a:r>
              <a:rPr lang="bn-BD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bn-IN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মডেলের সীমাবদ্ধতা </a:t>
            </a:r>
            <a:r>
              <a:rPr lang="en-US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bn-IN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9071" y="331987"/>
            <a:ext cx="2342308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6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60906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0591" y="568961"/>
            <a:ext cx="30364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IN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রমাণুর মডেল</a:t>
            </a:r>
            <a:endParaRPr lang="en-US" sz="48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594" y="1434755"/>
            <a:ext cx="4707125" cy="3062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79919" y="4686136"/>
            <a:ext cx="43524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রাদারফোর্ডের </a:t>
            </a:r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IN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রমাণুর মডেল</a:t>
            </a:r>
          </a:p>
          <a:p>
            <a:r>
              <a:rPr lang="bn-IN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sz="3600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27" y="1434754"/>
            <a:ext cx="3712845" cy="3062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6621" y="4748101"/>
            <a:ext cx="16097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সৌর মডেল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274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Images\SCIENTIST\Rutherford P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952" y="759526"/>
            <a:ext cx="4012329" cy="423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77072" y="5144616"/>
            <a:ext cx="24201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রাদারফোর্ড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01213727"/>
      </p:ext>
    </p:extLst>
  </p:cSld>
  <p:clrMapOvr>
    <a:masterClrMapping/>
  </p:clrMapOvr>
  <p:transition>
    <p:wedge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53011" y="5224965"/>
            <a:ext cx="411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রাদারফোর্ডের পরমাণুর মডেল। </a:t>
            </a:r>
            <a:endParaRPr lang="en-US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62000"/>
            <a:ext cx="5093624" cy="4025184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52425" y="923925"/>
            <a:ext cx="3686175" cy="3571875"/>
            <a:chOff x="352425" y="923925"/>
            <a:chExt cx="3686175" cy="357187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425" y="923925"/>
              <a:ext cx="3686175" cy="3571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2048211" y="2501184"/>
              <a:ext cx="609600" cy="609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 smtClean="0">
                  <a:solidFill>
                    <a:schemeClr val="tx1"/>
                  </a:solidFill>
                </a:rPr>
                <a:t>+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3208047" y="1447800"/>
            <a:ext cx="6096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-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698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Images\Science\the-rutherford-atomic-mod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29" y="2873739"/>
            <a:ext cx="4023360" cy="320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562600" y="2718614"/>
            <a:ext cx="3733803" cy="3429638"/>
            <a:chOff x="215983" y="2805251"/>
            <a:chExt cx="3733803" cy="342963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983" y="2873739"/>
              <a:ext cx="3727364" cy="3103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81000" y="2805251"/>
              <a:ext cx="13484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8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ysClr val="windowText" lastClr="000000">
                      <a:alpha val="95000"/>
                    </a:sys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নিউক্লিয়াস</a:t>
              </a:r>
              <a:endParaRPr lang="en-US" sz="28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756830" y="5711669"/>
              <a:ext cx="11929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8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ysClr val="windowText" lastClr="000000">
                      <a:alpha val="95000"/>
                    </a:sys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ইলেকট্রন</a:t>
              </a:r>
              <a:endParaRPr lang="en-US" sz="2800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391928" y="457200"/>
            <a:ext cx="951407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প্রস্তাবনা-১</a:t>
            </a:r>
          </a:p>
          <a:p>
            <a:pPr algn="just"/>
            <a:r>
              <a:rPr lang="bn-IN" sz="3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পরমাণুর </a:t>
            </a:r>
            <a:r>
              <a:rPr lang="bn-IN" sz="3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কেন্দ্রস্থলে একটি ধনাত্মক আধানবিশিষ্ট ভারী বস্তু বিদ্যমান। এই ভারী বস্তুই পরমাণুর কেন্দ্র বা </a:t>
            </a:r>
            <a:r>
              <a:rPr lang="bn-IN" sz="32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নিউক্লিয়াস । </a:t>
            </a:r>
            <a:r>
              <a:rPr lang="bn-IN" sz="3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নিউক্লিয়াসে পরমাণুর সমস্ত ধনাত্মক আধান ও প্রায় সমস্ত ভর </a:t>
            </a:r>
            <a:r>
              <a:rPr lang="bn-IN" sz="3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কেন্দ্রীভূত</a:t>
            </a:r>
            <a:r>
              <a:rPr lang="en-US" sz="3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23744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510130" y="1295400"/>
            <a:ext cx="3728870" cy="3059349"/>
          </a:xfrm>
          <a:prstGeom prst="ellipse">
            <a:avLst/>
          </a:prstGeom>
          <a:noFill/>
          <a:ln w="12700"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191000" y="1828800"/>
            <a:ext cx="2251067" cy="1846886"/>
          </a:xfrm>
          <a:prstGeom prst="ellipse">
            <a:avLst/>
          </a:prstGeom>
          <a:noFill/>
          <a:ln w="12700"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Nuclu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615" y="286907"/>
            <a:ext cx="5345370" cy="4550583"/>
          </a:xfrm>
          <a:prstGeom prst="rect">
            <a:avLst/>
          </a:prstGeom>
        </p:spPr>
      </p:pic>
      <p:pic>
        <p:nvPicPr>
          <p:cNvPr id="6" name="Picture 5" descr="Copy of Helium_atom_QM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872" y="2206330"/>
            <a:ext cx="1261389" cy="10702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Oval 6"/>
          <p:cNvSpPr/>
          <p:nvPr/>
        </p:nvSpPr>
        <p:spPr>
          <a:xfrm flipH="1">
            <a:off x="3298582" y="2398772"/>
            <a:ext cx="398383" cy="326853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H="1">
            <a:off x="4088639" y="2835490"/>
            <a:ext cx="398383" cy="326853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6093693" y="2998917"/>
            <a:ext cx="398383" cy="326853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H="1">
            <a:off x="6910363" y="3008226"/>
            <a:ext cx="398383" cy="326853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 flipH="1">
            <a:off x="5080998" y="1242698"/>
            <a:ext cx="398383" cy="326853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H="1">
            <a:off x="4953795" y="4267200"/>
            <a:ext cx="398383" cy="326853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948269" y="2496877"/>
            <a:ext cx="531112" cy="392175"/>
            <a:chOff x="685800" y="5715057"/>
            <a:chExt cx="507937" cy="457143"/>
          </a:xfrm>
        </p:grpSpPr>
        <p:pic>
          <p:nvPicPr>
            <p:cNvPr id="14" name="Picture 13" descr="Proto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5800" y="5715057"/>
              <a:ext cx="507937" cy="457143"/>
            </a:xfrm>
            <a:prstGeom prst="rect">
              <a:avLst/>
            </a:prstGeom>
          </p:spPr>
        </p:pic>
        <p:sp>
          <p:nvSpPr>
            <p:cNvPr id="15" name="Plus 14"/>
            <p:cNvSpPr/>
            <p:nvPr/>
          </p:nvSpPr>
          <p:spPr>
            <a:xfrm>
              <a:off x="762000" y="5791200"/>
              <a:ext cx="304800" cy="30480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 descr="Neutr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8655" y="2669872"/>
            <a:ext cx="584222" cy="439373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207984" y="2952020"/>
            <a:ext cx="2253598" cy="1447331"/>
            <a:chOff x="4519864" y="3729789"/>
            <a:chExt cx="2692249" cy="1946194"/>
          </a:xfrm>
        </p:grpSpPr>
        <p:cxnSp>
          <p:nvCxnSpPr>
            <p:cNvPr id="18" name="Straight Arrow Connector 17"/>
            <p:cNvCxnSpPr/>
            <p:nvPr/>
          </p:nvCxnSpPr>
          <p:spPr>
            <a:xfrm flipH="1" flipV="1">
              <a:off x="4519864" y="3729789"/>
              <a:ext cx="1880936" cy="1375612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346199" y="5049438"/>
              <a:ext cx="865914" cy="62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প্রোটন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509300" y="2424104"/>
            <a:ext cx="3177500" cy="537501"/>
            <a:chOff x="4724400" y="2895600"/>
            <a:chExt cx="3364061" cy="626545"/>
          </a:xfrm>
        </p:grpSpPr>
        <p:cxnSp>
          <p:nvCxnSpPr>
            <p:cNvPr id="21" name="Straight Arrow Connector 20"/>
            <p:cNvCxnSpPr/>
            <p:nvPr/>
          </p:nvCxnSpPr>
          <p:spPr>
            <a:xfrm rot="10800000" flipV="1">
              <a:off x="4724400" y="3048000"/>
              <a:ext cx="2527450" cy="381000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162800" y="2895600"/>
              <a:ext cx="925661" cy="62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নিউট্রন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252290" y="1516690"/>
            <a:ext cx="2942392" cy="1482227"/>
            <a:chOff x="5427034" y="1625025"/>
            <a:chExt cx="2814003" cy="1727775"/>
          </a:xfrm>
        </p:grpSpPr>
        <p:cxnSp>
          <p:nvCxnSpPr>
            <p:cNvPr id="24" name="Straight Arrow Connector 23"/>
            <p:cNvCxnSpPr/>
            <p:nvPr/>
          </p:nvCxnSpPr>
          <p:spPr>
            <a:xfrm rot="10800000" flipV="1">
              <a:off x="5427034" y="2133600"/>
              <a:ext cx="1430966" cy="12192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518245" y="1625025"/>
              <a:ext cx="1722792" cy="62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ইলেকট্রন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(e</a:t>
              </a:r>
              <a:r>
                <a:rPr lang="en-US" sz="3200" baseline="30000" dirty="0" smtClean="0">
                  <a:latin typeface="Arial" pitchFamily="34" charset="0"/>
                  <a:cs typeface="Arial" pitchFamily="34" charset="0"/>
                </a:rPr>
                <a:t>-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)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246014" y="640313"/>
            <a:ext cx="2937719" cy="1547598"/>
            <a:chOff x="5105400" y="939225"/>
            <a:chExt cx="2809534" cy="1803975"/>
          </a:xfrm>
        </p:grpSpPr>
        <p:sp>
          <p:nvSpPr>
            <p:cNvPr id="27" name="TextBox 26"/>
            <p:cNvSpPr txBox="1"/>
            <p:nvPr/>
          </p:nvSpPr>
          <p:spPr>
            <a:xfrm>
              <a:off x="5562600" y="939225"/>
              <a:ext cx="2352334" cy="62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অনুমোদিত কক্ষপথ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5400000">
              <a:off x="5105400" y="1447800"/>
              <a:ext cx="1295400" cy="1295400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2641595" y="3129280"/>
            <a:ext cx="2110739" cy="1301346"/>
            <a:chOff x="990600" y="3886200"/>
            <a:chExt cx="2819400" cy="1998145"/>
          </a:xfrm>
        </p:grpSpPr>
        <p:sp>
          <p:nvSpPr>
            <p:cNvPr id="30" name="TextBox 29"/>
            <p:cNvSpPr txBox="1"/>
            <p:nvPr/>
          </p:nvSpPr>
          <p:spPr>
            <a:xfrm>
              <a:off x="990600" y="5257800"/>
              <a:ext cx="1348271" cy="62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নিউক্লিয়াস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2209800" y="3886200"/>
              <a:ext cx="1600200" cy="1447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1924956" y="76200"/>
            <a:ext cx="66094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পরমাণুতে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কণিকাসমূহের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25652" y="4837729"/>
            <a:ext cx="93232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প্রস্তাবনা-২</a:t>
            </a:r>
          </a:p>
          <a:p>
            <a:r>
              <a:rPr lang="bn-IN" sz="2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পরমাণু </a:t>
            </a:r>
            <a:r>
              <a:rPr lang="bn-IN" sz="2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বিদ্যুৎ নিরপেক্ষ</a:t>
            </a:r>
            <a:r>
              <a:rPr lang="bn-IN" sz="28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নিউক্লিয়াসের ধনাত্মক আধানযুক্ত প্রোটন সংখ্যার সমান ঋণাত্মক আধানযুক্ত ইলেকট্রন পরমাণুর নিউক্লিয়াসকে পরিবেষ্টন করে রাখে।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671120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594 -0.06275 C 0.02573 0.02753 -0.02194 0.11185 -0.08523 0.12326 C -0.15104 0.1369 -0.21102 0.07291 -0.2208 -0.01811 C -0.23059 -0.10913 -0.18592 -0.19246 -0.12026 -0.20511 C -0.05587 -0.21726 0.00505 -0.15228 0.01594 -0.06275 Z " pathEditMode="fixed" rAng="4915574" ptsTypes="fffff">
                                      <p:cBhvr>
                                        <p:cTn id="13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37" y="2207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741 -0.01537 C -0.00805 -0.10094 0.0442 -0.17088 0.10859 -0.17014 C 0.17314 -0.17088 0.22507 -0.10094 0.22491 -0.01537 C 0.22523 0.07044 0.17314 0.14013 0.10843 0.13939 C 0.04435 0.14013 -0.00805 0.07044 -0.00741 -0.01537 Z " pathEditMode="fixed" rAng="16200000" ptsTypes="fffff">
                                      <p:cBhvr>
                                        <p:cTn id="13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0" y="0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94949E-6 -0.04018 C 4.94949E-6 0.1059 -0.0786 0.22519 -0.17472 0.22519 C -0.27084 0.22519 -0.34849 0.1059 -0.34849 -0.04018 C -0.34849 -0.18676 -0.27084 -0.30506 -0.17472 -0.30506 C -0.0786 -0.30506 4.94949E-6 -0.18676 4.94949E-6 -0.04018 Z " pathEditMode="fixed" rAng="5400000" ptsTypes="fffff">
                                      <p:cBhvr>
                                        <p:cTn id="13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24" y="25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757 -0.00769 C 0.03077 -0.12897 0.12752 -0.19643 0.22332 -0.15253 C 0.31991 -0.10913 0.37957 0.02703 0.357 0.15054 C 0.33443 0.27406 0.23879 0.3368 0.1422 0.29315 C 0.04624 0.25 -0.01468 0.11657 0.00757 -0.00769 Z " pathEditMode="fixed" rAng="-4436984" ptsTypes="fffff">
                                      <p:cBhvr>
                                        <p:cTn id="13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3" y="7763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294 -0.01736 C 0.11711 -0.01736 0.20233 0.09673 0.20233 0.23785 C 0.20233 0.37798 0.11711 0.49306 0.01294 0.49306 C -0.0917 0.49306 -0.17646 0.37798 -0.17646 0.23785 C -0.17646 0.09673 -0.0917 -0.01736 0.01294 -0.01736 Z " pathEditMode="fixed" rAng="0" ptsTypes="fffff">
                                      <p:cBhvr>
                                        <p:cTn id="14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521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563 -0.00074 C -0.08412 -0.00074 -0.16619 -0.11508 -0.16619 -0.25669 C -0.16619 -0.39707 -0.08412 -0.51265 0.01563 -0.51265 C 0.116 -0.51265 0.19729 -0.39707 0.19729 -0.25669 C 0.19729 -0.11508 0.116 -0.00074 0.01563 -0.00074 Z " pathEditMode="fixed" rAng="10800000" ptsTypes="fffff">
                                      <p:cBhvr>
                                        <p:cTn id="14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3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1710</TotalTime>
  <Words>374</Words>
  <Application>Microsoft Office PowerPoint</Application>
  <PresentationFormat>Custom</PresentationFormat>
  <Paragraphs>92</Paragraphs>
  <Slides>20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Foundry</vt:lpstr>
      <vt:lpstr>PowerPoint Presentation</vt:lpstr>
      <vt:lpstr>     শিক্ষক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Iqbal high school</dc:creator>
  <cp:lastModifiedBy>Windows User</cp:lastModifiedBy>
  <cp:revision>141</cp:revision>
  <dcterms:created xsi:type="dcterms:W3CDTF">2015-04-10T17:23:56Z</dcterms:created>
  <dcterms:modified xsi:type="dcterms:W3CDTF">2020-12-30T08:41:57Z</dcterms:modified>
</cp:coreProperties>
</file>