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3" r:id="rId6"/>
    <p:sldId id="264" r:id="rId7"/>
    <p:sldId id="274" r:id="rId8"/>
    <p:sldId id="278" r:id="rId9"/>
    <p:sldId id="273" r:id="rId10"/>
    <p:sldId id="277" r:id="rId11"/>
    <p:sldId id="276" r:id="rId12"/>
    <p:sldId id="275" r:id="rId13"/>
    <p:sldId id="27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4AC-17B8-40A2-B973-4F02C961777B}" type="datetimeFigureOut">
              <a:rPr lang="en-US" smtClean="0"/>
              <a:t>30/12/2020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24ACD-28A9-4B75-B8F7-8A30CE02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1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32164" y="3221182"/>
            <a:ext cx="7273636" cy="2057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3964" y="1534390"/>
            <a:ext cx="8839200" cy="5105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H </a:t>
            </a:r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বিক্রিয়কগুলোর মোট বন্ধন শক্তি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800" baseline="-25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-উৎপাদগুলোর মোট বন্ধন শক্তি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800" baseline="-25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বিক্রিয়কগুলোর বন্ধন ভাঙ্গার জন্য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শক্তি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B</a:t>
            </a:r>
            <a:r>
              <a:rPr lang="en-US" sz="4800" baseline="-25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উৎপাদগুলোর বন্ধন তৈরী হতে নির্গত মোট শক্তি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800" baseline="-25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710461" y="1905000"/>
            <a:ext cx="674993" cy="533400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128" y="384940"/>
            <a:ext cx="895003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বন্ধন শক্তি হিসাব করে রাসায়নিক বিক্রিয়ার তাপের পরিবর্তনের হিসাব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4" y="1676400"/>
            <a:ext cx="8991600" cy="4247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/>
            <a:r>
              <a:rPr lang="en-US" sz="5400" b="1" dirty="0" smtClean="0"/>
              <a:t>H</a:t>
            </a:r>
            <a:r>
              <a:rPr lang="en-US" sz="5400" b="1" baseline="-25000" dirty="0" smtClean="0"/>
              <a:t>2</a:t>
            </a:r>
            <a:r>
              <a:rPr lang="bn-BD" sz="5400" b="1" dirty="0" smtClean="0"/>
              <a:t>+ </a:t>
            </a:r>
            <a:r>
              <a:rPr lang="en-US" sz="5400" b="1" dirty="0" smtClean="0"/>
              <a:t>O</a:t>
            </a:r>
            <a:r>
              <a:rPr lang="bn-BD" sz="5400" b="1" baseline="-25000" dirty="0" smtClean="0"/>
              <a:t>2              </a:t>
            </a:r>
            <a:r>
              <a:rPr lang="en-US" sz="5400" b="1" dirty="0" smtClean="0"/>
              <a:t>H</a:t>
            </a:r>
            <a:r>
              <a:rPr lang="en-US" sz="5400" b="1" baseline="-25000" dirty="0" smtClean="0"/>
              <a:t>2</a:t>
            </a:r>
            <a:r>
              <a:rPr lang="en-US" sz="5400" b="1" dirty="0" smtClean="0"/>
              <a:t>O</a:t>
            </a:r>
            <a:r>
              <a:rPr lang="bn-BD" sz="5400" b="1" dirty="0" smtClean="0"/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cs typeface="NikoshBAN" pitchFamily="2" charset="0"/>
              </a:rPr>
              <a:t>H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cs typeface="NikoshBAN" pitchFamily="2" charset="0"/>
              </a:rPr>
              <a:t>H-H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cs typeface="NikoshBAN" pitchFamily="2" charset="0"/>
              </a:rPr>
              <a:t>436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O=O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cs typeface="NikoshBAN" pitchFamily="2" charset="0"/>
              </a:rPr>
              <a:t>498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smtClean="0">
                <a:cs typeface="NikoshBAN" pitchFamily="2" charset="0"/>
              </a:rPr>
              <a:t>O-H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cs typeface="NikoshBAN" pitchFamily="2" charset="0"/>
              </a:rPr>
              <a:t>464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5400" b="1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14600" y="2147455"/>
            <a:ext cx="1143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2438400" y="2635827"/>
            <a:ext cx="457200" cy="533400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86891" y="55417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8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CH</a:t>
            </a:r>
            <a:r>
              <a:rPr lang="bn-BD" sz="3600" baseline="-25000" dirty="0" smtClean="0"/>
              <a:t>4 </a:t>
            </a:r>
            <a:r>
              <a:rPr lang="bn-BD" sz="3600" dirty="0" smtClean="0"/>
              <a:t>+ Cl</a:t>
            </a:r>
            <a:r>
              <a:rPr lang="bn-BD" sz="3600" baseline="-25000" dirty="0" smtClean="0"/>
              <a:t>2              </a:t>
            </a:r>
            <a:r>
              <a:rPr lang="bn-BD" sz="3600" dirty="0" smtClean="0"/>
              <a:t>CH</a:t>
            </a:r>
            <a:r>
              <a:rPr lang="bn-BD" sz="3600" baseline="-25000" dirty="0" smtClean="0"/>
              <a:t>3</a:t>
            </a:r>
            <a:r>
              <a:rPr lang="bn-BD" sz="3600" dirty="0" smtClean="0"/>
              <a:t>Cl + HCl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smtClean="0">
                <a:latin typeface="+mj-lt"/>
                <a:cs typeface="NikoshBAN" pitchFamily="2" charset="0"/>
              </a:rPr>
              <a:t>H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C-H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+mj-lt"/>
                <a:cs typeface="NikoshBAN" pitchFamily="2" charset="0"/>
              </a:rPr>
              <a:t>414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Cl-Cl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244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C-</a:t>
            </a:r>
            <a:r>
              <a:rPr lang="en-US" sz="3600" dirty="0" err="1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Cl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326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H-</a:t>
            </a:r>
            <a:r>
              <a:rPr lang="en-US" sz="3600" dirty="0" err="1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Cl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বন্ধন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+mj-lt"/>
                <a:cs typeface="NikoshBAN" pitchFamily="2" charset="0"/>
              </a:rPr>
              <a:t>431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কিলোজুল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মোল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en-US" sz="3600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5334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1752600" y="838200"/>
            <a:ext cx="228600" cy="381000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3352800"/>
            <a:ext cx="85344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H-C-H  + </a:t>
            </a:r>
            <a:r>
              <a:rPr lang="en-US" sz="4000" b="1" dirty="0" err="1" smtClean="0">
                <a:solidFill>
                  <a:schemeClr val="tx1"/>
                </a:solidFill>
                <a:latin typeface="+mj-lt"/>
              </a:rPr>
              <a:t>Cl-Cl</a:t>
            </a:r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           H-C-</a:t>
            </a:r>
            <a:r>
              <a:rPr lang="en-US" sz="4000" b="1" dirty="0" err="1" smtClean="0">
                <a:solidFill>
                  <a:schemeClr val="tx1"/>
                </a:solidFill>
                <a:latin typeface="+mj-lt"/>
              </a:rPr>
              <a:t>Cl</a:t>
            </a:r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  + H-</a:t>
            </a:r>
            <a:r>
              <a:rPr lang="en-US" sz="4000" b="1" dirty="0" err="1" smtClean="0">
                <a:solidFill>
                  <a:schemeClr val="tx1"/>
                </a:solidFill>
                <a:latin typeface="+mj-lt"/>
              </a:rPr>
              <a:t>Cl</a:t>
            </a:r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83905" y="4959928"/>
            <a:ext cx="990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43000" y="4343400"/>
            <a:ext cx="0" cy="3517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75138" y="3690610"/>
            <a:ext cx="5357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H</a:t>
            </a:r>
            <a:endParaRPr lang="en-US" sz="2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22218" y="5181600"/>
            <a:ext cx="0" cy="327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54356" y="5343858"/>
            <a:ext cx="5357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prstClr val="black"/>
                </a:solidFill>
              </a:rPr>
              <a:t>H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019800" y="4466511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19800" y="5192804"/>
            <a:ext cx="0" cy="3272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357037" y="316739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51938" y="3811369"/>
            <a:ext cx="5357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prstClr val="black"/>
                </a:solidFill>
              </a:rPr>
              <a:t>H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51938" y="5378816"/>
            <a:ext cx="5357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prstClr val="black"/>
                </a:solidFill>
              </a:rPr>
              <a:t>H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5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6" grpId="0"/>
      <p:bldP spid="23" grpId="0"/>
      <p:bldP spid="24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800356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414319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গ্লুকোজে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মেশালে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ঠাণ্ডা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32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00200" y="1981200"/>
            <a:ext cx="6366164" cy="218555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99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99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99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4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4731" y="636657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514600" y="990600"/>
            <a:ext cx="4530436" cy="5410201"/>
          </a:xfrm>
          <a:prstGeom prst="flowChartAlternateProcess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সামসুর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বি.এস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এম.এস.সি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শিক্ষক-বিজ্ঞান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বকসীগন্জ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রাজিবিয়া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বিদ্যালয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়,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উলিপুর,কুড়িগ্রাম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০১৭৩৮৭৭১৮৬৩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sumonchembrur@gmail.com</a:t>
            </a:r>
            <a:endParaRPr lang="en-US" sz="24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0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304800" y="1413163"/>
            <a:ext cx="8001000" cy="415498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: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১০ম। </a:t>
            </a:r>
          </a:p>
          <a:p>
            <a:pPr marL="0" indent="0">
              <a:buFont typeface="Wingdings 2"/>
              <a:buNone/>
            </a:pP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: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রসায়ন। </a:t>
            </a:r>
          </a:p>
          <a:p>
            <a:pPr marL="0" indent="0">
              <a:buFont typeface="Wingdings 2"/>
              <a:buNone/>
            </a:pP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     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৮ম, রসায়ন ও শক্তি।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0" y="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527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964526"/>
            <a:ext cx="8839200" cy="57150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 বিক্রিয়ায় তাপের পরিবর্ত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নের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96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0782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6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066800"/>
            <a:ext cx="8839200" cy="5638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romanLcPeriod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তাপোৎপাদী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তাপহারী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romanLcPeriod"/>
            </a:pP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বিক্রিয়ায়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তা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914400" indent="-914400">
              <a:buFont typeface="+mj-lt"/>
              <a:buAutoNum type="romanLcPeriod"/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বন্ধন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4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0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3855"/>
            <a:ext cx="662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বিক্রিয়াগুলো ভাল করে লক্ষ্য কর </a:t>
            </a:r>
            <a:endParaRPr lang="en-US" sz="4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" y="953855"/>
            <a:ext cx="8877300" cy="163694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solidFill>
                  <a:prstClr val="black"/>
                </a:solidFill>
              </a:rPr>
              <a:t>CaO + H</a:t>
            </a:r>
            <a:r>
              <a:rPr lang="bn-BD" sz="3200" b="1" baseline="-25000" dirty="0" smtClean="0">
                <a:solidFill>
                  <a:prstClr val="black"/>
                </a:solidFill>
              </a:rPr>
              <a:t>2</a:t>
            </a:r>
            <a:r>
              <a:rPr lang="bn-BD" sz="3200" b="1" dirty="0" smtClean="0">
                <a:solidFill>
                  <a:prstClr val="black"/>
                </a:solidFill>
              </a:rPr>
              <a:t>O       Ca(OH)</a:t>
            </a:r>
            <a:r>
              <a:rPr lang="bn-BD" sz="3200" b="1" baseline="-25000" dirty="0" smtClean="0">
                <a:solidFill>
                  <a:prstClr val="black"/>
                </a:solidFill>
              </a:rPr>
              <a:t>2        </a:t>
            </a:r>
            <a:r>
              <a:rPr lang="bn-BD" sz="3200" b="1" dirty="0" smtClean="0">
                <a:solidFill>
                  <a:prstClr val="black"/>
                </a:solidFill>
              </a:rPr>
              <a:t>H=-63.95 KJ/mol </a:t>
            </a:r>
            <a:r>
              <a:rPr lang="bn-BD" sz="3200" b="1" baseline="-25000" dirty="0" smtClean="0">
                <a:solidFill>
                  <a:prstClr val="black"/>
                </a:solidFill>
              </a:rPr>
              <a:t>           </a:t>
            </a:r>
            <a:endParaRPr lang="en-US" sz="3200" b="1" baseline="-25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46167" y="1820314"/>
            <a:ext cx="685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4701679" y="1597539"/>
            <a:ext cx="344424" cy="349576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905" y="3553691"/>
            <a:ext cx="88773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prstClr val="black"/>
                </a:solidFill>
              </a:rPr>
              <a:t>CaCO</a:t>
            </a:r>
            <a:r>
              <a:rPr lang="bn-BD" sz="4000" b="1" baseline="-25000" dirty="0" smtClean="0">
                <a:solidFill>
                  <a:prstClr val="black"/>
                </a:solidFill>
              </a:rPr>
              <a:t>3         </a:t>
            </a:r>
            <a:r>
              <a:rPr lang="bn-BD" sz="4000" b="1" dirty="0" smtClean="0">
                <a:solidFill>
                  <a:prstClr val="black"/>
                </a:solidFill>
              </a:rPr>
              <a:t>CaO</a:t>
            </a:r>
            <a:r>
              <a:rPr lang="bn-BD" sz="4000" b="1" dirty="0">
                <a:solidFill>
                  <a:prstClr val="black"/>
                </a:solidFill>
              </a:rPr>
              <a:t>+ </a:t>
            </a:r>
            <a:r>
              <a:rPr lang="bn-BD" sz="4000" b="1" dirty="0" smtClean="0">
                <a:solidFill>
                  <a:prstClr val="black"/>
                </a:solidFill>
              </a:rPr>
              <a:t>CO</a:t>
            </a:r>
            <a:r>
              <a:rPr lang="bn-BD" sz="4000" b="1" baseline="-25000" dirty="0" smtClean="0">
                <a:solidFill>
                  <a:prstClr val="black"/>
                </a:solidFill>
              </a:rPr>
              <a:t>2     </a:t>
            </a:r>
            <a:r>
              <a:rPr lang="bn-BD" sz="3600" b="1" dirty="0" smtClean="0">
                <a:solidFill>
                  <a:prstClr val="black"/>
                </a:solidFill>
              </a:rPr>
              <a:t>H=+176.8 KJ/mol  </a:t>
            </a:r>
            <a:endParaRPr lang="en-US" sz="4000" b="1" baseline="-25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2743200"/>
            <a:ext cx="31242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তাপোৎপাদী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674667" y="4353791"/>
            <a:ext cx="5715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4792010" y="4201391"/>
            <a:ext cx="263791" cy="304800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55768" y="5334000"/>
            <a:ext cx="2935432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তাপহারী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9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0870" y="3244334"/>
            <a:ext cx="61622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 algn="ctr">
              <a:buFont typeface="Wingdings" pitchFamily="2" charset="2"/>
              <a:buChar char="v"/>
            </a:pP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তাপোৎপাদী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8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76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রাসায়নিক বিক্রিয়ায় তাপের পরিবর্তন     H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দুইভাবে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হিসাব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6885708" y="269068"/>
            <a:ext cx="381000" cy="384721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1752600"/>
            <a:ext cx="9067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উৎপাদসমূহের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বিক্রিয়কসমূহের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H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946495"/>
            <a:ext cx="433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3886200"/>
            <a:ext cx="8763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যদি বন্ধন শক্তি ব্যবহার করা হয় তবে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বিক্রিয়কসমূহের মোট বন্ধন শক্তি থেকে উৎপাদসমূহের মোট বন্ধন শক্তি বাদ দিয়ে     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H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এর মান হিসাব করা হয়।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18383"/>
            <a:ext cx="4333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02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690</TotalTime>
  <Words>320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Ringku Chakrabarty</dc:creator>
  <cp:lastModifiedBy>Windows User</cp:lastModifiedBy>
  <cp:revision>80</cp:revision>
  <dcterms:created xsi:type="dcterms:W3CDTF">2006-08-16T00:00:00Z</dcterms:created>
  <dcterms:modified xsi:type="dcterms:W3CDTF">2020-12-30T07:38:30Z</dcterms:modified>
</cp:coreProperties>
</file>