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4191000"/>
            <a:ext cx="89916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Welcome Everybody</a:t>
            </a:r>
            <a:endPar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4" name="Rounded Rectangle 3"/>
          <p:cNvSpPr/>
          <p:nvPr/>
        </p:nvSpPr>
        <p:spPr>
          <a:xfrm>
            <a:off x="304800" y="381000"/>
            <a:ext cx="8305800" cy="37338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152400"/>
            <a:ext cx="2362200" cy="236220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657600" y="152400"/>
            <a:ext cx="2362200" cy="24384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7200" y="2743200"/>
            <a:ext cx="2438400" cy="23622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7000" y="152400"/>
            <a:ext cx="2362200" cy="2438400"/>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743200"/>
            <a:ext cx="2362200" cy="23622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53200" y="2667000"/>
            <a:ext cx="2362200" cy="2286000"/>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 y="5562600"/>
            <a:ext cx="89154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itchFamily="18" charset="0"/>
                <a:cs typeface="Times New Roman" pitchFamily="18" charset="0"/>
              </a:rPr>
              <a:t>Rice is our staple food. It is served with variety of vegetable, curry, lentil soup, fish &amp; meat.</a:t>
            </a:r>
            <a:endParaRPr lang="en-US" sz="24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0" y="1600200"/>
            <a:ext cx="2438400" cy="220980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76600" y="152400"/>
            <a:ext cx="2438400" cy="22098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00800" y="1447800"/>
            <a:ext cx="2438400" cy="22098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2971800"/>
            <a:ext cx="2438400" cy="22098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5410200"/>
            <a:ext cx="8763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Fish is the main source of protain. Fishes are now cultivated in ponds. We have also fresh water fishes in the lakes &amp; rivers.</a:t>
            </a:r>
            <a:endParaRPr lang="en-US" sz="28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 y="304800"/>
            <a:ext cx="2514600" cy="205740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477000" y="2667000"/>
            <a:ext cx="2438400" cy="22098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29000" y="2667000"/>
            <a:ext cx="2438400" cy="22098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 y="2667000"/>
            <a:ext cx="2438400" cy="2209800"/>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152400"/>
            <a:ext cx="2438400" cy="22098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228600"/>
            <a:ext cx="2438400" cy="2209800"/>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5181600"/>
            <a:ext cx="86106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More than 40 types of fishes are common. </a:t>
            </a:r>
            <a:r>
              <a:rPr lang="en-US" sz="2800" dirty="0"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ome Of them are Carp, Rui, Katla, Magur(catfish), Chingri(prawn).</a:t>
            </a:r>
            <a:endParaRPr lang="en-US" sz="28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914400"/>
            <a:ext cx="2895600" cy="28194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105400" y="990600"/>
            <a:ext cx="3048000" cy="2667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4876800"/>
            <a:ext cx="83058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Times New Roman" pitchFamily="18" charset="0"/>
                <a:cs typeface="Times New Roman" pitchFamily="18" charset="0"/>
              </a:rPr>
              <a:t>Hilsha &amp; Dried fish also popular among the people of Bangladesh.</a:t>
            </a:r>
            <a:endParaRPr lang="en-US" sz="32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228600"/>
            <a:ext cx="2514600" cy="220980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276600" y="2590800"/>
            <a:ext cx="2438400" cy="22098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 y="2667000"/>
            <a:ext cx="2438400" cy="22098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76600" y="228600"/>
            <a:ext cx="2438400" cy="22098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48400" y="228600"/>
            <a:ext cx="2438400" cy="22098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2667000"/>
            <a:ext cx="2819400" cy="2209800"/>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5181600"/>
            <a:ext cx="8610600" cy="1371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itchFamily="18" charset="0"/>
                <a:cs typeface="Times New Roman" pitchFamily="18" charset="0"/>
              </a:rPr>
              <a:t>Panta Ilish is a traditional platter of panta bhat. It is steamed rice soaked in water and served with a fried hilsa slice, pickles, dried fish, onion &amp; green chilli. It a traditional piatter of Pohela Boishak. </a:t>
            </a:r>
            <a:endParaRPr lang="en-US" sz="24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609600"/>
            <a:ext cx="2438400" cy="22098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200400" y="457200"/>
            <a:ext cx="2438400" cy="22098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172200" y="457200"/>
            <a:ext cx="2438400" cy="22098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2895600"/>
            <a:ext cx="2438400" cy="2209800"/>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0" y="2743200"/>
            <a:ext cx="2438400" cy="220980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5334000"/>
            <a:ext cx="86106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itchFamily="18" charset="0"/>
                <a:cs typeface="Times New Roman" pitchFamily="18" charset="0"/>
              </a:rPr>
              <a:t>Almost all Bangladeshi fond of pitha. It is made from rice flour, suger, molasess &amp; and sometimes milk. Every year different organization arrange pitha festival.</a:t>
            </a:r>
            <a:endParaRPr lang="en-US" sz="24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609600"/>
            <a:ext cx="2438400" cy="22098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91000" y="2895600"/>
            <a:ext cx="2438400" cy="22098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14400" y="3048000"/>
            <a:ext cx="2438400" cy="2209800"/>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52800" y="533400"/>
            <a:ext cx="2438400" cy="22098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48400" y="533400"/>
            <a:ext cx="2438400" cy="2209800"/>
          </a:xfrm>
          <a:prstGeom prst="ellipse">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5486400"/>
            <a:ext cx="8610600"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Times New Roman" pitchFamily="18" charset="0"/>
                <a:cs typeface="Times New Roman" pitchFamily="18" charset="0"/>
              </a:rPr>
              <a:t>Sweets are distributed when there is a good news like birth, wedding &amp; promotion. We have many types of sweets.  Of them Rosgolla, Sondesh, Golapjam, Kalojam &amp; Rosmalai are popular.</a:t>
            </a:r>
            <a:endParaRPr lang="en-US" sz="2400" dirty="0">
              <a:latin typeface="Times New Roman" pitchFamily="18" charset="0"/>
              <a:cs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76200"/>
            <a:ext cx="7239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dirty="0" smtClean="0">
                <a:solidFill>
                  <a:srgbClr val="0070C0"/>
                </a:solidFill>
                <a:latin typeface="Times New Roman" pitchFamily="18" charset="0"/>
                <a:cs typeface="Times New Roman" pitchFamily="18" charset="0"/>
              </a:rPr>
              <a:t>Individual Work</a:t>
            </a:r>
            <a:endParaRPr lang="en-US" sz="4800" b="1" dirty="0">
              <a:solidFill>
                <a:srgbClr val="0070C0"/>
              </a:solidFill>
              <a:latin typeface="Times New Roman" pitchFamily="18" charset="0"/>
              <a:cs typeface="Times New Roman" pitchFamily="18" charset="0"/>
            </a:endParaRPr>
          </a:p>
        </p:txBody>
      </p:sp>
      <p:sp>
        <p:nvSpPr>
          <p:cNvPr id="4" name="TextBox 3"/>
          <p:cNvSpPr txBox="1"/>
          <p:nvPr/>
        </p:nvSpPr>
        <p:spPr>
          <a:xfrm>
            <a:off x="228600" y="914400"/>
            <a:ext cx="8763000" cy="3416320"/>
          </a:xfrm>
          <a:prstGeom prst="rect">
            <a:avLst/>
          </a:prstGeom>
          <a:noFill/>
        </p:spPr>
        <p:txBody>
          <a:bodyPr wrap="square" rtlCol="0">
            <a:spAutoFit/>
          </a:bodyPr>
          <a:lstStyle/>
          <a:p>
            <a:pPr algn="just">
              <a:tabLst>
                <a:tab pos="465138" algn="l"/>
              </a:tabLst>
            </a:pPr>
            <a:r>
              <a:rPr lang="en-US" sz="2400" b="1" dirty="0" smtClean="0">
                <a:latin typeface="Times New Roman" pitchFamily="18" charset="0"/>
                <a:cs typeface="Times New Roman" pitchFamily="18" charset="0"/>
              </a:rPr>
              <a:t>True or false? If false, give the correct </a:t>
            </a:r>
            <a:r>
              <a:rPr lang="en-US" sz="2400" b="1" dirty="0" smtClean="0">
                <a:latin typeface="Times New Roman" pitchFamily="18" charset="0"/>
                <a:cs typeface="Times New Roman" pitchFamily="18" charset="0"/>
              </a:rPr>
              <a:t> information</a:t>
            </a:r>
            <a:r>
              <a:rPr lang="en-US" sz="2400" b="1" dirty="0" smtClean="0">
                <a:latin typeface="Times New Roman" pitchFamily="18" charset="0"/>
                <a:cs typeface="Times New Roman" pitchFamily="18" charset="0"/>
              </a:rPr>
              <a:t>.</a:t>
            </a:r>
          </a:p>
          <a:p>
            <a:pPr algn="just">
              <a:tabLst>
                <a:tab pos="465138" algn="l"/>
              </a:tabLst>
            </a:pPr>
            <a:r>
              <a:rPr lang="en-US" sz="2400" b="1" dirty="0" smtClean="0">
                <a:latin typeface="Times New Roman" pitchFamily="18" charset="0"/>
                <a:cs typeface="Times New Roman" pitchFamily="18" charset="0"/>
              </a:rPr>
              <a:t>1 	Our foods are rich because they have a </a:t>
            </a:r>
            <a:r>
              <a:rPr lang="en-US" sz="2400" b="1" dirty="0" smtClean="0">
                <a:latin typeface="Times New Roman" pitchFamily="18" charset="0"/>
                <a:cs typeface="Times New Roman" pitchFamily="18" charset="0"/>
              </a:rPr>
              <a:t>lot </a:t>
            </a:r>
            <a:r>
              <a:rPr lang="en-US" sz="2400" b="1" dirty="0" smtClean="0">
                <a:latin typeface="Times New Roman" pitchFamily="18" charset="0"/>
                <a:cs typeface="Times New Roman" pitchFamily="18" charset="0"/>
              </a:rPr>
              <a:t>of oil in them.</a:t>
            </a:r>
          </a:p>
          <a:p>
            <a:pPr algn="just">
              <a:tabLst>
                <a:tab pos="465138" algn="l"/>
              </a:tabLst>
            </a:pPr>
            <a:r>
              <a:rPr lang="en-US" sz="2400" b="1" dirty="0" smtClean="0">
                <a:latin typeface="Times New Roman" pitchFamily="18" charset="0"/>
                <a:cs typeface="Times New Roman" pitchFamily="18" charset="0"/>
              </a:rPr>
              <a:t>2 	We get protein mostly from fish.</a:t>
            </a:r>
          </a:p>
          <a:p>
            <a:pPr algn="just">
              <a:tabLst>
                <a:tab pos="465138" algn="l"/>
              </a:tabLst>
            </a:pPr>
            <a:r>
              <a:rPr lang="en-US" sz="2400" b="1" dirty="0" smtClean="0">
                <a:latin typeface="Times New Roman" pitchFamily="18" charset="0"/>
                <a:cs typeface="Times New Roman" pitchFamily="18" charset="0"/>
              </a:rPr>
              <a:t>3 	On Pohela Boishkh the traditional food </a:t>
            </a:r>
            <a:r>
              <a:rPr lang="en-US" sz="2400" b="1" dirty="0" smtClean="0">
                <a:latin typeface="Times New Roman" pitchFamily="18" charset="0"/>
                <a:cs typeface="Times New Roman" pitchFamily="18" charset="0"/>
              </a:rPr>
              <a:t>is </a:t>
            </a:r>
            <a:r>
              <a:rPr lang="en-US" sz="2400" b="1" dirty="0" smtClean="0">
                <a:latin typeface="Times New Roman" pitchFamily="18" charset="0"/>
                <a:cs typeface="Times New Roman" pitchFamily="18" charset="0"/>
              </a:rPr>
              <a:t>steamed rice and fried hilsha.</a:t>
            </a:r>
          </a:p>
          <a:p>
            <a:pPr algn="just">
              <a:tabLst>
                <a:tab pos="465138" algn="l"/>
              </a:tabLst>
            </a:pPr>
            <a:r>
              <a:rPr lang="en-US" sz="2400" b="1" dirty="0" smtClean="0">
                <a:latin typeface="Times New Roman" pitchFamily="18" charset="0"/>
                <a:cs typeface="Times New Roman" pitchFamily="18" charset="0"/>
              </a:rPr>
              <a:t>4 	Pitha Uthsab takes place almost all the </a:t>
            </a:r>
            <a:r>
              <a:rPr lang="en-US" sz="2400" b="1" dirty="0" smtClean="0">
                <a:latin typeface="Times New Roman" pitchFamily="18" charset="0"/>
                <a:cs typeface="Times New Roman" pitchFamily="18" charset="0"/>
              </a:rPr>
              <a:t>year </a:t>
            </a:r>
            <a:r>
              <a:rPr lang="en-US" sz="2400" b="1" dirty="0" smtClean="0">
                <a:latin typeface="Times New Roman" pitchFamily="18" charset="0"/>
                <a:cs typeface="Times New Roman" pitchFamily="18" charset="0"/>
              </a:rPr>
              <a:t>round in Bangladesh.</a:t>
            </a:r>
          </a:p>
          <a:p>
            <a:pPr marL="457200" indent="-457200" algn="just">
              <a:buAutoNum type="arabicPlain" startAt="5"/>
              <a:tabLst>
                <a:tab pos="465138" algn="l"/>
              </a:tabLst>
            </a:pPr>
            <a:r>
              <a:rPr lang="en-US" sz="2400" b="1" dirty="0" smtClean="0">
                <a:latin typeface="Times New Roman" pitchFamily="18" charset="0"/>
                <a:cs typeface="Times New Roman" pitchFamily="18" charset="0"/>
              </a:rPr>
              <a:t>Sweets </a:t>
            </a:r>
            <a:r>
              <a:rPr lang="en-US" sz="2400" b="1" dirty="0" smtClean="0">
                <a:latin typeface="Times New Roman" pitchFamily="18" charset="0"/>
                <a:cs typeface="Times New Roman" pitchFamily="18" charset="0"/>
              </a:rPr>
              <a:t>are not much appreciated by the </a:t>
            </a:r>
            <a:r>
              <a:rPr lang="en-US" sz="2400" b="1" dirty="0" smtClean="0">
                <a:latin typeface="Times New Roman" pitchFamily="18" charset="0"/>
                <a:cs typeface="Times New Roman" pitchFamily="18" charset="0"/>
              </a:rPr>
              <a:t>people </a:t>
            </a:r>
            <a:r>
              <a:rPr lang="en-US" sz="2400" b="1" dirty="0" smtClean="0">
                <a:latin typeface="Times New Roman" pitchFamily="18" charset="0"/>
                <a:cs typeface="Times New Roman" pitchFamily="18" charset="0"/>
              </a:rPr>
              <a:t>of Bangladesh</a:t>
            </a:r>
            <a:r>
              <a:rPr lang="en-US"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TextBox 4"/>
          <p:cNvSpPr txBox="1"/>
          <p:nvPr/>
        </p:nvSpPr>
        <p:spPr>
          <a:xfrm>
            <a:off x="381000" y="4598075"/>
            <a:ext cx="8229600" cy="2031325"/>
          </a:xfrm>
          <a:prstGeom prst="rect">
            <a:avLst/>
          </a:prstGeom>
          <a:noFill/>
        </p:spPr>
        <p:txBody>
          <a:bodyPr wrap="square" rtlCol="0">
            <a:spAutoFit/>
          </a:bodyPr>
          <a:lstStyle/>
          <a:p>
            <a:pPr marL="342900" indent="-342900">
              <a:buAutoNum type="arabicPeriod"/>
            </a:pPr>
            <a:r>
              <a:rPr lang="en-US" b="1" dirty="0" smtClean="0">
                <a:latin typeface="Times New Roman" pitchFamily="18" charset="0"/>
                <a:cs typeface="Times New Roman" pitchFamily="18" charset="0"/>
              </a:rPr>
              <a:t>False,  Correct answer: </a:t>
            </a:r>
            <a:r>
              <a:rPr lang="en-US" b="1" dirty="0" smtClean="0">
                <a:latin typeface="Times New Roman" pitchFamily="18" charset="0"/>
                <a:cs typeface="Times New Roman" pitchFamily="18" charset="0"/>
              </a:rPr>
              <a:t>Our foods are rich because they </a:t>
            </a:r>
            <a:r>
              <a:rPr lang="en-US" b="1" dirty="0" smtClean="0">
                <a:latin typeface="Times New Roman" pitchFamily="18" charset="0"/>
                <a:cs typeface="Times New Roman" pitchFamily="18" charset="0"/>
              </a:rPr>
              <a:t>are varied with uses of many spices.</a:t>
            </a:r>
          </a:p>
          <a:p>
            <a:pPr marL="342900" indent="-342900">
              <a:buAutoNum type="arabicPeriod"/>
            </a:pPr>
            <a:r>
              <a:rPr lang="en-US" b="1" dirty="0" smtClean="0">
                <a:latin typeface="Times New Roman" pitchFamily="18" charset="0"/>
                <a:cs typeface="Times New Roman" pitchFamily="18" charset="0"/>
              </a:rPr>
              <a:t>True</a:t>
            </a:r>
          </a:p>
          <a:p>
            <a:pPr marL="342900" indent="-342900">
              <a:buAutoNum type="arabicPeriod"/>
            </a:pPr>
            <a:r>
              <a:rPr lang="en-US" b="1" dirty="0" smtClean="0">
                <a:latin typeface="Times New Roman" pitchFamily="18" charset="0"/>
                <a:cs typeface="Times New Roman" pitchFamily="18" charset="0"/>
              </a:rPr>
              <a:t>True</a:t>
            </a:r>
          </a:p>
          <a:p>
            <a:pPr marL="342900" indent="-342900">
              <a:buAutoNum type="arabicPeriod"/>
            </a:pPr>
            <a:r>
              <a:rPr lang="en-US" b="1" dirty="0" smtClean="0">
                <a:latin typeface="Times New Roman" pitchFamily="18" charset="0"/>
                <a:cs typeface="Times New Roman" pitchFamily="18" charset="0"/>
              </a:rPr>
              <a:t>False, Correct answer: </a:t>
            </a:r>
            <a:r>
              <a:rPr lang="en-US" b="1" dirty="0" smtClean="0">
                <a:latin typeface="Times New Roman" pitchFamily="18" charset="0"/>
                <a:cs typeface="Times New Roman" pitchFamily="18" charset="0"/>
              </a:rPr>
              <a:t>Pitha Uthsab takes place </a:t>
            </a:r>
            <a:r>
              <a:rPr lang="en-US" b="1" dirty="0" smtClean="0">
                <a:latin typeface="Times New Roman" pitchFamily="18" charset="0"/>
                <a:cs typeface="Times New Roman" pitchFamily="18" charset="0"/>
              </a:rPr>
              <a:t>in winter in </a:t>
            </a:r>
            <a:r>
              <a:rPr lang="en-US" b="1" dirty="0" smtClean="0">
                <a:latin typeface="Times New Roman" pitchFamily="18" charset="0"/>
                <a:cs typeface="Times New Roman" pitchFamily="18" charset="0"/>
              </a:rPr>
              <a:t>Bangladesh</a:t>
            </a:r>
            <a:r>
              <a:rPr lang="en-US" b="1" dirty="0" smtClean="0">
                <a:latin typeface="Times New Roman" pitchFamily="18" charset="0"/>
                <a:cs typeface="Times New Roman" pitchFamily="18" charset="0"/>
              </a:rPr>
              <a:t>.</a:t>
            </a:r>
          </a:p>
          <a:p>
            <a:pPr marL="342900" indent="-342900">
              <a:buAutoNum type="arabicPeriod"/>
            </a:pPr>
            <a:r>
              <a:rPr lang="en-US" b="1" dirty="0" smtClean="0">
                <a:latin typeface="Times New Roman" pitchFamily="18" charset="0"/>
                <a:cs typeface="Times New Roman" pitchFamily="18" charset="0"/>
              </a:rPr>
              <a:t>False, Correct answer: </a:t>
            </a:r>
            <a:r>
              <a:rPr lang="en-US" b="1" dirty="0" smtClean="0">
                <a:latin typeface="Times New Roman" pitchFamily="18" charset="0"/>
                <a:cs typeface="Times New Roman" pitchFamily="18" charset="0"/>
              </a:rPr>
              <a:t>Sweets are </a:t>
            </a:r>
            <a:r>
              <a:rPr lang="en-US" b="1" dirty="0" smtClean="0">
                <a:latin typeface="Times New Roman" pitchFamily="18" charset="0"/>
                <a:cs typeface="Times New Roman" pitchFamily="18" charset="0"/>
              </a:rPr>
              <a:t>much </a:t>
            </a:r>
            <a:r>
              <a:rPr lang="en-US" b="1" dirty="0" smtClean="0">
                <a:latin typeface="Times New Roman" pitchFamily="18" charset="0"/>
                <a:cs typeface="Times New Roman" pitchFamily="18" charset="0"/>
              </a:rPr>
              <a:t>appreciated by the people of Bangladesh.</a:t>
            </a:r>
            <a:endParaRPr lang="en-US" dirty="0">
              <a:latin typeface="Times New Roman" pitchFamily="18" charset="0"/>
              <a:cs typeface="Times New Roman" pitchFamily="18" charset="0"/>
            </a:endParaRPr>
          </a:p>
        </p:txBody>
      </p:sp>
      <p:sp>
        <p:nvSpPr>
          <p:cNvPr id="6" name="Rectangle 5"/>
          <p:cNvSpPr/>
          <p:nvPr/>
        </p:nvSpPr>
        <p:spPr>
          <a:xfrm>
            <a:off x="2057400" y="3962400"/>
            <a:ext cx="48768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Check the answer</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1371600" y="228600"/>
            <a:ext cx="5867400" cy="1066800"/>
          </a:xfrm>
          <a:prstGeom prst="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Times New Roman" pitchFamily="18" charset="0"/>
                <a:cs typeface="Times New Roman" pitchFamily="18" charset="0"/>
              </a:rPr>
              <a:t>Pair work</a:t>
            </a:r>
            <a:endParaRPr lang="en-US" sz="3600" dirty="0">
              <a:latin typeface="Times New Roman" pitchFamily="18" charset="0"/>
              <a:cs typeface="Times New Roman" pitchFamily="18" charset="0"/>
            </a:endParaRPr>
          </a:p>
        </p:txBody>
      </p:sp>
      <p:sp>
        <p:nvSpPr>
          <p:cNvPr id="3" name="TextBox 2"/>
          <p:cNvSpPr txBox="1"/>
          <p:nvPr/>
        </p:nvSpPr>
        <p:spPr>
          <a:xfrm>
            <a:off x="457200" y="2133600"/>
            <a:ext cx="8001000" cy="3970318"/>
          </a:xfrm>
          <a:prstGeom prst="rect">
            <a:avLst/>
          </a:prstGeom>
          <a:noFill/>
        </p:spPr>
        <p:txBody>
          <a:bodyPr wrap="square" rtlCol="0">
            <a:spAutoFit/>
          </a:bodyPr>
          <a:lstStyle/>
          <a:p>
            <a:pPr>
              <a:tabLst>
                <a:tab pos="347663" algn="l"/>
              </a:tabLst>
            </a:pPr>
            <a:r>
              <a:rPr lang="en-US" sz="2800" b="1" dirty="0" smtClean="0">
                <a:latin typeface="Times New Roman" pitchFamily="18" charset="0"/>
                <a:cs typeface="Times New Roman" pitchFamily="18" charset="0"/>
              </a:rPr>
              <a:t>Discuss and answer the questions in pairs.</a:t>
            </a:r>
          </a:p>
          <a:p>
            <a:pPr>
              <a:tabLst>
                <a:tab pos="347663" algn="l"/>
              </a:tabLst>
            </a:pPr>
            <a:r>
              <a:rPr lang="en-US" sz="2800" b="1" dirty="0" smtClean="0">
                <a:latin typeface="Times New Roman" pitchFamily="18" charset="0"/>
                <a:cs typeface="Times New Roman" pitchFamily="18" charset="0"/>
              </a:rPr>
              <a:t>1 	</a:t>
            </a:r>
            <a:r>
              <a:rPr lang="en-US" sz="2800" b="1" spc="-100" dirty="0" smtClean="0">
                <a:latin typeface="Times New Roman" pitchFamily="18" charset="0"/>
                <a:cs typeface="Times New Roman" pitchFamily="18" charset="0"/>
              </a:rPr>
              <a:t>Describe a Bangladeshi food that you like best.</a:t>
            </a:r>
          </a:p>
          <a:p>
            <a:pPr>
              <a:tabLst>
                <a:tab pos="347663" algn="l"/>
              </a:tabLst>
            </a:pPr>
            <a:r>
              <a:rPr lang="en-US" sz="2800" b="1" dirty="0" smtClean="0">
                <a:latin typeface="Times New Roman" pitchFamily="18" charset="0"/>
                <a:cs typeface="Times New Roman" pitchFamily="18" charset="0"/>
              </a:rPr>
              <a:t>2 	Make a list of the things you and your </a:t>
            </a:r>
            <a:r>
              <a:rPr lang="en-US" sz="2800" b="1" dirty="0" smtClean="0">
                <a:latin typeface="Times New Roman" pitchFamily="18" charset="0"/>
                <a:cs typeface="Times New Roman" pitchFamily="18" charset="0"/>
              </a:rPr>
              <a:t>partner </a:t>
            </a:r>
            <a:r>
              <a:rPr lang="en-US" sz="2800" b="1" dirty="0" smtClean="0">
                <a:latin typeface="Times New Roman" pitchFamily="18" charset="0"/>
                <a:cs typeface="Times New Roman" pitchFamily="18" charset="0"/>
              </a:rPr>
              <a:t>eat every day.</a:t>
            </a:r>
          </a:p>
          <a:p>
            <a:pPr>
              <a:tabLst>
                <a:tab pos="347663" algn="l"/>
              </a:tabLst>
            </a:pPr>
            <a:r>
              <a:rPr lang="en-US" sz="2800" b="1" dirty="0" smtClean="0">
                <a:latin typeface="Times New Roman" pitchFamily="18" charset="0"/>
                <a:cs typeface="Times New Roman" pitchFamily="18" charset="0"/>
              </a:rPr>
              <a:t>3 	Make two lists of food eaten by the urban </a:t>
            </a:r>
            <a:r>
              <a:rPr lang="en-US" sz="2800" b="1"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the rural people.</a:t>
            </a:r>
          </a:p>
          <a:p>
            <a:pPr>
              <a:tabLst>
                <a:tab pos="347663" algn="l"/>
              </a:tabLst>
            </a:pPr>
            <a:r>
              <a:rPr lang="en-US" sz="2800" b="1" dirty="0" smtClean="0">
                <a:latin typeface="Times New Roman" pitchFamily="18" charset="0"/>
                <a:cs typeface="Times New Roman" pitchFamily="18" charset="0"/>
              </a:rPr>
              <a:t>4 	Why are there differences between the food </a:t>
            </a:r>
            <a:r>
              <a:rPr lang="en-US" sz="2800" b="1" dirty="0" smtClean="0">
                <a:latin typeface="Times New Roman" pitchFamily="18" charset="0"/>
                <a:cs typeface="Times New Roman" pitchFamily="18" charset="0"/>
              </a:rPr>
              <a:t>eaten </a:t>
            </a:r>
            <a:r>
              <a:rPr lang="en-US" sz="2800" b="1" dirty="0" smtClean="0">
                <a:latin typeface="Times New Roman" pitchFamily="18" charset="0"/>
                <a:cs typeface="Times New Roman" pitchFamily="18" charset="0"/>
              </a:rPr>
              <a:t>by the urban and the food eaten by the </a:t>
            </a:r>
            <a:r>
              <a:rPr lang="en-US" sz="2800" b="1" dirty="0" smtClean="0">
                <a:latin typeface="Times New Roman" pitchFamily="18" charset="0"/>
                <a:cs typeface="Times New Roman" pitchFamily="18" charset="0"/>
              </a:rPr>
              <a:t>rural </a:t>
            </a:r>
            <a:r>
              <a:rPr lang="en-US" sz="2800" b="1" dirty="0" smtClean="0">
                <a:latin typeface="Times New Roman" pitchFamily="18" charset="0"/>
                <a:cs typeface="Times New Roman" pitchFamily="18" charset="0"/>
              </a:rPr>
              <a:t>people</a:t>
            </a:r>
            <a:r>
              <a:rPr lang="en-US"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1600200" y="381000"/>
            <a:ext cx="5486400" cy="1143000"/>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latin typeface="Times New Roman" pitchFamily="18" charset="0"/>
                <a:cs typeface="Times New Roman" pitchFamily="18" charset="0"/>
              </a:rPr>
              <a:t>Home work</a:t>
            </a:r>
            <a:endParaRPr lang="en-US" sz="4000" dirty="0">
              <a:latin typeface="Times New Roman" pitchFamily="18" charset="0"/>
              <a:cs typeface="Times New Roman" pitchFamily="18" charset="0"/>
            </a:endParaRPr>
          </a:p>
        </p:txBody>
      </p:sp>
      <p:sp>
        <p:nvSpPr>
          <p:cNvPr id="3" name="Oval 2"/>
          <p:cNvSpPr/>
          <p:nvPr/>
        </p:nvSpPr>
        <p:spPr>
          <a:xfrm>
            <a:off x="381000" y="1676400"/>
            <a:ext cx="8382000" cy="502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tabLst>
                <a:tab pos="508000" algn="l"/>
              </a:tabLst>
            </a:pP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Read the text in B again and answers the 	following questions.</a:t>
            </a:r>
          </a:p>
          <a:p>
            <a:pPr>
              <a:tabLst>
                <a:tab pos="508000" algn="l"/>
              </a:tabLst>
            </a:pPr>
            <a:r>
              <a:rPr lang="en-US" sz="2400" b="1" dirty="0" smtClean="0">
                <a:latin typeface="Times New Roman" pitchFamily="18" charset="0"/>
                <a:cs typeface="Times New Roman" pitchFamily="18" charset="0"/>
              </a:rPr>
              <a:t>1 	What has made Bangladeshi food so special?</a:t>
            </a:r>
          </a:p>
          <a:p>
            <a:pPr>
              <a:tabLst>
                <a:tab pos="508000" algn="l"/>
              </a:tabLst>
            </a:pPr>
            <a:r>
              <a:rPr lang="en-US" sz="2400" b="1" dirty="0" smtClean="0">
                <a:latin typeface="Times New Roman" pitchFamily="18" charset="0"/>
                <a:cs typeface="Times New Roman" pitchFamily="18" charset="0"/>
              </a:rPr>
              <a:t>2 	Where do we get the fishes from?</a:t>
            </a:r>
          </a:p>
          <a:p>
            <a:pPr>
              <a:tabLst>
                <a:tab pos="508000" algn="l"/>
              </a:tabLst>
            </a:pPr>
            <a:r>
              <a:rPr lang="en-US" sz="2400" b="1" dirty="0" smtClean="0">
                <a:latin typeface="Times New Roman" pitchFamily="18" charset="0"/>
                <a:cs typeface="Times New Roman" pitchFamily="18" charset="0"/>
              </a:rPr>
              <a:t>3 	Apart from fish, what other foods do we eat 	with rice?</a:t>
            </a:r>
          </a:p>
          <a:p>
            <a:pPr>
              <a:tabLst>
                <a:tab pos="508000" algn="l"/>
              </a:tabLst>
            </a:pPr>
            <a:r>
              <a:rPr lang="en-US" sz="2400" b="1" dirty="0" smtClean="0">
                <a:latin typeface="Times New Roman" pitchFamily="18" charset="0"/>
                <a:cs typeface="Times New Roman" pitchFamily="18" charset="0"/>
              </a:rPr>
              <a:t>4 	Why are sweets an important part of our life?</a:t>
            </a:r>
            <a:endParaRPr lang="en-US" sz="2400" b="1"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1295400" y="228600"/>
            <a:ext cx="6629400" cy="1600200"/>
          </a:xfrm>
          <a:prstGeom prst="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Introducing Teacher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Vertical Scroll 4"/>
          <p:cNvSpPr/>
          <p:nvPr/>
        </p:nvSpPr>
        <p:spPr>
          <a:xfrm>
            <a:off x="0" y="2590800"/>
            <a:ext cx="5257800" cy="327660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Md Rabeul Hasan</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Asst. Teacher in English</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Shaharpar G A Dakhil  Madrasah</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Debidwar, Cumilla</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5486400" y="2667000"/>
            <a:ext cx="3505200" cy="32766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33600"/>
            <a:ext cx="7696200" cy="1862048"/>
          </a:xfrm>
          <a:prstGeom prst="rect">
            <a:avLst/>
          </a:prstGeom>
          <a:noFill/>
        </p:spPr>
        <p:txBody>
          <a:bodyPr wrap="square" rtlCol="0">
            <a:spAutoFit/>
          </a:bodyPr>
          <a:lstStyle/>
          <a:p>
            <a:r>
              <a:rPr lang="en-US"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Allah Hafiz</a:t>
            </a:r>
            <a:endParaRPr lang="en-US"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81000"/>
            <a:ext cx="50292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Look at the picture</a:t>
            </a:r>
            <a:endParaRPr lang="en-US" sz="2800" dirty="0">
              <a:latin typeface="Times New Roman" pitchFamily="18" charset="0"/>
              <a:cs typeface="Times New Roman" pitchFamily="18" charset="0"/>
            </a:endParaRPr>
          </a:p>
        </p:txBody>
      </p:sp>
      <p:sp>
        <p:nvSpPr>
          <p:cNvPr id="3" name="Oval 2"/>
          <p:cNvSpPr/>
          <p:nvPr/>
        </p:nvSpPr>
        <p:spPr>
          <a:xfrm>
            <a:off x="304800" y="1066800"/>
            <a:ext cx="3200400" cy="2667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53000" y="1066800"/>
            <a:ext cx="3048000" cy="26670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 y="3886200"/>
            <a:ext cx="2971800" cy="26670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3886200"/>
            <a:ext cx="3200400" cy="259080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533400"/>
            <a:ext cx="67056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latin typeface="Times New Roman" pitchFamily="18" charset="0"/>
                <a:cs typeface="Times New Roman" pitchFamily="18" charset="0"/>
              </a:rPr>
              <a:t>So,our today’s topic is</a:t>
            </a:r>
            <a:endParaRPr lang="en-US" sz="4800" dirty="0">
              <a:latin typeface="Times New Roman" pitchFamily="18" charset="0"/>
              <a:cs typeface="Times New Roman" pitchFamily="18" charset="0"/>
            </a:endParaRPr>
          </a:p>
        </p:txBody>
      </p:sp>
      <p:sp>
        <p:nvSpPr>
          <p:cNvPr id="6" name="Rectangle 5"/>
          <p:cNvSpPr/>
          <p:nvPr/>
        </p:nvSpPr>
        <p:spPr>
          <a:xfrm>
            <a:off x="1905000" y="1600200"/>
            <a:ext cx="51054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Bangladeshi Cuisine</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7" name="Rectangle 6"/>
          <p:cNvSpPr/>
          <p:nvPr/>
        </p:nvSpPr>
        <p:spPr>
          <a:xfrm>
            <a:off x="1524000" y="4343400"/>
            <a:ext cx="60198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latin typeface="Times New Roman" pitchFamily="18" charset="0"/>
                <a:cs typeface="Times New Roman" pitchFamily="18" charset="0"/>
              </a:rPr>
              <a:t>Unit-01, Lesson-05 </a:t>
            </a:r>
            <a:endParaRPr lang="en-US" sz="4800" dirty="0">
              <a:latin typeface="Times New Roman" pitchFamily="18" charset="0"/>
              <a:cs typeface="Times New Roman" pitchFamily="18" charset="0"/>
            </a:endParaRPr>
          </a:p>
        </p:txBody>
      </p:sp>
      <p:sp>
        <p:nvSpPr>
          <p:cNvPr id="8" name="Rectangle 7"/>
          <p:cNvSpPr/>
          <p:nvPr/>
        </p:nvSpPr>
        <p:spPr>
          <a:xfrm>
            <a:off x="1905000" y="2971800"/>
            <a:ext cx="51816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fontAlgn="base">
              <a:spcBef>
                <a:spcPct val="0"/>
              </a:spcBef>
              <a:spcAft>
                <a:spcPct val="0"/>
              </a:spcAft>
            </a:pPr>
            <a:r>
              <a:rPr lang="bn-IN" sz="6600" dirty="0" smtClean="0">
                <a:solidFill>
                  <a:srgbClr val="202124"/>
                </a:solidFill>
                <a:latin typeface="NikoshBAN" pitchFamily="2" charset="0"/>
                <a:cs typeface="NikoshBAN" pitchFamily="2" charset="0"/>
              </a:rPr>
              <a:t>বাংলাদেশি খাবার</a:t>
            </a:r>
            <a:r>
              <a:rPr lang="bn-IN" sz="4400" dirty="0" smtClean="0">
                <a:solidFill>
                  <a:schemeClr val="tx1"/>
                </a:solidFill>
                <a:latin typeface="NikoshBAN" pitchFamily="2" charset="0"/>
                <a:cs typeface="NikoshBAN" pitchFamily="2" charset="0"/>
              </a:rPr>
              <a:t> </a:t>
            </a:r>
            <a:endParaRPr lang="en-US" sz="6600" dirty="0" smtClean="0">
              <a:solidFill>
                <a:schemeClr val="tx1"/>
              </a:solidFill>
              <a:latin typeface="NikoshBAN" pitchFamily="2" charset="0"/>
              <a:cs typeface="NikoshBAN" pitchFamily="2"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21600000">
                                      <p:cBhvr>
                                        <p:cTn id="16" dur="2000" fill="hold"/>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533400"/>
            <a:ext cx="5867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dirty="0" smtClean="0">
                <a:latin typeface="Times New Roman" pitchFamily="18" charset="0"/>
                <a:cs typeface="Times New Roman" pitchFamily="18" charset="0"/>
              </a:rPr>
              <a:t>Learning outcomes</a:t>
            </a:r>
            <a:endParaRPr lang="en-US" sz="5400" dirty="0">
              <a:latin typeface="Times New Roman" pitchFamily="18" charset="0"/>
              <a:cs typeface="Times New Roman" pitchFamily="18" charset="0"/>
            </a:endParaRPr>
          </a:p>
        </p:txBody>
      </p:sp>
      <p:sp>
        <p:nvSpPr>
          <p:cNvPr id="3" name="TextBox 2"/>
          <p:cNvSpPr txBox="1"/>
          <p:nvPr/>
        </p:nvSpPr>
        <p:spPr>
          <a:xfrm>
            <a:off x="228600" y="2133600"/>
            <a:ext cx="8610600" cy="3046988"/>
          </a:xfrm>
          <a:prstGeom prst="rect">
            <a:avLst/>
          </a:prstGeom>
          <a:noFill/>
        </p:spPr>
        <p:txBody>
          <a:bodyPr wrap="square" rtlCol="0">
            <a:spAutoFit/>
          </a:bodyPr>
          <a:lstStyle/>
          <a:p>
            <a:r>
              <a:rPr lang="en-US" sz="3200" dirty="0" smtClean="0">
                <a:latin typeface="Times New Roman" pitchFamily="18" charset="0"/>
                <a:cs typeface="Times New Roman" pitchFamily="18" charset="0"/>
              </a:rPr>
              <a:t>After we have studied this lesson, we will be able to-----</a:t>
            </a:r>
          </a:p>
          <a:p>
            <a:pPr marL="457200" indent="-457200">
              <a:buFont typeface="Wingdings" pitchFamily="2" charset="2"/>
              <a:buChar char="Ø"/>
            </a:pPr>
            <a:r>
              <a:rPr lang="en-US" sz="3200" dirty="0" smtClean="0">
                <a:latin typeface="Times New Roman" pitchFamily="18" charset="0"/>
                <a:cs typeface="Times New Roman" pitchFamily="18" charset="0"/>
              </a:rPr>
              <a:t>ask and answer questions</a:t>
            </a:r>
          </a:p>
          <a:p>
            <a:pPr marL="457200" indent="-457200">
              <a:buFont typeface="Wingdings" pitchFamily="2" charset="2"/>
              <a:buChar char="Ø"/>
            </a:pPr>
            <a:r>
              <a:rPr lang="en-US" sz="3200" dirty="0" smtClean="0">
                <a:latin typeface="Times New Roman" pitchFamily="18" charset="0"/>
                <a:cs typeface="Times New Roman" pitchFamily="18" charset="0"/>
              </a:rPr>
              <a:t>Infer meaning form context from silent reading</a:t>
            </a:r>
          </a:p>
          <a:p>
            <a:pPr marL="457200" indent="-457200">
              <a:buFont typeface="Wingdings" pitchFamily="2" charset="2"/>
              <a:buChar char="Ø"/>
            </a:pPr>
            <a:r>
              <a:rPr lang="en-US" sz="3200" dirty="0" smtClean="0">
                <a:latin typeface="Times New Roman" pitchFamily="18" charset="0"/>
                <a:cs typeface="Times New Roman" pitchFamily="18" charset="0"/>
              </a:rPr>
              <a:t>Participate in short discussion</a:t>
            </a:r>
          </a:p>
          <a:p>
            <a:pPr marL="457200" lvl="0" indent="-457200">
              <a:buFont typeface="Wingdings" pitchFamily="2" charset="2"/>
              <a:buChar char="Ø"/>
            </a:pPr>
            <a:r>
              <a:rPr lang="en-US" sz="3200" dirty="0" smtClean="0">
                <a:latin typeface="Times New Roman" pitchFamily="18" charset="0"/>
                <a:cs typeface="Times New Roman" pitchFamily="18" charset="0"/>
              </a:rPr>
              <a:t>write answers to </a:t>
            </a:r>
            <a:r>
              <a:rPr lang="en-US" sz="3200" dirty="0" smtClean="0">
                <a:latin typeface="Times New Roman" pitchFamily="18" charset="0"/>
                <a:cs typeface="Times New Roman" pitchFamily="18" charset="0"/>
              </a:rPr>
              <a:t>questions</a:t>
            </a:r>
            <a:endParaRPr lang="en-US" sz="3200" dirty="0" smtClean="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1000"/>
            <a:ext cx="52578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dirty="0" smtClean="0">
                <a:latin typeface="Times New Roman" pitchFamily="18" charset="0"/>
                <a:cs typeface="Times New Roman" pitchFamily="18" charset="0"/>
              </a:rPr>
              <a:t>Vocabulary</a:t>
            </a:r>
            <a:endParaRPr lang="en-US" sz="6000" dirty="0">
              <a:latin typeface="Times New Roman" pitchFamily="18" charset="0"/>
              <a:cs typeface="Times New Roman" pitchFamily="18" charset="0"/>
            </a:endParaRPr>
          </a:p>
        </p:txBody>
      </p:sp>
      <p:sp>
        <p:nvSpPr>
          <p:cNvPr id="3" name="Rectangle 2"/>
          <p:cNvSpPr/>
          <p:nvPr/>
        </p:nvSpPr>
        <p:spPr>
          <a:xfrm>
            <a:off x="228600" y="1676400"/>
            <a:ext cx="22860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Times New Roman" pitchFamily="18" charset="0"/>
                <a:cs typeface="Times New Roman" pitchFamily="18" charset="0"/>
              </a:rPr>
              <a:t>Spices</a:t>
            </a:r>
            <a:endParaRPr lang="en-US" sz="6000" dirty="0">
              <a:latin typeface="Times New Roman" pitchFamily="18" charset="0"/>
              <a:cs typeface="Times New Roman" pitchFamily="18" charset="0"/>
            </a:endParaRPr>
          </a:p>
        </p:txBody>
      </p:sp>
      <p:sp>
        <p:nvSpPr>
          <p:cNvPr id="4" name="Rectangle 3"/>
          <p:cNvSpPr/>
          <p:nvPr/>
        </p:nvSpPr>
        <p:spPr>
          <a:xfrm>
            <a:off x="2895600" y="1524000"/>
            <a:ext cx="3124200" cy="1676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00800" y="1524000"/>
            <a:ext cx="2514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6600" dirty="0" smtClean="0">
                <a:latin typeface="NikoshBAN" pitchFamily="2" charset="0"/>
                <a:cs typeface="NikoshBAN" pitchFamily="2" charset="0"/>
              </a:rPr>
              <a:t>মশলা</a:t>
            </a:r>
          </a:p>
        </p:txBody>
      </p:sp>
      <p:sp>
        <p:nvSpPr>
          <p:cNvPr id="6" name="Rectangle 5"/>
          <p:cNvSpPr/>
          <p:nvPr/>
        </p:nvSpPr>
        <p:spPr>
          <a:xfrm>
            <a:off x="76200" y="5486400"/>
            <a:ext cx="26670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latin typeface="Times New Roman" pitchFamily="18" charset="0"/>
                <a:cs typeface="Times New Roman" pitchFamily="18" charset="0"/>
              </a:rPr>
              <a:t>appetizing</a:t>
            </a:r>
            <a:endParaRPr lang="en-US" sz="4000" dirty="0">
              <a:latin typeface="Times New Roman" pitchFamily="18" charset="0"/>
              <a:cs typeface="Times New Roman" pitchFamily="18" charset="0"/>
            </a:endParaRPr>
          </a:p>
        </p:txBody>
      </p:sp>
      <p:sp>
        <p:nvSpPr>
          <p:cNvPr id="8" name="Rectangle 7"/>
          <p:cNvSpPr/>
          <p:nvPr/>
        </p:nvSpPr>
        <p:spPr>
          <a:xfrm>
            <a:off x="6400800" y="5486400"/>
            <a:ext cx="2514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latin typeface="Times New Roman" pitchFamily="18" charset="0"/>
                <a:cs typeface="Times New Roman" pitchFamily="18" charset="0"/>
              </a:rPr>
              <a:t>Stomachic </a:t>
            </a:r>
            <a:endParaRPr lang="bn-IN" sz="4000" dirty="0" smtClean="0">
              <a:latin typeface="Times New Roman" pitchFamily="18" charset="0"/>
              <a:cs typeface="NikoshBAN" pitchFamily="2" charset="0"/>
            </a:endParaRPr>
          </a:p>
        </p:txBody>
      </p:sp>
      <p:sp>
        <p:nvSpPr>
          <p:cNvPr id="9" name="Rectangle 8"/>
          <p:cNvSpPr/>
          <p:nvPr/>
        </p:nvSpPr>
        <p:spPr>
          <a:xfrm>
            <a:off x="0" y="3657600"/>
            <a:ext cx="27432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latin typeface="Times New Roman" pitchFamily="18" charset="0"/>
                <a:cs typeface="Times New Roman" pitchFamily="18" charset="0"/>
              </a:rPr>
              <a:t>Delicious</a:t>
            </a:r>
            <a:endParaRPr lang="en-US" sz="4800" dirty="0">
              <a:latin typeface="Times New Roman" pitchFamily="18" charset="0"/>
              <a:cs typeface="Times New Roman" pitchFamily="18" charset="0"/>
            </a:endParaRPr>
          </a:p>
        </p:txBody>
      </p:sp>
      <p:sp>
        <p:nvSpPr>
          <p:cNvPr id="10" name="Rectangle 9"/>
          <p:cNvSpPr/>
          <p:nvPr/>
        </p:nvSpPr>
        <p:spPr>
          <a:xfrm>
            <a:off x="2895600" y="3429000"/>
            <a:ext cx="3124200" cy="1600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24600" y="3657600"/>
            <a:ext cx="2514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latin typeface="NikoshBAN" pitchFamily="2" charset="0"/>
                <a:cs typeface="NikoshBAN" pitchFamily="2" charset="0"/>
              </a:rPr>
              <a:t>Tasty</a:t>
            </a:r>
            <a:endParaRPr lang="bn-IN" sz="4000" dirty="0" smtClean="0">
              <a:latin typeface="NikoshBAN" pitchFamily="2" charset="0"/>
              <a:cs typeface="NikoshBAN" pitchFamily="2" charset="0"/>
            </a:endParaRPr>
          </a:p>
        </p:txBody>
      </p:sp>
      <p:sp>
        <p:nvSpPr>
          <p:cNvPr id="12" name="Rectangle 11"/>
          <p:cNvSpPr/>
          <p:nvPr/>
        </p:nvSpPr>
        <p:spPr>
          <a:xfrm>
            <a:off x="2895600" y="5181600"/>
            <a:ext cx="3124200" cy="16002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amond(in)">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amond(in)">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1000"/>
            <a:ext cx="52578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dirty="0" smtClean="0">
                <a:latin typeface="Times New Roman" pitchFamily="18" charset="0"/>
                <a:cs typeface="Times New Roman" pitchFamily="18" charset="0"/>
              </a:rPr>
              <a:t>Vocabulary</a:t>
            </a:r>
            <a:endParaRPr lang="en-US" sz="6000" dirty="0">
              <a:latin typeface="Times New Roman" pitchFamily="18" charset="0"/>
              <a:cs typeface="Times New Roman" pitchFamily="18" charset="0"/>
            </a:endParaRPr>
          </a:p>
        </p:txBody>
      </p:sp>
      <p:sp>
        <p:nvSpPr>
          <p:cNvPr id="3" name="Rectangle 2"/>
          <p:cNvSpPr/>
          <p:nvPr/>
        </p:nvSpPr>
        <p:spPr>
          <a:xfrm>
            <a:off x="228600" y="1676400"/>
            <a:ext cx="22860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Variety of vegetables</a:t>
            </a:r>
            <a:endParaRPr lang="en-US" sz="2800" dirty="0">
              <a:latin typeface="Times New Roman" pitchFamily="18" charset="0"/>
              <a:cs typeface="Times New Roman" pitchFamily="18" charset="0"/>
            </a:endParaRPr>
          </a:p>
        </p:txBody>
      </p:sp>
      <p:sp>
        <p:nvSpPr>
          <p:cNvPr id="4" name="Rectangle 3"/>
          <p:cNvSpPr/>
          <p:nvPr/>
        </p:nvSpPr>
        <p:spPr>
          <a:xfrm>
            <a:off x="2895600" y="1524000"/>
            <a:ext cx="3124200" cy="16764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600" y="1676400"/>
            <a:ext cx="2590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Different kind of vegetables</a:t>
            </a:r>
            <a:endParaRPr lang="bn-IN" sz="2800" dirty="0" smtClean="0">
              <a:latin typeface="Times New Roman" pitchFamily="18" charset="0"/>
              <a:cs typeface="NikoshBAN" pitchFamily="2" charset="0"/>
            </a:endParaRPr>
          </a:p>
        </p:txBody>
      </p:sp>
      <p:sp>
        <p:nvSpPr>
          <p:cNvPr id="6" name="Rectangle 5"/>
          <p:cNvSpPr/>
          <p:nvPr/>
        </p:nvSpPr>
        <p:spPr>
          <a:xfrm>
            <a:off x="76200" y="5486400"/>
            <a:ext cx="26670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Soaked in water</a:t>
            </a:r>
            <a:endParaRPr lang="en-US" sz="2800" dirty="0">
              <a:latin typeface="Times New Roman" pitchFamily="18" charset="0"/>
              <a:cs typeface="Times New Roman" pitchFamily="18" charset="0"/>
            </a:endParaRPr>
          </a:p>
        </p:txBody>
      </p:sp>
      <p:sp>
        <p:nvSpPr>
          <p:cNvPr id="7" name="Rectangle 6"/>
          <p:cNvSpPr/>
          <p:nvPr/>
        </p:nvSpPr>
        <p:spPr>
          <a:xfrm>
            <a:off x="6172200" y="5410200"/>
            <a:ext cx="27432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পানিতে ভিজিয়ে রাখা </a:t>
            </a:r>
          </a:p>
        </p:txBody>
      </p:sp>
      <p:sp>
        <p:nvSpPr>
          <p:cNvPr id="8" name="Rectangle 7"/>
          <p:cNvSpPr/>
          <p:nvPr/>
        </p:nvSpPr>
        <p:spPr>
          <a:xfrm>
            <a:off x="0" y="3657600"/>
            <a:ext cx="27432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itchFamily="18" charset="0"/>
                <a:cs typeface="Times New Roman" pitchFamily="18" charset="0"/>
              </a:rPr>
              <a:t>Steamed rice</a:t>
            </a:r>
            <a:endParaRPr lang="en-US" sz="3600" dirty="0">
              <a:latin typeface="Times New Roman" pitchFamily="18" charset="0"/>
              <a:cs typeface="Times New Roman" pitchFamily="18" charset="0"/>
            </a:endParaRPr>
          </a:p>
        </p:txBody>
      </p:sp>
      <p:sp>
        <p:nvSpPr>
          <p:cNvPr id="9" name="Rectangle 8"/>
          <p:cNvSpPr/>
          <p:nvPr/>
        </p:nvSpPr>
        <p:spPr>
          <a:xfrm>
            <a:off x="2895600" y="3429000"/>
            <a:ext cx="3124200" cy="16002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3657600"/>
            <a:ext cx="2514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dirty="0" smtClean="0">
                <a:latin typeface="Times New Roman" pitchFamily="18" charset="0"/>
                <a:cs typeface="NikoshBAN" pitchFamily="2" charset="0"/>
              </a:rPr>
              <a:t>গরম ভাত  </a:t>
            </a:r>
          </a:p>
        </p:txBody>
      </p:sp>
      <p:sp>
        <p:nvSpPr>
          <p:cNvPr id="11" name="Rectangle 10"/>
          <p:cNvSpPr/>
          <p:nvPr/>
        </p:nvSpPr>
        <p:spPr>
          <a:xfrm>
            <a:off x="2895600" y="5181600"/>
            <a:ext cx="3124200" cy="16002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amond(in)">
                                      <p:cBhvr>
                                        <p:cTn id="5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38200" y="304800"/>
            <a:ext cx="7239000" cy="1447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Dear students </a:t>
            </a:r>
          </a:p>
          <a:p>
            <a:pPr algn="ctr"/>
            <a:r>
              <a:rPr lang="en-US" sz="2800" dirty="0" smtClean="0">
                <a:latin typeface="Times New Roman" pitchFamily="18" charset="0"/>
                <a:cs typeface="Times New Roman" pitchFamily="18" charset="0"/>
              </a:rPr>
              <a:t>Read the passage carefully and silently. </a:t>
            </a:r>
            <a:endParaRPr lang="en-US" sz="2800" dirty="0">
              <a:latin typeface="Times New Roman" pitchFamily="18" charset="0"/>
              <a:cs typeface="Times New Roman" pitchFamily="18" charset="0"/>
            </a:endParaRPr>
          </a:p>
        </p:txBody>
      </p:sp>
      <p:sp>
        <p:nvSpPr>
          <p:cNvPr id="3" name="TextBox 2"/>
          <p:cNvSpPr txBox="1"/>
          <p:nvPr/>
        </p:nvSpPr>
        <p:spPr>
          <a:xfrm>
            <a:off x="381000" y="2133600"/>
            <a:ext cx="8382000" cy="460051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Bangladeshi cuisine is rich and varied with the use of many spices. We have delicious and appetizing food, snacks, and sweets. Boiled rice is our staple food. It is served with a variety of vegetables, curry, lentil soups, fish and meat. Fish is the main source of protein. Fishes are now cultivated in ponds. Also we have fresh-water fishes in the lakes and rivers. More than 40 types of fishes are common</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5638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latin typeface="Times New Roman" pitchFamily="18" charset="0"/>
                <a:cs typeface="Times New Roman" pitchFamily="18" charset="0"/>
              </a:rPr>
              <a:t>Look at the picture</a:t>
            </a:r>
            <a:endParaRPr lang="en-US" sz="4400" dirty="0">
              <a:latin typeface="Times New Roman" pitchFamily="18" charset="0"/>
              <a:cs typeface="Times New Roman" pitchFamily="18" charset="0"/>
            </a:endParaRPr>
          </a:p>
        </p:txBody>
      </p:sp>
      <p:sp>
        <p:nvSpPr>
          <p:cNvPr id="4" name="Oval 3"/>
          <p:cNvSpPr/>
          <p:nvPr/>
        </p:nvSpPr>
        <p:spPr>
          <a:xfrm>
            <a:off x="228600" y="1828800"/>
            <a:ext cx="3048000" cy="28194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95800" y="1752600"/>
            <a:ext cx="3048000" cy="28194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5181600"/>
            <a:ext cx="8458200" cy="1066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Times New Roman" pitchFamily="18" charset="0"/>
                <a:cs typeface="Times New Roman" pitchFamily="18" charset="0"/>
              </a:rPr>
              <a:t>Bangladeshi cuisine is rich and varied with the use of many spices.</a:t>
            </a:r>
            <a:endParaRPr lang="en-US" sz="3600" dirty="0">
              <a:latin typeface="Times New Roman" pitchFamily="18" charset="0"/>
              <a:cs typeface="Times New Roman" pitchFamily="18"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494</Words>
  <Application>Microsoft Office PowerPoint</Application>
  <PresentationFormat>On-screen Show (4:3)</PresentationFormat>
  <Paragraphs>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dc:creator>
  <cp:lastModifiedBy>lab</cp:lastModifiedBy>
  <cp:revision>18</cp:revision>
  <dcterms:created xsi:type="dcterms:W3CDTF">2006-08-16T00:00:00Z</dcterms:created>
  <dcterms:modified xsi:type="dcterms:W3CDTF">2020-12-30T06:23:52Z</dcterms:modified>
</cp:coreProperties>
</file>